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229" r:id="rId4"/>
    <p:sldMasterId id="2147484950" r:id="rId5"/>
  </p:sldMasterIdLst>
  <p:notesMasterIdLst>
    <p:notesMasterId r:id="rId23"/>
  </p:notesMasterIdLst>
  <p:handoutMasterIdLst>
    <p:handoutMasterId r:id="rId24"/>
  </p:handoutMasterIdLst>
  <p:sldIdLst>
    <p:sldId id="2134805463" r:id="rId6"/>
    <p:sldId id="2145706123" r:id="rId7"/>
    <p:sldId id="2145706131" r:id="rId8"/>
    <p:sldId id="2145706155" r:id="rId9"/>
    <p:sldId id="2145706158" r:id="rId10"/>
    <p:sldId id="2145706187" r:id="rId11"/>
    <p:sldId id="2145706129" r:id="rId12"/>
    <p:sldId id="2145706143" r:id="rId13"/>
    <p:sldId id="2145706190" r:id="rId14"/>
    <p:sldId id="267" r:id="rId15"/>
    <p:sldId id="2145706172" r:id="rId16"/>
    <p:sldId id="2145706168" r:id="rId17"/>
    <p:sldId id="2145706165" r:id="rId18"/>
    <p:sldId id="2145706185" r:id="rId19"/>
    <p:sldId id="2145706193" r:id="rId20"/>
    <p:sldId id="2145706192" r:id="rId21"/>
    <p:sldId id="2145706061" r:id="rId22"/>
  </p:sldIdLst>
  <p:sldSz cx="12192000" cy="6858000"/>
  <p:notesSz cx="6858000" cy="9144000"/>
  <p:custDataLst>
    <p:tags r:id="rId25"/>
  </p:custData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Seller guidance" id="{0B187477-BBCB-46AA-B62B-12F3FEE0027A}">
          <p14:sldIdLst>
            <p14:sldId id="2134805463"/>
          </p14:sldIdLst>
        </p14:section>
        <p14:section name="Business case" id="{63146924-5F49-4F6F-9DA9-46CB2FE07AD5}">
          <p14:sldIdLst>
            <p14:sldId id="2145706123"/>
            <p14:sldId id="2145706131"/>
            <p14:sldId id="2145706155"/>
            <p14:sldId id="2145706158"/>
            <p14:sldId id="2145706187"/>
            <p14:sldId id="2145706129"/>
            <p14:sldId id="2145706143"/>
            <p14:sldId id="2145706190"/>
          </p14:sldIdLst>
        </p14:section>
        <p14:section name="Demo - in progress" id="{E66C0978-C692-41A2-8D38-E1C28609084B}">
          <p14:sldIdLst>
            <p14:sldId id="267"/>
          </p14:sldIdLst>
        </p14:section>
        <p14:section name="Technical overview" id="{666A9780-D03D-40BB-8F95-55FDE81E3E44}">
          <p14:sldIdLst>
            <p14:sldId id="2145706172"/>
            <p14:sldId id="2145706168"/>
            <p14:sldId id="2145706165"/>
            <p14:sldId id="2145706185"/>
            <p14:sldId id="2145706193"/>
            <p14:sldId id="2145706192"/>
            <p14:sldId id="214570606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Mitchell Derrey" initials="MD" lastIdx="7" clrIdx="5">
    <p:extLst>
      <p:ext uri="{19B8F6BF-5375-455C-9EA6-DF929625EA0E}">
        <p15:presenceInfo xmlns:p15="http://schemas.microsoft.com/office/powerpoint/2012/main" userId="S::mitchell@silverfoxprod.com::ba2ee660-27ce-40d7-8b8d-1c0a464223e1" providerId="AD"/>
      </p:ext>
    </p:extLst>
  </p:cmAuthor>
  <p:cmAuthor id="6" name="Steph Ramsey" initials="SR" lastIdx="47" clrIdx="6">
    <p:extLst>
      <p:ext uri="{19B8F6BF-5375-455C-9EA6-DF929625EA0E}">
        <p15:presenceInfo xmlns:p15="http://schemas.microsoft.com/office/powerpoint/2012/main" userId="S::steph@audienz.com::8624acff-5f26-4007-8709-9c53fd3eb5e8" providerId="AD"/>
      </p:ext>
    </p:extLst>
  </p:cmAuthor>
  <p:cmAuthor id="7" name="Brandee Parge" initials="BP" lastIdx="167" clrIdx="7">
    <p:extLst>
      <p:ext uri="{19B8F6BF-5375-455C-9EA6-DF929625EA0E}">
        <p15:presenceInfo xmlns:p15="http://schemas.microsoft.com/office/powerpoint/2012/main" userId="S::brandee@audienz.com::716b5d5d-7db4-4b48-a9f4-512f455ed279" providerId="AD"/>
      </p:ext>
    </p:extLst>
  </p:cmAuthor>
  <p:cmAuthor id="8" name="Nathan Olson" initials="NO" lastIdx="40" clrIdx="8">
    <p:extLst>
      <p:ext uri="{19B8F6BF-5375-455C-9EA6-DF929625EA0E}">
        <p15:presenceInfo xmlns:p15="http://schemas.microsoft.com/office/powerpoint/2012/main" userId="S::Nathan@audienz.com::8d36235d-0fe1-41a4-a221-e3403ea824e1" providerId="AD"/>
      </p:ext>
    </p:extLst>
  </p:cmAuthor>
  <p:cmAuthor id="9" name="Steph Ramsey" initials="" lastIdx="1" clrIdx="9"/>
  <p:cmAuthor id="10" name="Jessie Alan" initials="JA" lastIdx="202" clrIdx="10">
    <p:extLst>
      <p:ext uri="{19B8F6BF-5375-455C-9EA6-DF929625EA0E}">
        <p15:presenceInfo xmlns:p15="http://schemas.microsoft.com/office/powerpoint/2012/main" userId="S::Jessie@audienz.com::6eb86ad7-68be-46f6-a9b4-a482bbf152cf" providerId="AD"/>
      </p:ext>
    </p:extLst>
  </p:cmAuthor>
  <p:cmAuthor id="11" name="theannehurley@gmail.com" initials="th" lastIdx="24" clrIdx="11">
    <p:extLst>
      <p:ext uri="{19B8F6BF-5375-455C-9EA6-DF929625EA0E}">
        <p15:presenceInfo xmlns:p15="http://schemas.microsoft.com/office/powerpoint/2012/main" userId="S::urn:spo:guest#theannehurley@gmail.com::" providerId="AD"/>
      </p:ext>
    </p:extLst>
  </p:cmAuthor>
  <p:cmAuthor id="12" name="Kate Richey" initials="KR" lastIdx="27" clrIdx="12">
    <p:extLst>
      <p:ext uri="{19B8F6BF-5375-455C-9EA6-DF929625EA0E}">
        <p15:presenceInfo xmlns:p15="http://schemas.microsoft.com/office/powerpoint/2012/main" userId="S::KateR@audienz.com::05dd6653-5694-463a-bc6a-3495b74e48fa" providerId="AD"/>
      </p:ext>
    </p:extLst>
  </p:cmAuthor>
  <p:cmAuthor id="13" name="Alli Green" initials="AG" lastIdx="11" clrIdx="13">
    <p:extLst>
      <p:ext uri="{19B8F6BF-5375-455C-9EA6-DF929625EA0E}">
        <p15:presenceInfo xmlns:p15="http://schemas.microsoft.com/office/powerpoint/2012/main" userId="S::alli@audienz.com::18cc824c-d389-48c9-be8b-290eae3fe209" providerId="AD"/>
      </p:ext>
    </p:extLst>
  </p:cmAuthor>
  <p:cmAuthor id="14" name="Jeffrey Walker" initials="JW" lastIdx="12" clrIdx="14">
    <p:extLst>
      <p:ext uri="{19B8F6BF-5375-455C-9EA6-DF929625EA0E}">
        <p15:presenceInfo xmlns:p15="http://schemas.microsoft.com/office/powerpoint/2012/main" userId="S::jeffrey@audienz.com::425a30c6-13f5-43ee-a1b6-2cf93460abf5" providerId="AD"/>
      </p:ext>
    </p:extLst>
  </p:cmAuthor>
  <p:cmAuthor id="15" name="Christopher Fisher" initials="CF" lastIdx="4" clrIdx="15">
    <p:extLst>
      <p:ext uri="{19B8F6BF-5375-455C-9EA6-DF929625EA0E}">
        <p15:presenceInfo xmlns:p15="http://schemas.microsoft.com/office/powerpoint/2012/main" userId="S::christopher.fisher@MediaKind.Com::553feea0-2c7e-471f-a338-42f2a481bb83" providerId="AD"/>
      </p:ext>
    </p:extLst>
  </p:cmAuthor>
  <p:cmAuthor id="16" name="Mo Goyal" initials="MG" lastIdx="3" clrIdx="16">
    <p:extLst>
      <p:ext uri="{19B8F6BF-5375-455C-9EA6-DF929625EA0E}">
        <p15:presenceInfo xmlns:p15="http://schemas.microsoft.com/office/powerpoint/2012/main" userId="S::mo_evertz.com#ext#@microsoft.onmicrosoft.com::ebc81446-b3cd-4d58-901e-75088c23575f" providerId="AD"/>
      </p:ext>
    </p:extLst>
  </p:cmAuthor>
  <p:cmAuthor id="17" name="Amy Arrants (Slalom LLC)" initials="AL" lastIdx="2" clrIdx="17">
    <p:extLst>
      <p:ext uri="{19B8F6BF-5375-455C-9EA6-DF929625EA0E}">
        <p15:presenceInfo xmlns:p15="http://schemas.microsoft.com/office/powerpoint/2012/main" userId="S::v-amyarrants@microsoft.com::c078d95a-3614-48ee-b91b-3b198957cbb1" providerId="AD"/>
      </p:ext>
    </p:extLst>
  </p:cmAuthor>
  <p:cmAuthor id="18" name="Jessie Alan" initials="JA [2]" lastIdx="1" clrIdx="18">
    <p:extLst>
      <p:ext uri="{19B8F6BF-5375-455C-9EA6-DF929625EA0E}">
        <p15:presenceInfo xmlns:p15="http://schemas.microsoft.com/office/powerpoint/2012/main" userId="Jessie Alan" providerId="None"/>
      </p:ext>
    </p:extLst>
  </p:cmAuthor>
  <p:cmAuthor id="19" name="Maren Fewel" initials="MF" lastIdx="25" clrIdx="19">
    <p:extLst>
      <p:ext uri="{19B8F6BF-5375-455C-9EA6-DF929625EA0E}">
        <p15:presenceInfo xmlns:p15="http://schemas.microsoft.com/office/powerpoint/2012/main" userId="S::Maren@audienz.com::0ba250fd-40c1-4e5d-bc4a-82894808bd8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BFBF"/>
    <a:srgbClr val="3293DE"/>
    <a:srgbClr val="2E82DD"/>
    <a:srgbClr val="FFFFFF"/>
    <a:srgbClr val="0078D4"/>
    <a:srgbClr val="47B0FF"/>
    <a:srgbClr val="4FE5FD"/>
    <a:srgbClr val="0067B4"/>
    <a:srgbClr val="3192DC"/>
    <a:srgbClr val="006E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21B20B-85D2-4939-9E79-C8C8A081601F}" v="109" dt="2022-01-28T19:49:06.339"/>
    <p1510:client id="{4E8F11D2-2F57-46DF-9258-255D3F0B7265}" v="21" dt="2022-01-28T22:08:08.177"/>
    <p1510:client id="{B0BA7145-F123-423A-BF0E-DA404CB024FC}" v="1" dt="2022-01-28T22:34:09.2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557" autoAdjust="0"/>
  </p:normalViewPr>
  <p:slideViewPr>
    <p:cSldViewPr snapToGrid="0">
      <p:cViewPr varScale="1">
        <p:scale>
          <a:sx n="57" d="100"/>
          <a:sy n="57" d="100"/>
        </p:scale>
        <p:origin x="864" y="32"/>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en Fewel" userId="0ba250fd-40c1-4e5d-bc4a-82894808bd80" providerId="ADAL" clId="{3621B20B-85D2-4939-9E79-C8C8A081601F}"/>
    <pc:docChg chg="undo custSel addSld delSld modSld sldOrd modSection">
      <pc:chgData name="Maren Fewel" userId="0ba250fd-40c1-4e5d-bc4a-82894808bd80" providerId="ADAL" clId="{3621B20B-85D2-4939-9E79-C8C8A081601F}" dt="2022-01-28T19:49:06.339" v="111"/>
      <pc:docMkLst>
        <pc:docMk/>
      </pc:docMkLst>
      <pc:sldChg chg="modSp mod addCm modCm">
        <pc:chgData name="Maren Fewel" userId="0ba250fd-40c1-4e5d-bc4a-82894808bd80" providerId="ADAL" clId="{3621B20B-85D2-4939-9E79-C8C8A081601F}" dt="2022-01-28T19:43:37.526" v="106"/>
        <pc:sldMkLst>
          <pc:docMk/>
          <pc:sldMk cId="166594242" sldId="2134805463"/>
        </pc:sldMkLst>
        <pc:spChg chg="mod">
          <ac:chgData name="Maren Fewel" userId="0ba250fd-40c1-4e5d-bc4a-82894808bd80" providerId="ADAL" clId="{3621B20B-85D2-4939-9E79-C8C8A081601F}" dt="2022-01-28T17:02:08.071" v="32" actId="207"/>
          <ac:spMkLst>
            <pc:docMk/>
            <pc:sldMk cId="166594242" sldId="2134805463"/>
            <ac:spMk id="31" creationId="{5E7B1078-F8ED-4BB0-AB6D-B91CF358E798}"/>
          </ac:spMkLst>
        </pc:spChg>
        <pc:graphicFrameChg chg="modGraphic">
          <ac:chgData name="Maren Fewel" userId="0ba250fd-40c1-4e5d-bc4a-82894808bd80" providerId="ADAL" clId="{3621B20B-85D2-4939-9E79-C8C8A081601F}" dt="2022-01-28T16:58:25.008" v="3" actId="207"/>
          <ac:graphicFrameMkLst>
            <pc:docMk/>
            <pc:sldMk cId="166594242" sldId="2134805463"/>
            <ac:graphicFrameMk id="20" creationId="{6C27C5B7-C402-46BC-8D6C-36F340CDDB13}"/>
          </ac:graphicFrameMkLst>
        </pc:graphicFrameChg>
      </pc:sldChg>
      <pc:sldChg chg="addCm modCm">
        <pc:chgData name="Maren Fewel" userId="0ba250fd-40c1-4e5d-bc4a-82894808bd80" providerId="ADAL" clId="{3621B20B-85D2-4939-9E79-C8C8A081601F}" dt="2022-01-28T17:08:55.103" v="39"/>
        <pc:sldMkLst>
          <pc:docMk/>
          <pc:sldMk cId="2712065897" sldId="2145706129"/>
        </pc:sldMkLst>
      </pc:sldChg>
      <pc:sldChg chg="addCm modCm">
        <pc:chgData name="Maren Fewel" userId="0ba250fd-40c1-4e5d-bc4a-82894808bd80" providerId="ADAL" clId="{3621B20B-85D2-4939-9E79-C8C8A081601F}" dt="2022-01-28T19:45:02.013" v="109"/>
        <pc:sldMkLst>
          <pc:docMk/>
          <pc:sldMk cId="3423372747" sldId="2145706131"/>
        </pc:sldMkLst>
      </pc:sldChg>
      <pc:sldChg chg="addCm modCm">
        <pc:chgData name="Maren Fewel" userId="0ba250fd-40c1-4e5d-bc4a-82894808bd80" providerId="ADAL" clId="{3621B20B-85D2-4939-9E79-C8C8A081601F}" dt="2022-01-28T17:07:10.163" v="37"/>
        <pc:sldMkLst>
          <pc:docMk/>
          <pc:sldMk cId="1111859757" sldId="2145706158"/>
        </pc:sldMkLst>
      </pc:sldChg>
      <pc:sldChg chg="addCm delCm modCm">
        <pc:chgData name="Maren Fewel" userId="0ba250fd-40c1-4e5d-bc4a-82894808bd80" providerId="ADAL" clId="{3621B20B-85D2-4939-9E79-C8C8A081601F}" dt="2022-01-28T18:29:30.713" v="76"/>
        <pc:sldMkLst>
          <pc:docMk/>
          <pc:sldMk cId="697959820" sldId="2145706165"/>
        </pc:sldMkLst>
      </pc:sldChg>
      <pc:sldChg chg="addCm modCm">
        <pc:chgData name="Maren Fewel" userId="0ba250fd-40c1-4e5d-bc4a-82894808bd80" providerId="ADAL" clId="{3621B20B-85D2-4939-9E79-C8C8A081601F}" dt="2022-01-28T18:34:54.807" v="87"/>
        <pc:sldMkLst>
          <pc:docMk/>
          <pc:sldMk cId="3517956727" sldId="2145706166"/>
        </pc:sldMkLst>
      </pc:sldChg>
      <pc:sldChg chg="addCm modCm">
        <pc:chgData name="Maren Fewel" userId="0ba250fd-40c1-4e5d-bc4a-82894808bd80" providerId="ADAL" clId="{3621B20B-85D2-4939-9E79-C8C8A081601F}" dt="2022-01-28T17:16:18.053" v="59"/>
        <pc:sldMkLst>
          <pc:docMk/>
          <pc:sldMk cId="2281000224" sldId="2145706168"/>
        </pc:sldMkLst>
      </pc:sldChg>
      <pc:sldChg chg="addCm modCm">
        <pc:chgData name="Maren Fewel" userId="0ba250fd-40c1-4e5d-bc4a-82894808bd80" providerId="ADAL" clId="{3621B20B-85D2-4939-9E79-C8C8A081601F}" dt="2022-01-28T17:15:20.171" v="56" actId="5900"/>
        <pc:sldMkLst>
          <pc:docMk/>
          <pc:sldMk cId="3354933212" sldId="2145706172"/>
        </pc:sldMkLst>
      </pc:sldChg>
      <pc:sldChg chg="addCm modCm">
        <pc:chgData name="Maren Fewel" userId="0ba250fd-40c1-4e5d-bc4a-82894808bd80" providerId="ADAL" clId="{3621B20B-85D2-4939-9E79-C8C8A081601F}" dt="2022-01-28T19:49:06.339" v="111"/>
        <pc:sldMkLst>
          <pc:docMk/>
          <pc:sldMk cId="2759410826" sldId="2145706185"/>
        </pc:sldMkLst>
      </pc:sldChg>
      <pc:sldChg chg="modSp mod addCm modCm">
        <pc:chgData name="Maren Fewel" userId="0ba250fd-40c1-4e5d-bc4a-82894808bd80" providerId="ADAL" clId="{3621B20B-85D2-4939-9E79-C8C8A081601F}" dt="2022-01-28T17:11:51.532" v="52"/>
        <pc:sldMkLst>
          <pc:docMk/>
          <pc:sldMk cId="172860171" sldId="2145706190"/>
        </pc:sldMkLst>
        <pc:spChg chg="mod">
          <ac:chgData name="Maren Fewel" userId="0ba250fd-40c1-4e5d-bc4a-82894808bd80" providerId="ADAL" clId="{3621B20B-85D2-4939-9E79-C8C8A081601F}" dt="2022-01-28T17:09:44.148" v="45" actId="13926"/>
          <ac:spMkLst>
            <pc:docMk/>
            <pc:sldMk cId="172860171" sldId="2145706190"/>
            <ac:spMk id="69" creationId="{F39128B4-0ADD-496E-ACBE-470053494D17}"/>
          </ac:spMkLst>
        </pc:spChg>
        <pc:spChg chg="mod">
          <ac:chgData name="Maren Fewel" userId="0ba250fd-40c1-4e5d-bc4a-82894808bd80" providerId="ADAL" clId="{3621B20B-85D2-4939-9E79-C8C8A081601F}" dt="2022-01-28T17:10:48.453" v="49" actId="13926"/>
          <ac:spMkLst>
            <pc:docMk/>
            <pc:sldMk cId="172860171" sldId="2145706190"/>
            <ac:spMk id="86" creationId="{F1F97B33-5F8B-42F2-AB2E-5D09B92FE671}"/>
          </ac:spMkLst>
        </pc:spChg>
      </pc:sldChg>
      <pc:sldChg chg="modSp mod addCm modCm">
        <pc:chgData name="Maren Fewel" userId="0ba250fd-40c1-4e5d-bc4a-82894808bd80" providerId="ADAL" clId="{3621B20B-85D2-4939-9E79-C8C8A081601F}" dt="2022-01-28T18:36:50.005" v="99" actId="13926"/>
        <pc:sldMkLst>
          <pc:docMk/>
          <pc:sldMk cId="2409189067" sldId="2145706191"/>
        </pc:sldMkLst>
        <pc:spChg chg="mod">
          <ac:chgData name="Maren Fewel" userId="0ba250fd-40c1-4e5d-bc4a-82894808bd80" providerId="ADAL" clId="{3621B20B-85D2-4939-9E79-C8C8A081601F}" dt="2022-01-28T18:36:38.637" v="97" actId="13926"/>
          <ac:spMkLst>
            <pc:docMk/>
            <pc:sldMk cId="2409189067" sldId="2145706191"/>
            <ac:spMk id="69" creationId="{F39128B4-0ADD-496E-ACBE-470053494D17}"/>
          </ac:spMkLst>
        </pc:spChg>
        <pc:spChg chg="mod">
          <ac:chgData name="Maren Fewel" userId="0ba250fd-40c1-4e5d-bc4a-82894808bd80" providerId="ADAL" clId="{3621B20B-85D2-4939-9E79-C8C8A081601F}" dt="2022-01-28T18:36:50.005" v="99" actId="13926"/>
          <ac:spMkLst>
            <pc:docMk/>
            <pc:sldMk cId="2409189067" sldId="2145706191"/>
            <ac:spMk id="86" creationId="{F1F97B33-5F8B-42F2-AB2E-5D09B92FE671}"/>
          </ac:spMkLst>
        </pc:spChg>
      </pc:sldChg>
      <pc:sldChg chg="add del ord">
        <pc:chgData name="Maren Fewel" userId="0ba250fd-40c1-4e5d-bc4a-82894808bd80" providerId="ADAL" clId="{3621B20B-85D2-4939-9E79-C8C8A081601F}" dt="2022-01-28T18:29:45.188" v="77" actId="2696"/>
        <pc:sldMkLst>
          <pc:docMk/>
          <pc:sldMk cId="3175381839" sldId="2145706192"/>
        </pc:sldMkLst>
      </pc:sldChg>
    </pc:docChg>
  </pc:docChgLst>
  <pc:docChgLst>
    <pc:chgData name="Jessie Alan" userId="aa0ef98a-d519-4c8b-ac1d-eda11f0d2900" providerId="ADAL" clId="{4E8F11D2-2F57-46DF-9258-255D3F0B7265}"/>
    <pc:docChg chg="undo custSel addSld delSld modSld delSection modSection">
      <pc:chgData name="Jessie Alan" userId="aa0ef98a-d519-4c8b-ac1d-eda11f0d2900" providerId="ADAL" clId="{4E8F11D2-2F57-46DF-9258-255D3F0B7265}" dt="2022-01-28T22:08:39.909" v="766" actId="20577"/>
      <pc:docMkLst>
        <pc:docMk/>
      </pc:docMkLst>
      <pc:sldChg chg="modSp mod modShow delCm modCm">
        <pc:chgData name="Jessie Alan" userId="aa0ef98a-d519-4c8b-ac1d-eda11f0d2900" providerId="ADAL" clId="{4E8F11D2-2F57-46DF-9258-255D3F0B7265}" dt="2022-01-28T22:02:01.147" v="760" actId="20577"/>
        <pc:sldMkLst>
          <pc:docMk/>
          <pc:sldMk cId="166594242" sldId="2134805463"/>
        </pc:sldMkLst>
        <pc:spChg chg="mod">
          <ac:chgData name="Jessie Alan" userId="aa0ef98a-d519-4c8b-ac1d-eda11f0d2900" providerId="ADAL" clId="{4E8F11D2-2F57-46DF-9258-255D3F0B7265}" dt="2022-01-28T21:52:08.602" v="415" actId="20577"/>
          <ac:spMkLst>
            <pc:docMk/>
            <pc:sldMk cId="166594242" sldId="2134805463"/>
            <ac:spMk id="26" creationId="{C9986D42-7832-4FD1-8A48-5F85DC29D8F4}"/>
          </ac:spMkLst>
        </pc:spChg>
        <pc:spChg chg="mod">
          <ac:chgData name="Jessie Alan" userId="aa0ef98a-d519-4c8b-ac1d-eda11f0d2900" providerId="ADAL" clId="{4E8F11D2-2F57-46DF-9258-255D3F0B7265}" dt="2022-01-28T22:02:01.147" v="760" actId="20577"/>
          <ac:spMkLst>
            <pc:docMk/>
            <pc:sldMk cId="166594242" sldId="2134805463"/>
            <ac:spMk id="30" creationId="{67E92532-3ABE-4A8E-90CC-00CF37B6D2A6}"/>
          </ac:spMkLst>
        </pc:spChg>
        <pc:spChg chg="mod">
          <ac:chgData name="Jessie Alan" userId="aa0ef98a-d519-4c8b-ac1d-eda11f0d2900" providerId="ADAL" clId="{4E8F11D2-2F57-46DF-9258-255D3F0B7265}" dt="2022-01-28T22:01:51.880" v="740" actId="2711"/>
          <ac:spMkLst>
            <pc:docMk/>
            <pc:sldMk cId="166594242" sldId="2134805463"/>
            <ac:spMk id="31" creationId="{5E7B1078-F8ED-4BB0-AB6D-B91CF358E798}"/>
          </ac:spMkLst>
        </pc:spChg>
        <pc:graphicFrameChg chg="modGraphic">
          <ac:chgData name="Jessie Alan" userId="aa0ef98a-d519-4c8b-ac1d-eda11f0d2900" providerId="ADAL" clId="{4E8F11D2-2F57-46DF-9258-255D3F0B7265}" dt="2022-01-28T21:51:49.250" v="413" actId="20577"/>
          <ac:graphicFrameMkLst>
            <pc:docMk/>
            <pc:sldMk cId="166594242" sldId="2134805463"/>
            <ac:graphicFrameMk id="20" creationId="{6C27C5B7-C402-46BC-8D6C-36F340CDDB13}"/>
          </ac:graphicFrameMkLst>
        </pc:graphicFrameChg>
      </pc:sldChg>
      <pc:sldChg chg="addSp delSp modSp mod modShow delCm modCm">
        <pc:chgData name="Jessie Alan" userId="aa0ef98a-d519-4c8b-ac1d-eda11f0d2900" providerId="ADAL" clId="{4E8F11D2-2F57-46DF-9258-255D3F0B7265}" dt="2022-01-28T21:56:00.390" v="446" actId="1592"/>
        <pc:sldMkLst>
          <pc:docMk/>
          <pc:sldMk cId="2712065897" sldId="2145706129"/>
        </pc:sldMkLst>
        <pc:picChg chg="del">
          <ac:chgData name="Jessie Alan" userId="aa0ef98a-d519-4c8b-ac1d-eda11f0d2900" providerId="ADAL" clId="{4E8F11D2-2F57-46DF-9258-255D3F0B7265}" dt="2022-01-27T19:10:06.843" v="65" actId="478"/>
          <ac:picMkLst>
            <pc:docMk/>
            <pc:sldMk cId="2712065897" sldId="2145706129"/>
            <ac:picMk id="3" creationId="{6FE88026-6E57-4E74-87F0-43792BFAADD9}"/>
          </ac:picMkLst>
        </pc:picChg>
        <pc:picChg chg="add mod">
          <ac:chgData name="Jessie Alan" userId="aa0ef98a-d519-4c8b-ac1d-eda11f0d2900" providerId="ADAL" clId="{4E8F11D2-2F57-46DF-9258-255D3F0B7265}" dt="2022-01-27T19:10:16.286" v="70" actId="1076"/>
          <ac:picMkLst>
            <pc:docMk/>
            <pc:sldMk cId="2712065897" sldId="2145706129"/>
            <ac:picMk id="5" creationId="{D87B2B18-EE0E-44A5-90D0-D16DA05C4664}"/>
          </ac:picMkLst>
        </pc:picChg>
      </pc:sldChg>
      <pc:sldChg chg="delSp modSp mod delCm">
        <pc:chgData name="Jessie Alan" userId="aa0ef98a-d519-4c8b-ac1d-eda11f0d2900" providerId="ADAL" clId="{4E8F11D2-2F57-46DF-9258-255D3F0B7265}" dt="2022-01-28T21:55:17.714" v="431" actId="1592"/>
        <pc:sldMkLst>
          <pc:docMk/>
          <pc:sldMk cId="3423372747" sldId="2145706131"/>
        </pc:sldMkLst>
        <pc:spChg chg="mod">
          <ac:chgData name="Jessie Alan" userId="aa0ef98a-d519-4c8b-ac1d-eda11f0d2900" providerId="ADAL" clId="{4E8F11D2-2F57-46DF-9258-255D3F0B7265}" dt="2022-01-28T21:54:36.154" v="429" actId="20577"/>
          <ac:spMkLst>
            <pc:docMk/>
            <pc:sldMk cId="3423372747" sldId="2145706131"/>
            <ac:spMk id="418" creationId="{BFD37610-399D-4817-83DE-9CB20C04CCEB}"/>
          </ac:spMkLst>
        </pc:spChg>
        <pc:spChg chg="mod">
          <ac:chgData name="Jessie Alan" userId="aa0ef98a-d519-4c8b-ac1d-eda11f0d2900" providerId="ADAL" clId="{4E8F11D2-2F57-46DF-9258-255D3F0B7265}" dt="2022-01-27T19:09:36.889" v="62" actId="1076"/>
          <ac:spMkLst>
            <pc:docMk/>
            <pc:sldMk cId="3423372747" sldId="2145706131"/>
            <ac:spMk id="500" creationId="{A7437F14-424E-471B-92BB-0E2338CA4ADE}"/>
          </ac:spMkLst>
        </pc:spChg>
        <pc:spChg chg="del mod">
          <ac:chgData name="Jessie Alan" userId="aa0ef98a-d519-4c8b-ac1d-eda11f0d2900" providerId="ADAL" clId="{4E8F11D2-2F57-46DF-9258-255D3F0B7265}" dt="2022-01-27T19:08:54.147" v="54" actId="478"/>
          <ac:spMkLst>
            <pc:docMk/>
            <pc:sldMk cId="3423372747" sldId="2145706131"/>
            <ac:spMk id="501" creationId="{F5ADA392-5CA4-40EA-A122-71603420D6EF}"/>
          </ac:spMkLst>
        </pc:spChg>
      </pc:sldChg>
      <pc:sldChg chg="modSp mod modNotesTx">
        <pc:chgData name="Jessie Alan" userId="aa0ef98a-d519-4c8b-ac1d-eda11f0d2900" providerId="ADAL" clId="{4E8F11D2-2F57-46DF-9258-255D3F0B7265}" dt="2022-01-28T21:57:23.097" v="504" actId="20577"/>
        <pc:sldMkLst>
          <pc:docMk/>
          <pc:sldMk cId="266413652" sldId="2145706143"/>
        </pc:sldMkLst>
        <pc:spChg chg="mod">
          <ac:chgData name="Jessie Alan" userId="aa0ef98a-d519-4c8b-ac1d-eda11f0d2900" providerId="ADAL" clId="{4E8F11D2-2F57-46DF-9258-255D3F0B7265}" dt="2022-01-28T21:57:23.097" v="504" actId="20577"/>
          <ac:spMkLst>
            <pc:docMk/>
            <pc:sldMk cId="266413652" sldId="2145706143"/>
            <ac:spMk id="2" creationId="{1BD75E61-789F-450E-B429-1C4F7263B926}"/>
          </ac:spMkLst>
        </pc:spChg>
      </pc:sldChg>
      <pc:sldChg chg="modSp mod delCm modCm">
        <pc:chgData name="Jessie Alan" userId="aa0ef98a-d519-4c8b-ac1d-eda11f0d2900" providerId="ADAL" clId="{4E8F11D2-2F57-46DF-9258-255D3F0B7265}" dt="2022-01-28T21:55:53.583" v="445" actId="1592"/>
        <pc:sldMkLst>
          <pc:docMk/>
          <pc:sldMk cId="1111859757" sldId="2145706158"/>
        </pc:sldMkLst>
        <pc:spChg chg="mod">
          <ac:chgData name="Jessie Alan" userId="aa0ef98a-d519-4c8b-ac1d-eda11f0d2900" providerId="ADAL" clId="{4E8F11D2-2F57-46DF-9258-255D3F0B7265}" dt="2022-01-28T21:55:48.843" v="444" actId="20577"/>
          <ac:spMkLst>
            <pc:docMk/>
            <pc:sldMk cId="1111859757" sldId="2145706158"/>
            <ac:spMk id="204" creationId="{6232668B-C61E-4788-85A2-C0255BB5A432}"/>
          </ac:spMkLst>
        </pc:spChg>
      </pc:sldChg>
      <pc:sldChg chg="modSp mod delCm modNotesTx">
        <pc:chgData name="Jessie Alan" userId="aa0ef98a-d519-4c8b-ac1d-eda11f0d2900" providerId="ADAL" clId="{4E8F11D2-2F57-46DF-9258-255D3F0B7265}" dt="2022-01-28T22:08:39.909" v="766" actId="20577"/>
        <pc:sldMkLst>
          <pc:docMk/>
          <pc:sldMk cId="697959820" sldId="2145706165"/>
        </pc:sldMkLst>
        <pc:spChg chg="mod">
          <ac:chgData name="Jessie Alan" userId="aa0ef98a-d519-4c8b-ac1d-eda11f0d2900" providerId="ADAL" clId="{4E8F11D2-2F57-46DF-9258-255D3F0B7265}" dt="2022-01-27T19:18:56.917" v="93"/>
          <ac:spMkLst>
            <pc:docMk/>
            <pc:sldMk cId="697959820" sldId="2145706165"/>
            <ac:spMk id="375" creationId="{F444593B-DFCA-46C5-B8F0-7DCDF15F5EA2}"/>
          </ac:spMkLst>
        </pc:spChg>
        <pc:spChg chg="mod">
          <ac:chgData name="Jessie Alan" userId="aa0ef98a-d519-4c8b-ac1d-eda11f0d2900" providerId="ADAL" clId="{4E8F11D2-2F57-46DF-9258-255D3F0B7265}" dt="2022-01-28T21:58:54.390" v="509" actId="20577"/>
          <ac:spMkLst>
            <pc:docMk/>
            <pc:sldMk cId="697959820" sldId="2145706165"/>
            <ac:spMk id="597" creationId="{241AC134-280A-4D86-B088-4165F7E3EEF0}"/>
          </ac:spMkLst>
        </pc:spChg>
      </pc:sldChg>
      <pc:sldChg chg="delCm">
        <pc:chgData name="Jessie Alan" userId="aa0ef98a-d519-4c8b-ac1d-eda11f0d2900" providerId="ADAL" clId="{4E8F11D2-2F57-46DF-9258-255D3F0B7265}" dt="2022-01-27T19:19:11.140" v="94" actId="1592"/>
        <pc:sldMkLst>
          <pc:docMk/>
          <pc:sldMk cId="3517956727" sldId="2145706166"/>
        </pc:sldMkLst>
      </pc:sldChg>
      <pc:sldChg chg="del">
        <pc:chgData name="Jessie Alan" userId="aa0ef98a-d519-4c8b-ac1d-eda11f0d2900" providerId="ADAL" clId="{4E8F11D2-2F57-46DF-9258-255D3F0B7265}" dt="2022-01-27T18:56:40.553" v="0" actId="18676"/>
        <pc:sldMkLst>
          <pc:docMk/>
          <pc:sldMk cId="3390004295" sldId="2145706167"/>
        </pc:sldMkLst>
      </pc:sldChg>
      <pc:sldChg chg="delCm">
        <pc:chgData name="Jessie Alan" userId="aa0ef98a-d519-4c8b-ac1d-eda11f0d2900" providerId="ADAL" clId="{4E8F11D2-2F57-46DF-9258-255D3F0B7265}" dt="2022-01-28T21:57:49.871" v="506" actId="1592"/>
        <pc:sldMkLst>
          <pc:docMk/>
          <pc:sldMk cId="2281000224" sldId="2145706168"/>
        </pc:sldMkLst>
      </pc:sldChg>
      <pc:sldChg chg="delCm">
        <pc:chgData name="Jessie Alan" userId="aa0ef98a-d519-4c8b-ac1d-eda11f0d2900" providerId="ADAL" clId="{4E8F11D2-2F57-46DF-9258-255D3F0B7265}" dt="2022-01-28T21:57:43.305" v="505" actId="1592"/>
        <pc:sldMkLst>
          <pc:docMk/>
          <pc:sldMk cId="3354933212" sldId="2145706172"/>
        </pc:sldMkLst>
      </pc:sldChg>
      <pc:sldChg chg="modSp mod delCm modCm">
        <pc:chgData name="Jessie Alan" userId="aa0ef98a-d519-4c8b-ac1d-eda11f0d2900" providerId="ADAL" clId="{4E8F11D2-2F57-46DF-9258-255D3F0B7265}" dt="2022-01-28T22:00:51.596" v="619" actId="1076"/>
        <pc:sldMkLst>
          <pc:docMk/>
          <pc:sldMk cId="2759410826" sldId="2145706185"/>
        </pc:sldMkLst>
        <pc:spChg chg="mod">
          <ac:chgData name="Jessie Alan" userId="aa0ef98a-d519-4c8b-ac1d-eda11f0d2900" providerId="ADAL" clId="{4E8F11D2-2F57-46DF-9258-255D3F0B7265}" dt="2022-01-28T21:59:07.235" v="515" actId="20577"/>
          <ac:spMkLst>
            <pc:docMk/>
            <pc:sldMk cId="2759410826" sldId="2145706185"/>
            <ac:spMk id="173" creationId="{92CEAB2E-57F4-4C64-BDE7-9EA69728133B}"/>
          </ac:spMkLst>
        </pc:spChg>
        <pc:spChg chg="mod">
          <ac:chgData name="Jessie Alan" userId="aa0ef98a-d519-4c8b-ac1d-eda11f0d2900" providerId="ADAL" clId="{4E8F11D2-2F57-46DF-9258-255D3F0B7265}" dt="2022-01-28T22:00:21.475" v="611" actId="20577"/>
          <ac:spMkLst>
            <pc:docMk/>
            <pc:sldMk cId="2759410826" sldId="2145706185"/>
            <ac:spMk id="177" creationId="{2597DAFE-26D3-4C02-8E8C-1D9A98E34EA6}"/>
          </ac:spMkLst>
        </pc:spChg>
        <pc:spChg chg="mod">
          <ac:chgData name="Jessie Alan" userId="aa0ef98a-d519-4c8b-ac1d-eda11f0d2900" providerId="ADAL" clId="{4E8F11D2-2F57-46DF-9258-255D3F0B7265}" dt="2022-01-28T22:00:51.596" v="619" actId="1076"/>
          <ac:spMkLst>
            <pc:docMk/>
            <pc:sldMk cId="2759410826" sldId="2145706185"/>
            <ac:spMk id="178" creationId="{B52AB97C-36B9-42FF-8657-49033E8CA525}"/>
          </ac:spMkLst>
        </pc:spChg>
      </pc:sldChg>
      <pc:sldChg chg="modSp mod delCm">
        <pc:chgData name="Jessie Alan" userId="aa0ef98a-d519-4c8b-ac1d-eda11f0d2900" providerId="ADAL" clId="{4E8F11D2-2F57-46DF-9258-255D3F0B7265}" dt="2022-01-28T21:56:56.296" v="468" actId="1592"/>
        <pc:sldMkLst>
          <pc:docMk/>
          <pc:sldMk cId="172860171" sldId="2145706190"/>
        </pc:sldMkLst>
        <pc:spChg chg="mod">
          <ac:chgData name="Jessie Alan" userId="aa0ef98a-d519-4c8b-ac1d-eda11f0d2900" providerId="ADAL" clId="{4E8F11D2-2F57-46DF-9258-255D3F0B7265}" dt="2022-01-28T21:56:36.716" v="457" actId="13926"/>
          <ac:spMkLst>
            <pc:docMk/>
            <pc:sldMk cId="172860171" sldId="2145706190"/>
            <ac:spMk id="69" creationId="{F39128B4-0ADD-496E-ACBE-470053494D17}"/>
          </ac:spMkLst>
        </pc:spChg>
        <pc:spChg chg="mod">
          <ac:chgData name="Jessie Alan" userId="aa0ef98a-d519-4c8b-ac1d-eda11f0d2900" providerId="ADAL" clId="{4E8F11D2-2F57-46DF-9258-255D3F0B7265}" dt="2022-01-28T21:56:43.841" v="462" actId="20577"/>
          <ac:spMkLst>
            <pc:docMk/>
            <pc:sldMk cId="172860171" sldId="2145706190"/>
            <ac:spMk id="86" creationId="{F1F97B33-5F8B-42F2-AB2E-5D09B92FE671}"/>
          </ac:spMkLst>
        </pc:spChg>
        <pc:spChg chg="mod">
          <ac:chgData name="Jessie Alan" userId="aa0ef98a-d519-4c8b-ac1d-eda11f0d2900" providerId="ADAL" clId="{4E8F11D2-2F57-46DF-9258-255D3F0B7265}" dt="2022-01-28T21:56:46.997" v="466" actId="20577"/>
          <ac:spMkLst>
            <pc:docMk/>
            <pc:sldMk cId="172860171" sldId="2145706190"/>
            <ac:spMk id="112" creationId="{BB6205AE-854D-49F3-A21F-5ED2018EE9C0}"/>
          </ac:spMkLst>
        </pc:spChg>
      </pc:sldChg>
      <pc:sldChg chg="modSp del mod">
        <pc:chgData name="Jessie Alan" userId="aa0ef98a-d519-4c8b-ac1d-eda11f0d2900" providerId="ADAL" clId="{4E8F11D2-2F57-46DF-9258-255D3F0B7265}" dt="2022-01-28T22:01:20.260" v="622" actId="47"/>
        <pc:sldMkLst>
          <pc:docMk/>
          <pc:sldMk cId="2409189067" sldId="2145706191"/>
        </pc:sldMkLst>
        <pc:spChg chg="mod">
          <ac:chgData name="Jessie Alan" userId="aa0ef98a-d519-4c8b-ac1d-eda11f0d2900" providerId="ADAL" clId="{4E8F11D2-2F57-46DF-9258-255D3F0B7265}" dt="2022-01-28T22:01:07.500" v="620" actId="13926"/>
          <ac:spMkLst>
            <pc:docMk/>
            <pc:sldMk cId="2409189067" sldId="2145706191"/>
            <ac:spMk id="69" creationId="{F39128B4-0ADD-496E-ACBE-470053494D17}"/>
          </ac:spMkLst>
        </pc:spChg>
      </pc:sldChg>
      <pc:sldChg chg="add">
        <pc:chgData name="Jessie Alan" userId="aa0ef98a-d519-4c8b-ac1d-eda11f0d2900" providerId="ADAL" clId="{4E8F11D2-2F57-46DF-9258-255D3F0B7265}" dt="2022-01-28T22:01:18.580" v="621"/>
        <pc:sldMkLst>
          <pc:docMk/>
          <pc:sldMk cId="480215795" sldId="2145706192"/>
        </pc:sldMkLst>
      </pc:sldChg>
    </pc:docChg>
  </pc:docChgLst>
  <pc:docChgLst>
    <pc:chgData name="Jessie Alan" userId="aa0ef98a-d519-4c8b-ac1d-eda11f0d2900" providerId="ADAL" clId="{B0BA7145-F123-423A-BF0E-DA404CB024FC}"/>
    <pc:docChg chg="addSld delSld modSld modSection">
      <pc:chgData name="Jessie Alan" userId="aa0ef98a-d519-4c8b-ac1d-eda11f0d2900" providerId="ADAL" clId="{B0BA7145-F123-423A-BF0E-DA404CB024FC}" dt="2022-01-28T22:34:18.107" v="6" actId="20577"/>
      <pc:docMkLst>
        <pc:docMk/>
      </pc:docMkLst>
      <pc:sldChg chg="modSp mod">
        <pc:chgData name="Jessie Alan" userId="aa0ef98a-d519-4c8b-ac1d-eda11f0d2900" providerId="ADAL" clId="{B0BA7145-F123-423A-BF0E-DA404CB024FC}" dt="2022-01-28T22:32:19.135" v="2" actId="1076"/>
        <pc:sldMkLst>
          <pc:docMk/>
          <pc:sldMk cId="2712065897" sldId="2145706129"/>
        </pc:sldMkLst>
        <pc:spChg chg="mod">
          <ac:chgData name="Jessie Alan" userId="aa0ef98a-d519-4c8b-ac1d-eda11f0d2900" providerId="ADAL" clId="{B0BA7145-F123-423A-BF0E-DA404CB024FC}" dt="2022-01-28T22:32:19.135" v="2" actId="1076"/>
          <ac:spMkLst>
            <pc:docMk/>
            <pc:sldMk cId="2712065897" sldId="2145706129"/>
            <ac:spMk id="4" creationId="{99BF04AB-51D5-4219-8705-451E5A80B166}"/>
          </ac:spMkLst>
        </pc:spChg>
      </pc:sldChg>
      <pc:sldChg chg="del">
        <pc:chgData name="Jessie Alan" userId="aa0ef98a-d519-4c8b-ac1d-eda11f0d2900" providerId="ADAL" clId="{B0BA7145-F123-423A-BF0E-DA404CB024FC}" dt="2022-01-28T22:34:05.926" v="4" actId="47"/>
        <pc:sldMkLst>
          <pc:docMk/>
          <pc:sldMk cId="3517956727" sldId="2145706166"/>
        </pc:sldMkLst>
      </pc:sldChg>
      <pc:sldChg chg="modSp mod">
        <pc:chgData name="Jessie Alan" userId="aa0ef98a-d519-4c8b-ac1d-eda11f0d2900" providerId="ADAL" clId="{B0BA7145-F123-423A-BF0E-DA404CB024FC}" dt="2022-01-28T22:32:54.989" v="3" actId="20577"/>
        <pc:sldMkLst>
          <pc:docMk/>
          <pc:sldMk cId="3354933212" sldId="2145706172"/>
        </pc:sldMkLst>
        <pc:spChg chg="mod">
          <ac:chgData name="Jessie Alan" userId="aa0ef98a-d519-4c8b-ac1d-eda11f0d2900" providerId="ADAL" clId="{B0BA7145-F123-423A-BF0E-DA404CB024FC}" dt="2022-01-28T22:32:54.989" v="3" actId="20577"/>
          <ac:spMkLst>
            <pc:docMk/>
            <pc:sldMk cId="3354933212" sldId="2145706172"/>
            <ac:spMk id="224" creationId="{65C2AD4E-ABE8-4977-88F6-85DD756833B8}"/>
          </ac:spMkLst>
        </pc:spChg>
      </pc:sldChg>
      <pc:sldChg chg="modSp mod">
        <pc:chgData name="Jessie Alan" userId="aa0ef98a-d519-4c8b-ac1d-eda11f0d2900" providerId="ADAL" clId="{B0BA7145-F123-423A-BF0E-DA404CB024FC}" dt="2022-01-28T22:34:18.107" v="6" actId="20577"/>
        <pc:sldMkLst>
          <pc:docMk/>
          <pc:sldMk cId="480215795" sldId="2145706192"/>
        </pc:sldMkLst>
        <pc:spChg chg="mod">
          <ac:chgData name="Jessie Alan" userId="aa0ef98a-d519-4c8b-ac1d-eda11f0d2900" providerId="ADAL" clId="{B0BA7145-F123-423A-BF0E-DA404CB024FC}" dt="2022-01-28T22:34:18.107" v="6" actId="20577"/>
          <ac:spMkLst>
            <pc:docMk/>
            <pc:sldMk cId="480215795" sldId="2145706192"/>
            <ac:spMk id="86" creationId="{F1F97B33-5F8B-42F2-AB2E-5D09B92FE671}"/>
          </ac:spMkLst>
        </pc:spChg>
      </pc:sldChg>
      <pc:sldChg chg="add">
        <pc:chgData name="Jessie Alan" userId="aa0ef98a-d519-4c8b-ac1d-eda11f0d2900" providerId="ADAL" clId="{B0BA7145-F123-423A-BF0E-DA404CB024FC}" dt="2022-01-28T22:34:09.227" v="5"/>
        <pc:sldMkLst>
          <pc:docMk/>
          <pc:sldMk cId="3524826061" sldId="214570619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3B388F7-35FF-44DB-BEF8-3750B74292D4}" type="datetime8">
              <a:rPr lang="en-US" smtClean="0">
                <a:latin typeface="Segoe UI" pitchFamily="34" charset="0"/>
              </a:rPr>
              <a:t>1/28/2022 2:32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CB0C0535-07E3-46B2-B359-588B92469557}" type="datetime8">
              <a:rPr lang="en-US" smtClean="0"/>
              <a:t>1/28/2022 2:27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Seller Guidance – for internal reference only, please delete this page before sharing externally</a:t>
            </a: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2FC83D-F608-42E3-A868-AED8C3E302F1}"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77954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9"/>
        <p:cNvGrpSpPr/>
        <p:nvPr/>
      </p:nvGrpSpPr>
      <p:grpSpPr>
        <a:xfrm>
          <a:off x="0" y="0"/>
          <a:ext cx="0" cy="0"/>
          <a:chOff x="0" y="0"/>
          <a:chExt cx="0" cy="0"/>
        </a:xfrm>
      </p:grpSpPr>
      <p:sp>
        <p:nvSpPr>
          <p:cNvPr id="1760" name="Google Shape;1760;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761" name="Google Shape;1761;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1000" b="1" dirty="0"/>
              <a:t>Technical value pitch - Talk track in progress</a:t>
            </a:r>
            <a:br>
              <a:rPr lang="en-US" sz="1000" dirty="0"/>
            </a:br>
            <a:br>
              <a:rPr lang="en-US" sz="1000" dirty="0"/>
            </a:br>
            <a:r>
              <a:rPr lang="en-US" sz="1000" dirty="0"/>
              <a:t>Simplicity of execution – you can configure multiple endpoints, no need to code an integration. No bespoke applications needed. </a:t>
            </a:r>
          </a:p>
          <a:p>
            <a:pPr marL="285750" indent="-285750" algn="l">
              <a:buFont typeface="Arial" panose="020B0604020202020204" pitchFamily="34" charset="0"/>
              <a:buChar char="•"/>
            </a:pPr>
            <a:r>
              <a:rPr lang="en-US" sz="1000" dirty="0"/>
              <a:t>Quality of service monitoring is built-in. </a:t>
            </a:r>
          </a:p>
          <a:p>
            <a:pPr marL="285750" indent="-285750" algn="l">
              <a:buFont typeface="Arial" panose="020B0604020202020204" pitchFamily="34" charset="0"/>
              <a:buChar char="•"/>
            </a:pPr>
            <a:r>
              <a:rPr lang="en-US" sz="1000" dirty="0"/>
              <a:t>Deployment will be automated through the managed service – it will be invisible to the customer</a:t>
            </a:r>
          </a:p>
          <a:p>
            <a:pPr marL="742933" lvl="1" indent="-285750">
              <a:buFont typeface="Arial" panose="020B0604020202020204" pitchFamily="34" charset="0"/>
              <a:buChar char="•"/>
            </a:pPr>
            <a:r>
              <a:rPr lang="en-US" sz="1000" dirty="0"/>
              <a:t>Operational support – one team to manage the entire event. Makes technical users life a lot easier. </a:t>
            </a:r>
          </a:p>
          <a:p>
            <a:pPr marL="285750" indent="-285750">
              <a:buFont typeface="Arial" panose="020B0604020202020204" pitchFamily="34" charset="0"/>
              <a:buChar char="•"/>
            </a:pPr>
            <a:r>
              <a:rPr lang="en-US" sz="1000" dirty="0"/>
              <a:t>Scale – you can take on a bigger event. Scale is horizontal and vertical: any size event, and also any Azure region globally</a:t>
            </a:r>
          </a:p>
          <a:p>
            <a:endParaRPr lang="en-US" sz="1200" b="0" dirty="0"/>
          </a:p>
          <a:p>
            <a:endParaRPr lang="en-US" sz="1200" b="1"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687927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t>Microsoft’s Azure Cloud provides the compute, storage, networking, and data to power the Live Events Solution Accelerator. </a:t>
            </a:r>
          </a:p>
          <a:p>
            <a:endParaRPr lang="en-US" sz="1200" b="0" dirty="0"/>
          </a:p>
          <a:p>
            <a:r>
              <a:rPr lang="en-US" sz="1200" b="0" dirty="0"/>
              <a:t>It has the largest geographical footprint of any cloud provider today with over 60 regions, 200 datacenters, and 4 million servers worldwide. </a:t>
            </a:r>
          </a:p>
          <a:p>
            <a:endParaRPr lang="en-US" sz="1200" b="0" dirty="0"/>
          </a:p>
          <a:p>
            <a:r>
              <a:rPr lang="en-US" sz="1200" b="0" dirty="0"/>
              <a:t>For resiliency, regions are comprised of availability zones which are data centers geographically close to one another that have been designed to have no single point of failure. Further, our services such as data and compute contain built-in resiliency orchestration services thereby simplifying this from the application provider. </a:t>
            </a:r>
          </a:p>
          <a:p>
            <a:endParaRPr lang="en-US" sz="1200" b="0" dirty="0"/>
          </a:p>
          <a:p>
            <a:endParaRPr lang="en-US" sz="1200" b="0" dirty="0"/>
          </a:p>
          <a:p>
            <a:endParaRPr lang="en-US" sz="1200" b="1"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14216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b="1" dirty="0">
                <a:latin typeface="Segoe UI"/>
                <a:cs typeface="Segoe UI"/>
              </a:rPr>
              <a:t>Solution detail: process flow (added Technical detail)</a:t>
            </a:r>
            <a:br>
              <a:rPr lang="en-US" sz="3600" dirty="0">
                <a:latin typeface="Segoe UI"/>
                <a:cs typeface="Segoe UI"/>
              </a:rPr>
            </a:br>
            <a:r>
              <a:rPr lang="en-US" sz="850" dirty="0">
                <a:latin typeface="Segoe UI"/>
                <a:cs typeface="Segoe UI"/>
              </a:rPr>
              <a:t>The Solution Accelerator focuses on the </a:t>
            </a:r>
            <a:r>
              <a:rPr lang="en-US" sz="850" b="1" dirty="0">
                <a:latin typeface="Segoe UI"/>
                <a:cs typeface="Segoe UI"/>
              </a:rPr>
              <a:t>Ingest, Production</a:t>
            </a:r>
            <a:r>
              <a:rPr lang="en-US" sz="850" dirty="0">
                <a:latin typeface="Segoe UI"/>
                <a:cs typeface="Segoe UI"/>
              </a:rPr>
              <a:t>, </a:t>
            </a:r>
            <a:r>
              <a:rPr lang="en-US" sz="850" b="1" dirty="0">
                <a:latin typeface="Segoe UI"/>
                <a:cs typeface="Segoe UI"/>
              </a:rPr>
              <a:t>Preparation, </a:t>
            </a:r>
            <a:r>
              <a:rPr lang="en-US" sz="850" b="0" dirty="0">
                <a:latin typeface="Segoe UI"/>
                <a:cs typeface="Segoe UI"/>
              </a:rPr>
              <a:t>and</a:t>
            </a:r>
            <a:r>
              <a:rPr lang="en-US" sz="850" dirty="0">
                <a:latin typeface="Segoe UI"/>
                <a:cs typeface="Segoe UI"/>
              </a:rPr>
              <a:t> </a:t>
            </a:r>
            <a:r>
              <a:rPr lang="en-US" sz="850" b="1" dirty="0">
                <a:latin typeface="Segoe UI"/>
                <a:cs typeface="Segoe UI"/>
              </a:rPr>
              <a:t>Distribution </a:t>
            </a:r>
            <a:r>
              <a:rPr lang="en-US" sz="850" b="0" dirty="0">
                <a:latin typeface="Segoe UI"/>
                <a:cs typeface="Segoe UI"/>
              </a:rPr>
              <a:t>of live streaming event content</a:t>
            </a:r>
            <a:r>
              <a:rPr lang="en-US" sz="850" dirty="0">
                <a:latin typeface="Segoe UI"/>
                <a:cs typeface="Segoe UI"/>
              </a:rPr>
              <a:t>, integrating with your existing platforms and players for the user experience</a:t>
            </a:r>
            <a:r>
              <a:rPr lang="en-US" sz="850" b="0" dirty="0">
                <a:latin typeface="Segoe UI"/>
                <a:cs typeface="Segoe UI"/>
              </a:rPr>
              <a:t>.</a:t>
            </a:r>
            <a:r>
              <a:rPr lang="en-US" sz="850" dirty="0">
                <a:latin typeface="Segoe UI"/>
                <a:cs typeface="Segoe UI"/>
              </a:rPr>
              <a:t> </a:t>
            </a:r>
          </a:p>
          <a:p>
            <a:pPr marL="171450" indent="-171450">
              <a:lnSpc>
                <a:spcPct val="100000"/>
              </a:lnSpc>
              <a:spcAft>
                <a:spcPts val="0"/>
              </a:spcAft>
              <a:buFont typeface="Arial" panose="020B0604020202020204" pitchFamily="34" charset="0"/>
              <a:buChar char="•"/>
            </a:pPr>
            <a:endParaRPr lang="en-US" sz="2000" b="0" dirty="0">
              <a:latin typeface="Segoe UI"/>
              <a:cs typeface="Segoe UI"/>
            </a:endParaRPr>
          </a:p>
          <a:p>
            <a:pPr marL="0" indent="0">
              <a:lnSpc>
                <a:spcPct val="100000"/>
              </a:lnSpc>
              <a:spcAft>
                <a:spcPts val="0"/>
              </a:spcAft>
              <a:buFont typeface="Arial" panose="020B0604020202020204" pitchFamily="34" charset="0"/>
              <a:buNone/>
            </a:pPr>
            <a:r>
              <a:rPr lang="en-US" sz="2000" b="1" dirty="0">
                <a:latin typeface="Segoe UI"/>
                <a:cs typeface="Segoe UI"/>
              </a:rPr>
              <a:t>The entire process of capturing and live-streaming an event is based on proven technology from Microsoft partners MediaKind, Evertz Microsystems, and Lumen </a:t>
            </a:r>
            <a:r>
              <a:rPr lang="en-US" sz="2000" dirty="0">
                <a:latin typeface="Segoe UI"/>
                <a:cs typeface="Segoe UI"/>
              </a:rPr>
              <a:t>that we’ve enabled to work in the cloud. These are industrial strength tools being brought together in this configuration for the first time.</a:t>
            </a:r>
            <a:br>
              <a:rPr lang="en-US" sz="2000" dirty="0">
                <a:latin typeface="Segoe UI"/>
                <a:cs typeface="Segoe UI"/>
              </a:rPr>
            </a:br>
            <a:br>
              <a:rPr lang="en-US" sz="2000" dirty="0">
                <a:latin typeface="Segoe UI"/>
                <a:cs typeface="Segoe UI"/>
              </a:rPr>
            </a:br>
            <a:r>
              <a:rPr lang="en-US" sz="2000" dirty="0">
                <a:latin typeface="Segoe UI"/>
                <a:cs typeface="Segoe UI"/>
              </a:rPr>
              <a:t>A little bit about each of our partners: </a:t>
            </a:r>
            <a:br>
              <a:rPr lang="en-US" sz="2000" b="0" dirty="0">
                <a:latin typeface="Segoe UI"/>
                <a:cs typeface="Segoe UI"/>
              </a:rPr>
            </a:br>
            <a:endParaRPr lang="en-US" sz="2000" b="0" dirty="0">
              <a:latin typeface="Segoe UI"/>
              <a:cs typeface="Segoe UI"/>
            </a:endParaRPr>
          </a:p>
          <a:p>
            <a:pPr>
              <a:spcAft>
                <a:spcPts val="0"/>
              </a:spcAft>
            </a:pPr>
            <a:r>
              <a:rPr lang="en-US" sz="7200" b="1" i="0" dirty="0">
                <a:solidFill>
                  <a:srgbClr val="202124"/>
                </a:solidFill>
                <a:effectLst/>
                <a:latin typeface="Roboto" panose="02000000000000000000" pitchFamily="2" charset="0"/>
              </a:rPr>
              <a:t>MediaKind’s</a:t>
            </a:r>
            <a:r>
              <a:rPr lang="en-US" sz="7200" b="0" i="0" dirty="0">
                <a:solidFill>
                  <a:srgbClr val="202124"/>
                </a:solidFill>
                <a:effectLst/>
                <a:latin typeface="Roboto" panose="02000000000000000000" pitchFamily="2" charset="0"/>
              </a:rPr>
              <a:t> end-to-end video delivery solutions include Emmy award-winning video compression solutions for contribution and direct-to-consumer video service distribution, advertising and content personalization solutions, high efficiency cloud DVR, and TV and video delivery platforms.</a:t>
            </a:r>
            <a:br>
              <a:rPr lang="en-US" sz="7200" b="0" i="0" dirty="0">
                <a:solidFill>
                  <a:srgbClr val="202124"/>
                </a:solidFill>
                <a:effectLst/>
                <a:latin typeface="Roboto" panose="02000000000000000000" pitchFamily="2" charset="0"/>
              </a:rPr>
            </a:br>
            <a:br>
              <a:rPr lang="en-US" sz="7200" b="0" i="0" dirty="0">
                <a:solidFill>
                  <a:srgbClr val="202124"/>
                </a:solidFill>
                <a:effectLst/>
                <a:latin typeface="Roboto" panose="02000000000000000000" pitchFamily="2" charset="0"/>
              </a:rPr>
            </a:br>
            <a:r>
              <a:rPr lang="en-US" sz="7200" b="1" i="0" dirty="0">
                <a:solidFill>
                  <a:srgbClr val="202124"/>
                </a:solidFill>
                <a:effectLst/>
                <a:latin typeface="Roboto" panose="02000000000000000000" pitchFamily="2" charset="0"/>
              </a:rPr>
              <a:t>Evertz</a:t>
            </a:r>
            <a:r>
              <a:rPr lang="en-US" sz="7200" b="0" i="0" dirty="0">
                <a:solidFill>
                  <a:srgbClr val="202124"/>
                </a:solidFill>
                <a:effectLst/>
                <a:latin typeface="Roboto" panose="02000000000000000000" pitchFamily="2" charset="0"/>
              </a:rPr>
              <a:t> </a:t>
            </a:r>
            <a:r>
              <a:rPr lang="en-US" sz="9600" b="0" i="0" dirty="0">
                <a:solidFill>
                  <a:srgbClr val="202124"/>
                </a:solidFill>
                <a:effectLst/>
                <a:latin typeface="Roboto" panose="02000000000000000000" pitchFamily="2" charset="0"/>
              </a:rPr>
              <a:t>is a leading global manufacturer of broadcast equipment and solutions that deliver content to television sets, on-demand services, WebTV, IPTV, and mobile devices.</a:t>
            </a:r>
          </a:p>
          <a:p>
            <a:pPr>
              <a:spcAft>
                <a:spcPts val="0"/>
              </a:spcAft>
            </a:pPr>
            <a:endParaRPr lang="en-US" sz="9600" b="0" i="0" dirty="0">
              <a:solidFill>
                <a:srgbClr val="202124"/>
              </a:solidFill>
              <a:effectLst/>
              <a:latin typeface="Roboto" panose="02000000000000000000" pitchFamily="2" charset="0"/>
            </a:endParaRPr>
          </a:p>
          <a:p>
            <a:pPr>
              <a:spcAft>
                <a:spcPts val="0"/>
              </a:spcAft>
            </a:pPr>
            <a:r>
              <a:rPr lang="en-US" sz="9600" b="1" i="0" dirty="0">
                <a:solidFill>
                  <a:srgbClr val="202124"/>
                </a:solidFill>
                <a:effectLst/>
                <a:latin typeface="Roboto" panose="02000000000000000000" pitchFamily="2" charset="0"/>
              </a:rPr>
              <a:t>Lumen</a:t>
            </a:r>
            <a:r>
              <a:rPr lang="en-US" sz="9600" b="0" i="0" dirty="0">
                <a:solidFill>
                  <a:srgbClr val="202124"/>
                </a:solidFill>
                <a:effectLst/>
                <a:latin typeface="Roboto" panose="02000000000000000000" pitchFamily="2" charset="0"/>
              </a:rPr>
              <a:t> is a Fortune 500 company </a:t>
            </a:r>
            <a:r>
              <a:rPr lang="en-US" sz="9600" b="0" i="0" dirty="0">
                <a:solidFill>
                  <a:srgbClr val="4D5156"/>
                </a:solidFill>
                <a:effectLst/>
                <a:latin typeface="Roboto" panose="02000000000000000000" pitchFamily="2" charset="0"/>
              </a:rPr>
              <a:t>offering communications, network services, security, cloud solutions, voice, and managed services to help change how people interact and how companies acquire, analyze and act on data with flexible, intelligent, secure and collaborative solutions built for the next generation of business.</a:t>
            </a:r>
          </a:p>
          <a:p>
            <a:pPr>
              <a:spcAft>
                <a:spcPts val="0"/>
              </a:spcAft>
            </a:pPr>
            <a:endParaRPr lang="en-US" sz="9600" b="0" i="0" dirty="0">
              <a:solidFill>
                <a:srgbClr val="4D5156"/>
              </a:solidFill>
              <a:effectLst/>
              <a:latin typeface="Roboto" panose="02000000000000000000" pitchFamily="2" charset="0"/>
            </a:endParaRPr>
          </a:p>
          <a:p>
            <a:pPr>
              <a:spcAft>
                <a:spcPts val="0"/>
              </a:spcAft>
            </a:pPr>
            <a:r>
              <a:rPr lang="en-US" sz="9600" b="1" i="0" dirty="0">
                <a:solidFill>
                  <a:srgbClr val="4D5156"/>
                </a:solidFill>
                <a:effectLst/>
                <a:latin typeface="Roboto" panose="02000000000000000000" pitchFamily="2" charset="0"/>
              </a:rPr>
              <a:t>Ingestion</a:t>
            </a:r>
          </a:p>
          <a:p>
            <a:pPr marL="0" marR="0" lvl="0" indent="0" algn="l" defTabSz="914367" rtl="0" eaLnBrk="1" fontAlgn="auto" latinLnBrk="0" hangingPunct="1">
              <a:lnSpc>
                <a:spcPct val="90000"/>
              </a:lnSpc>
              <a:spcBef>
                <a:spcPts val="0"/>
              </a:spcBef>
              <a:spcAft>
                <a:spcPts val="0"/>
              </a:spcAft>
              <a:buClrTx/>
              <a:buSzTx/>
              <a:buFontTx/>
              <a:buNone/>
              <a:tabLst/>
              <a:defRPr/>
            </a:pPr>
            <a:r>
              <a:rPr lang="en-US" sz="9600" b="0" i="0" dirty="0">
                <a:solidFill>
                  <a:srgbClr val="4D5156"/>
                </a:solidFill>
                <a:effectLst/>
                <a:latin typeface="Roboto" panose="02000000000000000000" pitchFamily="2" charset="0"/>
              </a:rPr>
              <a:t>The live stream delivery process starts with Ingestion</a:t>
            </a:r>
            <a:r>
              <a:rPr lang="en-US" sz="7200" b="0" i="0" dirty="0">
                <a:solidFill>
                  <a:srgbClr val="202124"/>
                </a:solidFill>
                <a:effectLst/>
                <a:latin typeface="Roboto" panose="02000000000000000000" pitchFamily="2" charset="0"/>
                <a:cs typeface="+mn-cs"/>
              </a:rPr>
              <a:t> by </a:t>
            </a:r>
            <a:r>
              <a:rPr lang="en-US" sz="2000" b="0" dirty="0">
                <a:latin typeface="Segoe UI"/>
                <a:cs typeface="Segoe UI"/>
              </a:rPr>
              <a:t>MediaKind. MediaKind has connections to over 240 stadiums worldwide. Its solution captures the live content and the event and encodes and uploads feeds to the Evertz production platform in Azure. </a:t>
            </a:r>
            <a:br>
              <a:rPr lang="en-US" sz="2000" b="0" dirty="0">
                <a:latin typeface="Segoe UI"/>
                <a:cs typeface="Segoe UI"/>
              </a:rPr>
            </a:br>
            <a:br>
              <a:rPr lang="en-US" sz="2000" b="0" dirty="0">
                <a:latin typeface="Segoe UI"/>
                <a:cs typeface="Segoe UI"/>
              </a:rPr>
            </a:br>
            <a:r>
              <a:rPr lang="en-US" sz="1800" dirty="0">
                <a:effectLst/>
                <a:latin typeface="Segoe UI" panose="020B0502040204020203" pitchFamily="34" charset="0"/>
              </a:rPr>
              <a:t>The ingest process supports both produced feeds and cameras as acquisition sources with on-site encoders to capture these sources into SRT streams. To ensure low-latency, a contribution network is used between the event location and cloud facility. A production studio sits within the cloud serving as a full virtual studio. In addition, this solution supports video conferencing as an additional source for the production studio. </a:t>
            </a:r>
            <a:endParaRPr lang="en-US" sz="1800" dirty="0">
              <a:effectLst/>
              <a:latin typeface="Arial" panose="020B0604020202020204" pitchFamily="34" charset="0"/>
            </a:endParaRPr>
          </a:p>
          <a:p>
            <a:pPr>
              <a:spcAft>
                <a:spcPts val="0"/>
              </a:spcAft>
            </a:pPr>
            <a:br>
              <a:rPr lang="en-US" sz="2000" b="0" dirty="0">
                <a:latin typeface="Segoe UI"/>
                <a:cs typeface="Segoe UI"/>
              </a:rPr>
            </a:br>
            <a:br>
              <a:rPr lang="en-US" sz="3600" dirty="0">
                <a:cs typeface="Segoe UI"/>
              </a:rPr>
            </a:br>
            <a:r>
              <a:rPr lang="en-US" sz="3600" b="1" dirty="0">
                <a:latin typeface="Segoe UI"/>
                <a:cs typeface="Segoe UI"/>
              </a:rPr>
              <a:t>Production</a:t>
            </a:r>
            <a:endParaRPr lang="en-US" sz="3600" dirty="0">
              <a:cs typeface="Segoe UI"/>
            </a:endParaRPr>
          </a:p>
          <a:p>
            <a:pPr marL="0" marR="0" lvl="0" indent="0" algn="l" defTabSz="914367" rtl="0" eaLnBrk="1" fontAlgn="auto" latinLnBrk="0" hangingPunct="1">
              <a:lnSpc>
                <a:spcPct val="90000"/>
              </a:lnSpc>
              <a:spcBef>
                <a:spcPts val="0"/>
              </a:spcBef>
              <a:spcAft>
                <a:spcPts val="0"/>
              </a:spcAft>
              <a:buClrTx/>
              <a:buSzTx/>
              <a:buFontTx/>
              <a:buNone/>
              <a:tabLst/>
              <a:defRPr/>
            </a:pPr>
            <a:r>
              <a:rPr lang="en-US" sz="3600" b="0" dirty="0">
                <a:latin typeface="Segoe UI"/>
                <a:cs typeface="Segoe UI"/>
              </a:rPr>
              <a:t>Evertz enables producers to mix the raw feeds in its virtual production studio (BRAVO studio). It has a user-friendly interface for live-switching between many cameras, sweetening audio, adding graphics, and more.</a:t>
            </a:r>
            <a:br>
              <a:rPr lang="en-US" sz="3600" b="0" dirty="0">
                <a:latin typeface="Segoe UI"/>
                <a:cs typeface="Segoe UI"/>
              </a:rPr>
            </a:br>
            <a:br>
              <a:rPr lang="en-US" sz="3600" b="0" dirty="0">
                <a:latin typeface="Segoe UI"/>
                <a:cs typeface="Segoe UI"/>
              </a:rPr>
            </a:br>
            <a:r>
              <a:rPr lang="en-US" sz="1800" dirty="0">
                <a:effectLst/>
                <a:latin typeface="Segoe UI" panose="020B0502040204020203" pitchFamily="34" charset="0"/>
              </a:rPr>
              <a:t>BRAVO Studios captures and records all the inputs that are used in the production. This includes the remote camera feeds coming using SRT </a:t>
            </a:r>
            <a:r>
              <a:rPr lang="en-US" sz="1800" dirty="0">
                <a:cs typeface="Segoe UI"/>
              </a:rPr>
              <a:t>(Secure Reliable Transport)</a:t>
            </a:r>
            <a:r>
              <a:rPr lang="en-US" sz="1800" dirty="0">
                <a:effectLst/>
                <a:latin typeface="Segoe UI" panose="020B0502040204020203" pitchFamily="34" charset="0"/>
              </a:rPr>
              <a:t> and Microsoft Teams streams. It provides full video switching where inputs are visualized as is the program preview outputs. In addition to the video mixing, BRAVO Studio offers a multi-channel audio mixer. </a:t>
            </a:r>
            <a:endParaRPr lang="en-US" sz="1800" dirty="0">
              <a:effectLst/>
              <a:latin typeface="Arial" panose="020B0604020202020204" pitchFamily="34" charset="0"/>
            </a:endParaRPr>
          </a:p>
          <a:p>
            <a:pPr marL="0" marR="0" lvl="0" indent="0" algn="l" defTabSz="914367" rtl="0" eaLnBrk="1" fontAlgn="auto" latinLnBrk="0" hangingPunct="1">
              <a:lnSpc>
                <a:spcPct val="90000"/>
              </a:lnSpc>
              <a:spcBef>
                <a:spcPts val="0"/>
              </a:spcBef>
              <a:spcAft>
                <a:spcPts val="0"/>
              </a:spcAft>
              <a:buClrTx/>
              <a:buSzTx/>
              <a:buFontTx/>
              <a:buNone/>
              <a:tabLst/>
              <a:defRPr/>
            </a:pPr>
            <a:br>
              <a:rPr lang="en-US" sz="3600" b="0" dirty="0">
                <a:latin typeface="Segoe UI"/>
                <a:cs typeface="Segoe UI"/>
              </a:rPr>
            </a:br>
            <a:endParaRPr lang="en-US" sz="3600" dirty="0">
              <a:cs typeface="Segoe UI"/>
            </a:endParaRPr>
          </a:p>
          <a:p>
            <a:pPr>
              <a:spcAft>
                <a:spcPts val="0"/>
              </a:spcAft>
            </a:pPr>
            <a:r>
              <a:rPr lang="en-US" sz="3600" b="1" dirty="0">
                <a:latin typeface="Segoe UI"/>
                <a:cs typeface="Segoe UI"/>
              </a:rPr>
              <a:t>Preparation</a:t>
            </a:r>
            <a:br>
              <a:rPr lang="en-US" sz="3600" dirty="0">
                <a:cs typeface="Segoe UI"/>
              </a:rPr>
            </a:br>
            <a:r>
              <a:rPr lang="en-US" sz="3600" dirty="0">
                <a:cs typeface="Segoe UI"/>
              </a:rPr>
              <a:t>The produced stream from Evertz BRAVO Studio is ingested into the platform over the Azure Virtual Network, or Internet, using SRT which adds a layer of security and reliability with low latency.</a:t>
            </a:r>
          </a:p>
          <a:p>
            <a:pPr>
              <a:spcAft>
                <a:spcPts val="0"/>
              </a:spcAft>
            </a:pPr>
            <a:r>
              <a:rPr lang="en-US" sz="3600" dirty="0">
                <a:cs typeface="Segoe UI"/>
              </a:rPr>
              <a:t>Once ingested, the content is transcoded into multiple bitrates and packaged into adaptive bitrate formats suitable for delivery over a Content Delivery Network and playback by the audience on browsers, mobiles, tablets, smart TVs, and streaming devices.</a:t>
            </a:r>
          </a:p>
          <a:p>
            <a:pPr>
              <a:spcAft>
                <a:spcPts val="0"/>
              </a:spcAft>
            </a:pPr>
            <a:endParaRPr lang="en-US" sz="3600" dirty="0">
              <a:latin typeface="Segoe UI"/>
              <a:cs typeface="Segoe UI"/>
            </a:endParaRPr>
          </a:p>
          <a:p>
            <a:pPr marL="0" marR="0" lvl="0" indent="0" algn="l" defTabSz="914367" rtl="0" eaLnBrk="1" fontAlgn="auto" latinLnBrk="0" hangingPunct="1">
              <a:lnSpc>
                <a:spcPct val="90000"/>
              </a:lnSpc>
              <a:spcBef>
                <a:spcPts val="0"/>
              </a:spcBef>
              <a:spcAft>
                <a:spcPts val="0"/>
              </a:spcAft>
              <a:buClrTx/>
              <a:buSzTx/>
              <a:buFontTx/>
              <a:buNone/>
              <a:tabLst/>
              <a:defRPr/>
            </a:pPr>
            <a:r>
              <a:rPr lang="en-US" sz="1800" dirty="0">
                <a:effectLst/>
                <a:latin typeface="Segoe UI" panose="020B0502040204020203" pitchFamily="34" charset="0"/>
              </a:rPr>
              <a:t>The stream can also be sent to a Microsoft Teams Live Event where you may want to support a watch party or for inclusion in a meeting or presentation.</a:t>
            </a:r>
            <a:br>
              <a:rPr lang="en-US" sz="1800" dirty="0">
                <a:effectLst/>
                <a:latin typeface="Segoe UI" panose="020B0502040204020203" pitchFamily="34" charset="0"/>
              </a:rPr>
            </a:br>
            <a:br>
              <a:rPr lang="en-US" sz="1800" dirty="0">
                <a:effectLst/>
                <a:latin typeface="Segoe UI" panose="020B0502040204020203" pitchFamily="34" charset="0"/>
              </a:rPr>
            </a:br>
            <a:r>
              <a:rPr lang="en-US" sz="1800" dirty="0">
                <a:effectLst/>
                <a:latin typeface="Segoe UI" panose="020B0502040204020203" pitchFamily="34" charset="0"/>
              </a:rPr>
              <a:t>In addition to transcoding and packaging content for streaming, high value content can also be encrypted. The encryption is performed based on keys received from a DRM platform, which can be provided by MediaKind as a part of our larger Direct To Consumer offering, or by a 3rd party platform. We’ve integrated with several of the most popular 3rd party DRM platforms and support the CPIX standard.</a:t>
            </a:r>
            <a:br>
              <a:rPr lang="en-US" sz="3600" dirty="0">
                <a:latin typeface="Segoe UI"/>
                <a:cs typeface="Segoe UI"/>
              </a:rPr>
            </a:br>
            <a:br>
              <a:rPr lang="en-US" sz="3600" dirty="0">
                <a:cs typeface="Segoe UI"/>
              </a:rPr>
            </a:br>
            <a:r>
              <a:rPr lang="en-US" sz="3600" b="1" dirty="0">
                <a:latin typeface="Segoe UI"/>
                <a:cs typeface="Segoe UI"/>
              </a:rPr>
              <a:t>Distribution: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3600" dirty="0">
                <a:latin typeface="Segoe UI"/>
                <a:cs typeface="Segoe UI"/>
              </a:rPr>
              <a:t>Lumen provides the built-in Content Delivery Network to distribute content to any platform by replicating the signal to bring it closer to each user for seamless streaming. You can integrate it with existing players for distribution or spin up a new dedicated channel for the event.</a:t>
            </a:r>
            <a:br>
              <a:rPr lang="en-US" sz="3600" dirty="0">
                <a:latin typeface="Segoe UI"/>
                <a:cs typeface="Segoe UI"/>
              </a:rPr>
            </a:br>
            <a:br>
              <a:rPr lang="en-US" sz="3600" dirty="0">
                <a:latin typeface="Segoe UI"/>
                <a:cs typeface="Segoe UI"/>
              </a:rPr>
            </a:br>
            <a:r>
              <a:rPr lang="en-US" sz="1800" dirty="0">
                <a:effectLst/>
                <a:latin typeface="Segoe UI" panose="020B0502040204020203" pitchFamily="34" charset="0"/>
              </a:rPr>
              <a:t>The Lumen Content Delivery Network provides OTT (over the top) streaming capabilities to online viewers leveraging our global IP network backbone and strong ISP peering relationships designed to deliver best-in-class streaming experiences. One of the largest CDNs in the world, the Lumen CDN is architected for high-availability and low latency, with security features that include encrypted delivery over the network and active monitoring to mitigate security threats.</a:t>
            </a:r>
            <a:endParaRPr lang="en-US" sz="1800" dirty="0">
              <a:effectLst/>
              <a:latin typeface="Arial" panose="020B0604020202020204" pitchFamily="34" charset="0"/>
            </a:endParaRPr>
          </a:p>
          <a:p>
            <a:r>
              <a:rPr lang="en-US" sz="1800" dirty="0">
                <a:effectLst/>
                <a:latin typeface="Segoe UI" panose="020B0502040204020203" pitchFamily="34" charset="0"/>
              </a:rPr>
              <a:t>Additionally, Lumen’s CDN can be augmented with </a:t>
            </a:r>
            <a:r>
              <a:rPr lang="en-US" sz="1800">
                <a:effectLst/>
                <a:latin typeface="Segoe UI" panose="020B0502040204020203" pitchFamily="34" charset="0"/>
              </a:rPr>
              <a:t>our peer-assisted </a:t>
            </a:r>
            <a:r>
              <a:rPr lang="en-US" sz="1800" dirty="0">
                <a:effectLst/>
                <a:latin typeface="Segoe UI" panose="020B0502040204020203" pitchFamily="34" charset="0"/>
              </a:rPr>
              <a:t>Mesh Delivery technology to improve quality of service, increase reach, and enable reliable scaling for flash crowds during high traffic events.</a:t>
            </a:r>
            <a:endParaRPr lang="en-US" sz="3600" dirty="0">
              <a:latin typeface="Segoe UI"/>
              <a:cs typeface="Segoe UI"/>
            </a:endParaRPr>
          </a:p>
          <a:p>
            <a:pPr>
              <a:spcAft>
                <a:spcPts val="0"/>
              </a:spcAft>
            </a:pPr>
            <a:br>
              <a:rPr lang="en-US" sz="3600" dirty="0">
                <a:latin typeface="Segoe UI"/>
                <a:cs typeface="Segoe UI"/>
              </a:rPr>
            </a:br>
            <a:r>
              <a:rPr lang="en-US" sz="3600" b="1" dirty="0">
                <a:latin typeface="Segoe UI"/>
                <a:cs typeface="Segoe UI"/>
              </a:rPr>
              <a:t>Experience: </a:t>
            </a:r>
            <a:endParaRPr lang="en-US" sz="3600" b="1" dirty="0">
              <a:cs typeface="Segoe UI"/>
            </a:endParaRPr>
          </a:p>
          <a:p>
            <a:pPr>
              <a:spcAft>
                <a:spcPts val="0"/>
              </a:spcAft>
            </a:pPr>
            <a:r>
              <a:rPr lang="en-US" sz="3600" dirty="0">
                <a:latin typeface="Segoe UI"/>
                <a:cs typeface="Segoe UI"/>
              </a:rPr>
              <a:t>The solution can integrate with your existing commercial platform for experience delivery, or you can use it to stand up a dedicated platform for the event. As part of the audience experience, MediaKind can include personalized ad insertion for known users—including tailored ads and campaigns for better monetization of advertising. </a:t>
            </a:r>
            <a:br>
              <a:rPr lang="en-US" sz="3600" dirty="0">
                <a:cs typeface="Segoe UI"/>
              </a:rPr>
            </a:br>
            <a:endParaRPr lang="en-US" sz="3600" b="1" dirty="0">
              <a:cs typeface="Segoe UI"/>
            </a:endParaRPr>
          </a:p>
          <a:p>
            <a:pPr fontAlgn="ctr">
              <a:spcAft>
                <a:spcPts val="0"/>
              </a:spcAft>
            </a:pPr>
            <a:r>
              <a:rPr lang="en-US" sz="3600" dirty="0">
                <a:latin typeface="Segoe UI"/>
                <a:cs typeface="Segoe UI"/>
              </a:rPr>
              <a:t>Throughout the entire process, the solution is </a:t>
            </a:r>
            <a:endParaRPr lang="en-US" sz="3600" dirty="0">
              <a:cs typeface="Segoe UI"/>
            </a:endParaRPr>
          </a:p>
          <a:p>
            <a:pPr>
              <a:spcAft>
                <a:spcPts val="0"/>
              </a:spcAft>
            </a:pPr>
            <a:r>
              <a:rPr lang="en-US" sz="3600" b="1" dirty="0">
                <a:latin typeface="Segoe UI"/>
                <a:cs typeface="Segoe UI"/>
              </a:rPr>
              <a:t>Delivering rich analytics </a:t>
            </a:r>
            <a:r>
              <a:rPr lang="en-US" sz="3600" b="0" dirty="0">
                <a:latin typeface="Segoe UI"/>
                <a:cs typeface="Segoe UI"/>
              </a:rPr>
              <a:t>for audience insights and content optimization</a:t>
            </a:r>
          </a:p>
          <a:p>
            <a:pPr>
              <a:spcAft>
                <a:spcPts val="0"/>
              </a:spcAft>
            </a:pPr>
            <a:r>
              <a:rPr lang="en-US" sz="3600" b="1" dirty="0">
                <a:latin typeface="Segoe UI"/>
                <a:cs typeface="Segoe UI"/>
              </a:rPr>
              <a:t>Protecting identity and ensuring security</a:t>
            </a:r>
            <a:r>
              <a:rPr lang="en-US" sz="3600" dirty="0">
                <a:latin typeface="Segoe UI"/>
                <a:cs typeface="Segoe UI"/>
              </a:rPr>
              <a:t> in the Microsoft Cloud. </a:t>
            </a:r>
            <a:endParaRPr lang="en-US" sz="2000" b="1" dirty="0">
              <a:cs typeface="Segoe UI" panose="020B0502040204020203" pitchFamily="34" charset="0"/>
            </a:endParaRPr>
          </a:p>
          <a:p>
            <a:endParaRPr lang="en-US" sz="1200" b="1" dirty="0">
              <a:cs typeface="Segoe UI" panose="020B0502040204020203" pitchFamily="34" charset="0"/>
            </a:endParaRPr>
          </a:p>
          <a:p>
            <a:endParaRPr lang="en-US" sz="850" dirty="0">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3618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Flexible integration</a:t>
            </a:r>
            <a:br>
              <a:rPr lang="en-US" sz="1200" b="1" dirty="0"/>
            </a:br>
            <a:br>
              <a:rPr lang="en-US" sz="1200" b="1" dirty="0"/>
            </a:br>
            <a:r>
              <a:rPr lang="en-US" sz="1200" b="0" dirty="0"/>
              <a:t>The Solution Accelerator is flexible and can integrate seamlessly with your existing environment; for example, if you already have the infrastructure for signal capture, a subscription management system, or a universal data platform, the solution can integrate with any or all of these.</a:t>
            </a:r>
            <a:br>
              <a:rPr lang="en-US" sz="1200" b="0" dirty="0"/>
            </a:br>
            <a:endParaRPr lang="en-US" sz="1200" b="0" dirty="0"/>
          </a:p>
          <a:p>
            <a:r>
              <a:rPr lang="en-US" sz="1200" b="0" dirty="0"/>
              <a:t>When your service provider starts planning with you, they’ll be asking a number of questions to understand your existing environment and determine the best approach to integration. For example they’ll want to know whether you will </a:t>
            </a:r>
            <a:r>
              <a:rPr lang="en-US" sz="1200" dirty="0"/>
              <a:t>you be bringing on-prem hardware, what ad service you use, who your current CDN provider is, and so on. </a:t>
            </a:r>
            <a:br>
              <a:rPr lang="en-US" sz="1200" dirty="0"/>
            </a:br>
            <a:endParaRPr lang="en-US" sz="1200"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3053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a:p>
          <a:p>
            <a:endParaRPr lang="en-US" sz="1200" b="1"/>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28267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lnSpc>
                <a:spcPct val="100000"/>
              </a:lnSpc>
              <a:spcAft>
                <a:spcPts val="0"/>
              </a:spcAft>
              <a:defRPr/>
            </a:pPr>
            <a:r>
              <a:rPr lang="en-US" sz="850" b="1" dirty="0">
                <a:latin typeface="Segoe UI"/>
                <a:cs typeface="Segoe UI"/>
              </a:rPr>
              <a:t>Customer Journey/CTA</a:t>
            </a:r>
          </a:p>
          <a:p>
            <a:pPr defTabSz="914400">
              <a:lnSpc>
                <a:spcPct val="100000"/>
              </a:lnSpc>
              <a:spcAft>
                <a:spcPts val="0"/>
              </a:spcAft>
              <a:defRPr/>
            </a:pPr>
            <a:endParaRPr lang="en-US" sz="850" b="1" dirty="0">
              <a:latin typeface="Segoe UI"/>
              <a:cs typeface="Segoe UI"/>
            </a:endParaRPr>
          </a:p>
        </p:txBody>
      </p:sp>
      <p:sp>
        <p:nvSpPr>
          <p:cNvPr id="4" name="Slide Number Placeholder 3"/>
          <p:cNvSpPr>
            <a:spLocks noGrp="1"/>
          </p:cNvSpPr>
          <p:nvPr>
            <p:ph type="sldNum" sz="quarter" idx="5"/>
          </p:nvPr>
        </p:nvSpPr>
        <p:spPr/>
        <p:txBody>
          <a:bodyPr/>
          <a:lstStyle/>
          <a:p>
            <a:fld id="{276BC789-C87D-4A83-98F3-086F72DBF448}" type="slidenum">
              <a:rPr lang="en-US" smtClean="0"/>
              <a:t>16</a:t>
            </a:fld>
            <a:endParaRPr lang="en-US" dirty="0"/>
          </a:p>
        </p:txBody>
      </p:sp>
    </p:spTree>
    <p:extLst>
      <p:ext uri="{BB962C8B-B14F-4D97-AF65-F5344CB8AC3E}">
        <p14:creationId xmlns:p14="http://schemas.microsoft.com/office/powerpoint/2010/main" val="4285570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b="0" i="0" dirty="0">
              <a:solidFill>
                <a:srgbClr val="000000"/>
              </a:solidFill>
              <a:effectLst/>
              <a:latin typeface="Calibri" panose="020F0502020204030204" pitchFamily="34" charset="0"/>
              <a:cs typeface="Calibri"/>
            </a:endParaRPr>
          </a:p>
          <a:p>
            <a:endParaRPr lang="en-US" sz="1800" b="0" i="0" dirty="0">
              <a:solidFill>
                <a:srgbClr val="000000"/>
              </a:solidFill>
              <a:effectLst/>
              <a:latin typeface="Calibri" panose="020F0502020204030204" pitchFamily="34" charset="0"/>
              <a:cs typeface="Calibri"/>
            </a:endParaRPr>
          </a:p>
          <a:p>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6A9E1C-6A57-4E49-A831-748F968C38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716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Thanks for your time today. I’m excited to talk with you about how the Live Events Solution Accelerator can help managed service providers deliver the entire live stream process in the cloud and on demand. </a:t>
            </a:r>
            <a:br>
              <a:rPr lang="en-US"/>
            </a:br>
            <a:r>
              <a:rPr lang="en-US"/>
              <a:t> </a:t>
            </a:r>
          </a:p>
          <a:p>
            <a:r>
              <a:rPr lang="en-US"/>
              <a:t>We’ll start by walking through the business case for the Solution Accelerator to explore </a:t>
            </a:r>
          </a:p>
          <a:p>
            <a:pPr marL="342900" marR="0" lvl="0" indent="-225425" algn="l" defTabSz="914367" rtl="0" eaLnBrk="1" fontAlgn="auto" latinLnBrk="0" hangingPunct="1">
              <a:spcBef>
                <a:spcPts val="0"/>
              </a:spcBef>
              <a:spcAft>
                <a:spcPts val="0"/>
              </a:spcAft>
              <a:buClrTx/>
              <a:buSzTx/>
              <a:buFont typeface="Arial"/>
              <a:buChar char="•"/>
              <a:tabLst/>
              <a:defRPr/>
            </a:pPr>
            <a:r>
              <a:rPr kumimoji="0" lang="en-US" sz="900" b="0" i="0" u="none" strike="noStrike" kern="1200" cap="none" spc="0" normalizeH="0" baseline="0" noProof="0">
                <a:ln>
                  <a:noFill/>
                </a:ln>
                <a:solidFill>
                  <a:schemeClr val="bg1"/>
                </a:solidFill>
                <a:effectLst/>
                <a:uLnTx/>
                <a:uFillTx/>
                <a:ea typeface="+mn-ea"/>
                <a:cs typeface="Calibri"/>
              </a:rPr>
              <a:t>The industry context and common challenges in your market.</a:t>
            </a:r>
          </a:p>
          <a:p>
            <a:pPr marL="342900" marR="0" lvl="0" indent="-225425" algn="l" defTabSz="914367" rtl="0" eaLnBrk="1" fontAlgn="auto" latinLnBrk="0" hangingPunct="1">
              <a:spcBef>
                <a:spcPts val="0"/>
              </a:spcBef>
              <a:spcAft>
                <a:spcPts val="0"/>
              </a:spcAft>
              <a:buClrTx/>
              <a:buSzTx/>
              <a:buFont typeface="Arial"/>
              <a:buChar char="•"/>
              <a:tabLst/>
              <a:defRPr/>
            </a:pPr>
            <a:r>
              <a:rPr kumimoji="0" lang="en-US" sz="900" b="0" i="0" u="none" strike="noStrike" kern="1200" cap="none" spc="0" normalizeH="0" baseline="0" noProof="0">
                <a:ln>
                  <a:noFill/>
                </a:ln>
                <a:solidFill>
                  <a:schemeClr val="bg1"/>
                </a:solidFill>
                <a:effectLst/>
                <a:uLnTx/>
                <a:uFillTx/>
                <a:ea typeface="+mn-ea"/>
                <a:cs typeface="Calibri"/>
              </a:rPr>
              <a:t>Specific barriers to innovation that you may be facing right now, and the outcomes you want to achieve</a:t>
            </a:r>
          </a:p>
          <a:p>
            <a:pPr marL="342900" marR="0" lvl="0" indent="-225425" algn="l" defTabSz="914367" rtl="0" eaLnBrk="1" fontAlgn="auto" latinLnBrk="0" hangingPunct="1">
              <a:spcBef>
                <a:spcPts val="0"/>
              </a:spcBef>
              <a:spcAft>
                <a:spcPts val="0"/>
              </a:spcAft>
              <a:buClrTx/>
              <a:buSzTx/>
              <a:buFont typeface="Arial"/>
              <a:buChar char="•"/>
              <a:tabLst/>
              <a:defRPr/>
            </a:pPr>
            <a:r>
              <a:rPr kumimoji="0" lang="en-US" sz="900" b="0" i="0" u="none" strike="noStrike" kern="1200" cap="none" spc="0" normalizeH="0" baseline="0" noProof="0">
                <a:ln>
                  <a:noFill/>
                </a:ln>
                <a:solidFill>
                  <a:schemeClr val="bg1"/>
                </a:solidFill>
                <a:effectLst/>
                <a:uLnTx/>
                <a:uFillTx/>
                <a:ea typeface="+mn-ea"/>
                <a:cs typeface="Calibri"/>
              </a:rPr>
              <a:t>How the Solution Accelerator can help – what it is, the value it provides, and a simple overview of how it works. </a:t>
            </a:r>
          </a:p>
          <a:p>
            <a:pPr marL="117475" marR="0" lvl="0" indent="0" algn="l" defTabSz="914367" rtl="0" eaLnBrk="1" fontAlgn="auto" latinLnBrk="0" hangingPunct="1">
              <a:spcBef>
                <a:spcPts val="0"/>
              </a:spcBef>
              <a:spcAft>
                <a:spcPts val="0"/>
              </a:spcAft>
              <a:buClrTx/>
              <a:buSzTx/>
              <a:buFont typeface="Arial"/>
              <a:buNone/>
              <a:tabLst/>
              <a:defRPr/>
            </a:pPr>
            <a:endParaRPr kumimoji="0" lang="en-US" sz="900" b="0" i="0" u="none" strike="noStrike" kern="1200" cap="none" spc="0" normalizeH="0" baseline="0" noProof="0">
              <a:ln>
                <a:noFill/>
              </a:ln>
              <a:solidFill>
                <a:schemeClr val="bg1"/>
              </a:solidFill>
              <a:effectLst/>
              <a:uLnTx/>
              <a:uFillTx/>
              <a:ea typeface="+mn-ea"/>
              <a:cs typeface="+mn-cs"/>
            </a:endParaRPr>
          </a:p>
          <a:p>
            <a:pPr marL="0" marR="0" lvl="0" indent="0" algn="l" defTabSz="914367" rtl="0" eaLnBrk="1" fontAlgn="auto" latinLnBrk="0" hangingPunct="1">
              <a:spcBef>
                <a:spcPts val="1200"/>
              </a:spcBef>
              <a:spcAft>
                <a:spcPts val="0"/>
              </a:spcAft>
              <a:buClrTx/>
              <a:buSzTx/>
              <a:buFontTx/>
              <a:buNone/>
              <a:tabLst/>
              <a:defRPr/>
            </a:pPr>
            <a:r>
              <a:rPr kumimoji="0" lang="en-US" sz="900" b="0" i="0" u="none" strike="noStrike" kern="1200" cap="none" spc="0" normalizeH="0" baseline="0" noProof="0">
                <a:ln>
                  <a:noFill/>
                </a:ln>
                <a:solidFill>
                  <a:schemeClr val="bg1"/>
                </a:solidFill>
                <a:effectLst/>
                <a:uLnTx/>
                <a:uFillTx/>
                <a:latin typeface="+mj-lt"/>
                <a:ea typeface="+mn-ea"/>
                <a:cs typeface="Calibri"/>
              </a:rPr>
              <a:t>And we’ll get a little bit into the technical details, which include </a:t>
            </a:r>
          </a:p>
          <a:p>
            <a:pPr marL="342900" marR="0" lvl="0" indent="-225425" algn="l" defTabSz="914367" rtl="0" eaLnBrk="1" fontAlgn="auto" latinLnBrk="0" hangingPunct="1">
              <a:spcBef>
                <a:spcPts val="0"/>
              </a:spcBef>
              <a:spcAft>
                <a:spcPts val="0"/>
              </a:spcAft>
              <a:buClrTx/>
              <a:buSzTx/>
              <a:buFont typeface="Arial"/>
              <a:buChar char="•"/>
              <a:tabLst/>
              <a:defRPr/>
            </a:pPr>
            <a:r>
              <a:rPr kumimoji="0" lang="en-US" sz="900" b="0" i="0" u="none" strike="noStrike" kern="1200" cap="none" spc="0" normalizeH="0" baseline="0" noProof="0">
                <a:ln>
                  <a:noFill/>
                </a:ln>
                <a:solidFill>
                  <a:schemeClr val="bg1"/>
                </a:solidFill>
                <a:effectLst/>
                <a:uLnTx/>
                <a:uFillTx/>
                <a:ea typeface="+mn-ea"/>
                <a:cs typeface="Calibri"/>
              </a:rPr>
              <a:t>A technical value statement that describes the benefits from an implementation perspective.</a:t>
            </a:r>
          </a:p>
          <a:p>
            <a:pPr marL="342900" marR="0" lvl="0" indent="-225425" algn="l" defTabSz="914367" rtl="0" eaLnBrk="1" fontAlgn="auto" latinLnBrk="0" hangingPunct="1">
              <a:lnSpc>
                <a:spcPct val="100000"/>
              </a:lnSpc>
              <a:spcBef>
                <a:spcPts val="0"/>
              </a:spcBef>
              <a:spcAft>
                <a:spcPts val="0"/>
              </a:spcAft>
              <a:buClrTx/>
              <a:buSzTx/>
              <a:buFont typeface="Arial"/>
              <a:buChar char="•"/>
              <a:tabLst/>
              <a:defRPr/>
            </a:pPr>
            <a:r>
              <a:rPr kumimoji="0" lang="en-US" sz="900" b="0" i="0" u="none" strike="noStrike" kern="1200" cap="none" spc="0" normalizeH="0" baseline="0" noProof="0">
                <a:ln>
                  <a:noFill/>
                </a:ln>
                <a:solidFill>
                  <a:schemeClr val="bg1"/>
                </a:solidFill>
                <a:effectLst/>
                <a:uLnTx/>
                <a:uFillTx/>
                <a:ea typeface="+mn-ea"/>
                <a:cs typeface="Calibri"/>
              </a:rPr>
              <a:t>A more detailed look at what is involved in the workflow, and </a:t>
            </a:r>
          </a:p>
          <a:p>
            <a:pPr marL="342900" marR="0" lvl="0" indent="-225425" algn="l" defTabSz="914367" rtl="0" eaLnBrk="1" fontAlgn="auto" latinLnBrk="0" hangingPunct="1">
              <a:lnSpc>
                <a:spcPct val="100000"/>
              </a:lnSpc>
              <a:spcBef>
                <a:spcPts val="0"/>
              </a:spcBef>
              <a:spcAft>
                <a:spcPts val="0"/>
              </a:spcAft>
              <a:buClrTx/>
              <a:buSzTx/>
              <a:buFont typeface="Arial"/>
              <a:buChar char="•"/>
              <a:tabLst/>
              <a:defRPr/>
            </a:pPr>
            <a:r>
              <a:rPr kumimoji="0" lang="en-US" sz="900" b="0" i="0" u="none" strike="noStrike" kern="1200" cap="none" spc="0" normalizeH="0" baseline="0" noProof="0">
                <a:ln>
                  <a:noFill/>
                </a:ln>
                <a:solidFill>
                  <a:schemeClr val="bg1"/>
                </a:solidFill>
                <a:effectLst/>
                <a:uLnTx/>
                <a:uFillTx/>
                <a:ea typeface="+mn-ea"/>
                <a:cs typeface="Calibri"/>
              </a:rPr>
              <a:t>What steps we would take to get you started. </a:t>
            </a:r>
          </a:p>
          <a:p>
            <a:pPr>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6A9E1C-6A57-4E49-A831-748F968C38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4214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1" dirty="0"/>
              <a:t>M&amp;E market challenges</a:t>
            </a:r>
          </a:p>
          <a:p>
            <a:endParaRPr lang="en-US" sz="1200" dirty="0"/>
          </a:p>
          <a:p>
            <a:pPr>
              <a:lnSpc>
                <a:spcPct val="100000"/>
              </a:lnSpc>
              <a:spcAft>
                <a:spcPts val="0"/>
              </a:spcAft>
            </a:pPr>
            <a:r>
              <a:rPr lang="en-US" sz="1200" dirty="0">
                <a:latin typeface="Segoe UI"/>
                <a:cs typeface="Segoe UI"/>
              </a:rPr>
              <a:t>The Covid-19 pandemic has accelerated demand for digital experiences that both broadcast and supplement live events.</a:t>
            </a:r>
            <a:endParaRPr lang="en-US" sz="1200" dirty="0">
              <a:cs typeface="Segoe UI" panose="020B0502040204020203" pitchFamily="34" charset="0"/>
            </a:endParaRPr>
          </a:p>
          <a:p>
            <a:pPr>
              <a:lnSpc>
                <a:spcPct val="100000"/>
              </a:lnSpc>
              <a:spcAft>
                <a:spcPts val="0"/>
              </a:spcAft>
            </a:pPr>
            <a:br>
              <a:rPr lang="en-US" sz="1200" dirty="0">
                <a:latin typeface="Segoe UI"/>
                <a:cs typeface="Segoe UI"/>
              </a:rPr>
            </a:br>
            <a:r>
              <a:rPr lang="en-US" sz="1200" dirty="0">
                <a:latin typeface="Segoe UI"/>
                <a:cs typeface="Segoe UI"/>
              </a:rPr>
              <a:t>For example: 17 million people tuned in to watch Bud Light Seltzer’s New Year’s Eve 2020-2021 show online, and surveys indicate that many still plan to consume live video after pandemic restrictions have lifted. </a:t>
            </a:r>
          </a:p>
          <a:p>
            <a:pPr>
              <a:lnSpc>
                <a:spcPct val="100000"/>
              </a:lnSpc>
              <a:spcAft>
                <a:spcPts val="0"/>
              </a:spcAft>
            </a:pPr>
            <a:endParaRPr lang="en-US" sz="1200" dirty="0">
              <a:latin typeface="Segoe UI"/>
              <a:cs typeface="Segoe UI"/>
            </a:endParaRPr>
          </a:p>
          <a:p>
            <a:pPr>
              <a:lnSpc>
                <a:spcPct val="100000"/>
              </a:lnSpc>
              <a:spcAft>
                <a:spcPts val="0"/>
              </a:spcAft>
            </a:pPr>
            <a:r>
              <a:rPr lang="en-US" sz="1200" dirty="0">
                <a:cs typeface="Segoe UI"/>
              </a:rPr>
              <a:t>Compelling live stream content is increasingly critical to retaining audiences, with the vast majority of consumers now preferring live video from a brand over standard social media posts. Yet, even with the growing importance of delivering quality content, most organizations struggle to gain timely insights from user data – such as where the “geographic hot spots” are for high concentrations of viewers, to improve ad targeting. Or, viewing times for content – to pinpoint where viewers may be losing interest and dropping off. Getting this sort of information from your data can help you to discern where and how to shift your content strategy to create even better experiences. </a:t>
            </a:r>
          </a:p>
          <a:p>
            <a:pPr>
              <a:lnSpc>
                <a:spcPct val="100000"/>
              </a:lnSpc>
              <a:spcAft>
                <a:spcPts val="0"/>
              </a:spcAft>
            </a:pPr>
            <a:endParaRPr lang="en-US" sz="1200" dirty="0">
              <a:cs typeface="Segoe UI"/>
            </a:endParaRPr>
          </a:p>
          <a:p>
            <a:pPr>
              <a:lnSpc>
                <a:spcPct val="100000"/>
              </a:lnSpc>
              <a:spcAft>
                <a:spcPts val="0"/>
              </a:spcAft>
            </a:pPr>
            <a:r>
              <a:rPr lang="en-US" sz="1200" dirty="0">
                <a:cs typeface="Segoe UI"/>
              </a:rPr>
              <a:t>Also, social responsibility is playing a growing role in brand reputation. Issues of sustainability and equity are increasingly influential to consumer decisions. Audiences want to engage with brands that are actively working toward more environmentally friendly and ethical experiences. </a:t>
            </a:r>
          </a:p>
          <a:p>
            <a:pPr>
              <a:lnSpc>
                <a:spcPct val="100000"/>
              </a:lnSpc>
              <a:spcAft>
                <a:spcPts val="0"/>
              </a:spcAft>
            </a:pPr>
            <a:endParaRPr lang="en-US" sz="850" dirty="0">
              <a:latin typeface="Segoe UI"/>
              <a:cs typeface="Segoe UI"/>
            </a:endParaRPr>
          </a:p>
          <a:p>
            <a:pPr>
              <a:lnSpc>
                <a:spcPct val="100000"/>
              </a:lnSpc>
              <a:spcAft>
                <a:spcPts val="0"/>
              </a:spcAft>
            </a:pPr>
            <a:r>
              <a:rPr lang="en-US" sz="850" dirty="0">
                <a:latin typeface="Segoe UI"/>
                <a:cs typeface="Segoe UI"/>
              </a:rPr>
              <a:t> </a:t>
            </a:r>
            <a:endParaRPr lang="en-US" dirty="0"/>
          </a:p>
          <a:p>
            <a:pPr>
              <a:lnSpc>
                <a:spcPct val="100000"/>
              </a:lnSpc>
              <a:spcAft>
                <a:spcPts val="0"/>
              </a:spcAft>
            </a:pPr>
            <a:r>
              <a:rPr lang="en-US" sz="850" dirty="0">
                <a:latin typeface="Segoe UI"/>
                <a:cs typeface="Segoe UI"/>
              </a:rPr>
              <a:t> </a:t>
            </a:r>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8794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b="1"/>
              <a:t>Customer challenges</a:t>
            </a:r>
          </a:p>
          <a:p>
            <a:endParaRPr lang="en-US" sz="3600" b="0"/>
          </a:p>
          <a:p>
            <a:r>
              <a:rPr lang="en-US" sz="2000" b="1">
                <a:latin typeface="Segoe UI"/>
                <a:cs typeface="Segoe UI"/>
              </a:rPr>
              <a:t>Complexity: </a:t>
            </a:r>
          </a:p>
          <a:p>
            <a:r>
              <a:rPr lang="en-US" sz="2000">
                <a:latin typeface="Segoe UI"/>
                <a:cs typeface="Segoe UI"/>
              </a:rPr>
              <a:t>Hosting connected events is complex. There are multiple pieces, on the ground as well as virtually, to coordinate. Multiple vendors must be hired and managed. Operations need to pivot for changes in regulation, attendance, even weather. COVID-19 requirements affect travel, crowd size, types of events, locations, and more factors—and as of December 2021 the requirements and advice are changing, and many locales, and most countries, and even some states, have different rules about who can appear where and how.</a:t>
            </a:r>
            <a:endParaRPr lang="en-US" sz="2000"/>
          </a:p>
          <a:p>
            <a:endParaRPr lang="en-US" sz="2000" b="1">
              <a:cs typeface="Segoe UI"/>
            </a:endParaRPr>
          </a:p>
          <a:p>
            <a:r>
              <a:rPr lang="en-US" sz="2000" b="1">
                <a:latin typeface="Segoe UI"/>
                <a:cs typeface="Segoe UI"/>
              </a:rPr>
              <a:t>High costs:</a:t>
            </a:r>
          </a:p>
          <a:p>
            <a:r>
              <a:rPr lang="en-US" sz="2000">
                <a:latin typeface="Segoe UI"/>
                <a:cs typeface="Segoe UI"/>
              </a:rPr>
              <a:t>Existing producers face high operating costs to live stream events and for prospective new producers, the cost of entry is prohibitive: How can organizations enter this space without a massive investment in people and physical infrastructure?</a:t>
            </a:r>
            <a:endParaRPr lang="en-US" sz="2000">
              <a:cs typeface="Segoe UI"/>
            </a:endParaRPr>
          </a:p>
          <a:p>
            <a:endParaRPr lang="en-US" sz="2000">
              <a:cs typeface="Segoe UI"/>
            </a:endParaRPr>
          </a:p>
          <a:p>
            <a:r>
              <a:rPr lang="en-US" sz="2000" b="1">
                <a:latin typeface="Segoe UI"/>
                <a:cs typeface="Segoe UI"/>
              </a:rPr>
              <a:t>Lack of audience insights: </a:t>
            </a:r>
            <a:endParaRPr lang="en-US" sz="2000">
              <a:cs typeface="Segoe UI"/>
            </a:endParaRPr>
          </a:p>
          <a:p>
            <a:r>
              <a:rPr lang="en-US" sz="2000">
                <a:latin typeface="Segoe UI"/>
                <a:cs typeface="Segoe UI"/>
              </a:rPr>
              <a:t>Event producers don't feel they have enough information to cultivate and satisfy existing audiences or the right information to seek and connect with potential new customers/audience members. They also don't have real-time analytics about when people join or leave an event, where they're joining from, and any other behaviors that could help them tailor the experience better.</a:t>
            </a:r>
            <a:endParaRPr lang="en-US" sz="2000">
              <a:cs typeface="Segoe UI"/>
            </a:endParaRPr>
          </a:p>
          <a:p>
            <a:endParaRPr lang="en-US" sz="2000">
              <a:latin typeface="Segoe UI"/>
              <a:cs typeface="Segoe UI"/>
            </a:endParaRPr>
          </a:p>
          <a:p>
            <a:r>
              <a:rPr lang="en-US" sz="2000" b="1">
                <a:latin typeface="Segoe UI"/>
                <a:cs typeface="Segoe UI"/>
              </a:rPr>
              <a:t>Identity and security: </a:t>
            </a:r>
            <a:r>
              <a:rPr lang="en-US" sz="2000">
                <a:latin typeface="Segoe UI"/>
                <a:cs typeface="Segoe UI"/>
              </a:rPr>
              <a:t>content and data need to be protected, for you and also for your audience. </a:t>
            </a:r>
          </a:p>
          <a:p>
            <a:endParaRPr lang="en-US" sz="2000">
              <a:latin typeface="Segoe UI"/>
              <a:cs typeface="Segoe UI"/>
            </a:endParaRPr>
          </a:p>
          <a:p>
            <a:r>
              <a:rPr lang="en-US" sz="2000" b="1">
                <a:latin typeface="Segoe UI"/>
                <a:cs typeface="Segoe UI"/>
              </a:rPr>
              <a:t>Need for new monetization opportunities: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2000">
                <a:latin typeface="Segoe UI"/>
                <a:cs typeface="Segoe UI"/>
              </a:rPr>
              <a:t>Producers must continually find new ways to monetize their events with advertising and subscriptions, but it can be challenging to seamlessly integrate and personalize content. </a:t>
            </a:r>
            <a:endParaRPr lang="en-US" sz="2000">
              <a:cs typeface="Segoe UI"/>
            </a:endParaRPr>
          </a:p>
          <a:p>
            <a:endParaRPr lang="en-US" sz="850">
              <a:cs typeface="Segoe UI"/>
            </a:endParaRPr>
          </a:p>
          <a:p>
            <a:endParaRPr lang="en-US" sz="850">
              <a:cs typeface="Segoe UI"/>
            </a:endParaRPr>
          </a:p>
          <a:p>
            <a:endParaRPr lang="en-US" sz="850">
              <a:cs typeface="Segoe UI"/>
            </a:endParaRPr>
          </a:p>
          <a:p>
            <a:endParaRPr lang="en-US" sz="850">
              <a:cs typeface="Segoe UI"/>
            </a:endParaRPr>
          </a:p>
          <a:p>
            <a:endParaRPr lang="en-US" sz="850">
              <a:cs typeface="Segoe UI"/>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99509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b="1">
                <a:latin typeface="Segoe UI"/>
                <a:cs typeface="Segoe UI"/>
              </a:rPr>
              <a:t>Microsoft solution overview + outcomes</a:t>
            </a:r>
            <a:endParaRPr lang="en-US" sz="850">
              <a:latin typeface="Segoe UI"/>
              <a:cs typeface="Segoe UI"/>
            </a:endParaRPr>
          </a:p>
          <a:p>
            <a:pPr>
              <a:lnSpc>
                <a:spcPct val="100000"/>
              </a:lnSpc>
              <a:spcAft>
                <a:spcPts val="0"/>
              </a:spcAft>
            </a:pPr>
            <a:endParaRPr lang="en-US" sz="850">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r>
              <a:rPr lang="en-US" sz="850">
                <a:latin typeface="Segoe UI"/>
                <a:cs typeface="Segoe UI"/>
              </a:rPr>
              <a:t>The Live Events Solution Accelerator moves the entire live stream process</a:t>
            </a:r>
            <a:r>
              <a:rPr lang="en-US" sz="850" b="0">
                <a:latin typeface="Segoe UI"/>
                <a:cs typeface="Segoe UI"/>
              </a:rPr>
              <a:t> offsite and into the cloud, essentially virtualizing the onsite production truck to enable remote teams to work together in real-time for production of compelling experiences. It provides a simple template for a managed service provider to deliver live event streaming from anywhere in the world: a </a:t>
            </a:r>
            <a:r>
              <a:rPr lang="en-US" sz="800">
                <a:latin typeface="Segoe UI"/>
                <a:cs typeface="Segoe UI"/>
              </a:rPr>
              <a:t>live concert, football match, esports event, or pop-up event can be</a:t>
            </a:r>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a:latin typeface="Segoe UI"/>
                <a:cs typeface="Segoe UI"/>
              </a:rPr>
              <a:t>filmed in Australia, </a:t>
            </a:r>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a:latin typeface="Segoe UI"/>
                <a:cs typeface="Segoe UI"/>
              </a:rPr>
              <a:t>edited in Paris, </a:t>
            </a:r>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a:latin typeface="Segoe UI"/>
                <a:cs typeface="Segoe UI"/>
              </a:rPr>
              <a:t>emceed through Microsoft Teams in LA, and </a:t>
            </a:r>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a:latin typeface="Segoe UI"/>
                <a:cs typeface="Segoe UI"/>
              </a:rPr>
              <a:t>delivered in real-time worldwide. </a:t>
            </a:r>
            <a:endParaRPr lang="en-US" sz="800">
              <a:cs typeface="Segoe UI"/>
            </a:endParaRPr>
          </a:p>
          <a:p>
            <a:pPr>
              <a:lnSpc>
                <a:spcPct val="100000"/>
              </a:lnSpc>
              <a:spcAft>
                <a:spcPts val="0"/>
              </a:spcAft>
            </a:pPr>
            <a:endParaRPr lang="en-US" sz="850">
              <a:latin typeface="Segoe UI"/>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r>
              <a:rPr lang="en-US" sz="850">
                <a:latin typeface="Segoe UI"/>
                <a:cs typeface="Segoe UI"/>
              </a:rPr>
              <a:t>The solution runs on Azure with Azure Synapse Analytics and Dynamics 365 Customer Insights to deliver rich analytics for event measurement and feedback in a secure environment. </a:t>
            </a:r>
            <a:br>
              <a:rPr lang="en-US" sz="850">
                <a:latin typeface="Segoe UI"/>
                <a:cs typeface="Segoe UI"/>
              </a:rPr>
            </a:br>
            <a:br>
              <a:rPr lang="en-US" sz="850" b="1">
                <a:latin typeface="Segoe UI"/>
                <a:cs typeface="Segoe UI"/>
              </a:rPr>
            </a:br>
            <a:r>
              <a:rPr lang="en-US" sz="850" b="1">
                <a:latin typeface="Segoe UI"/>
                <a:cs typeface="Segoe UI"/>
              </a:rPr>
              <a:t>It helps you to:</a:t>
            </a:r>
          </a:p>
          <a:p>
            <a:pPr>
              <a:lnSpc>
                <a:spcPct val="100000"/>
              </a:lnSpc>
              <a:spcAft>
                <a:spcPts val="0"/>
              </a:spcAft>
            </a:pPr>
            <a:r>
              <a:rPr lang="en-US" sz="850" b="0">
                <a:latin typeface="Segoe UI"/>
                <a:cs typeface="Segoe UI"/>
              </a:rPr>
              <a:t>Simplify operations, by eliminating the need to coordinate multiple vendors and integrating with existing commercial platforms and preferred solution providers.</a:t>
            </a:r>
          </a:p>
          <a:p>
            <a:pPr marL="171450" indent="-171450">
              <a:lnSpc>
                <a:spcPct val="100000"/>
              </a:lnSpc>
              <a:spcAft>
                <a:spcPts val="0"/>
              </a:spcAft>
              <a:buFont typeface="Arial,Sans-Serif"/>
              <a:buChar char="•"/>
            </a:pPr>
            <a:endParaRPr lang="en-US" sz="850" b="1">
              <a:latin typeface="Segoe UI"/>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mn-cs"/>
              </a:rPr>
              <a:t>Reduce operating costs, by e</a:t>
            </a:r>
            <a:r>
              <a:rPr kumimoji="0" lang="en-US" sz="900" b="0" i="0" u="none" strike="noStrike" kern="1200" cap="none" spc="0" normalizeH="0" baseline="0" noProof="0">
                <a:ln>
                  <a:noFill/>
                </a:ln>
                <a:solidFill>
                  <a:srgbClr val="000000"/>
                </a:solidFill>
                <a:effectLst/>
                <a:uLnTx/>
                <a:uFillTx/>
                <a:latin typeface="Segoe UI"/>
                <a:ea typeface="+mn-ea"/>
                <a:cs typeface="+mn-cs"/>
              </a:rPr>
              <a:t>nabling producers to work from anywhere. The solution is available on-demand and scales to meet the unique needs of each event.</a:t>
            </a:r>
            <a:br>
              <a:rPr kumimoji="0" lang="en-US" sz="900" b="0" i="0" u="none" strike="noStrike" kern="1200" cap="none" spc="0" normalizeH="0" baseline="0" noProof="0">
                <a:ln>
                  <a:noFill/>
                </a:ln>
                <a:solidFill>
                  <a:srgbClr val="000000"/>
                </a:solidFill>
                <a:effectLst/>
                <a:uLnTx/>
                <a:uFillTx/>
                <a:latin typeface="Segoe UI"/>
                <a:ea typeface="+mn-ea"/>
                <a:cs typeface="+mn-cs"/>
              </a:rPr>
            </a:br>
            <a:br>
              <a:rPr kumimoji="0" lang="en-US" sz="900" b="0" i="0" u="none" strike="noStrike" kern="1200" cap="none" spc="0" normalizeH="0" baseline="0" noProof="0">
                <a:ln>
                  <a:noFill/>
                </a:ln>
                <a:solidFill>
                  <a:srgbClr val="000000"/>
                </a:solidFill>
                <a:effectLst/>
                <a:uLnTx/>
                <a:uFillTx/>
                <a:latin typeface="Segoe UI"/>
                <a:ea typeface="+mn-ea"/>
                <a:cs typeface="+mn-cs"/>
              </a:rPr>
            </a:br>
            <a:r>
              <a:rPr kumimoji="0" lang="en-US" sz="900" b="0" i="0" u="none" strike="noStrike" kern="1200" cap="none" spc="0" normalizeH="0" baseline="0" noProof="0">
                <a:ln>
                  <a:noFill/>
                </a:ln>
                <a:solidFill>
                  <a:srgbClr val="000000"/>
                </a:solidFill>
                <a:effectLst/>
                <a:uLnTx/>
                <a:uFillTx/>
                <a:latin typeface="Segoe UI"/>
                <a:ea typeface="+mn-ea"/>
                <a:cs typeface="+mn-cs"/>
              </a:rPr>
              <a:t>Deliver a built-in personalized ad experience to known users.</a:t>
            </a:r>
          </a:p>
          <a:p>
            <a:pPr>
              <a:lnSpc>
                <a:spcPct val="100000"/>
              </a:lnSpc>
              <a:spcAft>
                <a:spcPts val="0"/>
              </a:spcAft>
            </a:pPr>
            <a:endParaRPr lang="en-US" sz="850" b="1">
              <a:latin typeface="Segoe UI"/>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Gain </a:t>
            </a:r>
            <a:r>
              <a:rPr kumimoji="0" lang="en-US" sz="900" b="0" i="0" u="none" strike="noStrike" kern="1200" cap="none" normalizeH="0" baseline="0" noProof="0">
                <a:ln>
                  <a:noFill/>
                </a:ln>
                <a:solidFill>
                  <a:srgbClr val="000000"/>
                </a:solidFill>
                <a:effectLst/>
                <a:uLnTx/>
                <a:uFillTx/>
              </a:rPr>
              <a:t>valuable insights around consumer brand affinity, to help your business </a:t>
            </a:r>
            <a:r>
              <a:rPr kumimoji="0" lang="en-US" sz="900" b="0" i="0" u="none" strike="noStrike" kern="1200" cap="none" spc="0" normalizeH="0" baseline="0" noProof="0">
                <a:ln>
                  <a:noFill/>
                </a:ln>
                <a:solidFill>
                  <a:srgbClr val="000000"/>
                </a:solidFill>
                <a:effectLst/>
                <a:uLnTx/>
                <a:uFillTx/>
                <a:latin typeface="Segoe UI"/>
                <a:ea typeface="+mn-ea"/>
                <a:cs typeface="+mn-cs"/>
              </a:rPr>
              <a:t>create increasingly compelling experiences that engage and retain consumers.</a:t>
            </a:r>
          </a:p>
          <a:p>
            <a:pPr>
              <a:lnSpc>
                <a:spcPct val="100000"/>
              </a:lnSpc>
              <a:spcAft>
                <a:spcPts val="0"/>
              </a:spcAft>
            </a:pPr>
            <a:endParaRPr lang="en-US" sz="850">
              <a:latin typeface="Segoe UI"/>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mn-cs"/>
              </a:rPr>
              <a:t>Maintain data security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Segoe UI"/>
              </a:rPr>
              <a:t>Audience identity and data are protected in the Microsoft cloud.</a:t>
            </a:r>
          </a:p>
          <a:p>
            <a:pPr>
              <a:lnSpc>
                <a:spcPct val="100000"/>
              </a:lnSpc>
              <a:spcAft>
                <a:spcPts val="0"/>
              </a:spcAft>
            </a:pPr>
            <a:endParaRPr lang="en-US" sz="850">
              <a:latin typeface="Segoe UI"/>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mn-cs"/>
              </a:rPr>
              <a:t>Go greener with the Microsoft cloud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Fewer onsite staff reduces carbon footprint.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Microsoft cloud sustainability initiatives support customers on the path to net zero.</a:t>
            </a:r>
          </a:p>
          <a:p>
            <a:pPr>
              <a:lnSpc>
                <a:spcPct val="100000"/>
              </a:lnSpc>
              <a:spcAft>
                <a:spcPts val="0"/>
              </a:spcAft>
            </a:pPr>
            <a:endParaRPr lang="en-US" sz="850">
              <a:latin typeface="Segoe UI"/>
              <a:cs typeface="Segoe UI"/>
            </a:endParaRPr>
          </a:p>
          <a:p>
            <a:pPr>
              <a:lnSpc>
                <a:spcPct val="100000"/>
              </a:lnSpc>
              <a:spcAft>
                <a:spcPts val="0"/>
              </a:spcAft>
            </a:pPr>
            <a:endParaRPr lang="en-US" sz="850">
              <a:latin typeface="Segoe UI"/>
              <a:cs typeface="Segoe UI"/>
            </a:endParaRPr>
          </a:p>
          <a:p>
            <a:pPr>
              <a:lnSpc>
                <a:spcPct val="100000"/>
              </a:lnSpc>
              <a:spcAft>
                <a:spcPts val="0"/>
              </a:spcAft>
            </a:pPr>
            <a:r>
              <a:rPr lang="en-US" sz="850">
                <a:latin typeface="Segoe UI"/>
                <a:cs typeface="Segoe UI"/>
              </a:rPr>
              <a:t> </a:t>
            </a:r>
            <a:endParaRPr lang="en-US" sz="850">
              <a:cs typeface="Segoe UI"/>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1894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b="1" dirty="0">
                <a:latin typeface="Segoe UI"/>
                <a:cs typeface="Segoe UI"/>
              </a:rPr>
              <a:t>Solution detail: process flow</a:t>
            </a:r>
            <a:br>
              <a:rPr lang="en-US" sz="3600" dirty="0">
                <a:latin typeface="Segoe UI"/>
                <a:cs typeface="Segoe UI"/>
              </a:rPr>
            </a:br>
            <a:endParaRPr lang="en-US" sz="3600" dirty="0">
              <a:cs typeface="Segoe UI"/>
            </a:endParaRPr>
          </a:p>
          <a:p>
            <a:pPr>
              <a:lnSpc>
                <a:spcPct val="100000"/>
              </a:lnSpc>
              <a:spcAft>
                <a:spcPts val="0"/>
              </a:spcAft>
            </a:pPr>
            <a:r>
              <a:rPr lang="en-US" sz="2000" dirty="0">
                <a:latin typeface="Segoe UI"/>
                <a:cs typeface="Segoe UI"/>
              </a:rPr>
              <a:t>The Solution Accelerator focuses on the </a:t>
            </a:r>
            <a:r>
              <a:rPr lang="en-US" sz="2000" b="1" dirty="0">
                <a:latin typeface="Segoe UI"/>
                <a:cs typeface="Segoe UI"/>
              </a:rPr>
              <a:t>Ingest, Production</a:t>
            </a:r>
            <a:r>
              <a:rPr lang="en-US" sz="2000" b="0" dirty="0">
                <a:latin typeface="Segoe UI"/>
                <a:cs typeface="Segoe UI"/>
              </a:rPr>
              <a:t>, </a:t>
            </a:r>
            <a:r>
              <a:rPr lang="en-US" sz="2000" b="1" dirty="0">
                <a:latin typeface="Segoe UI"/>
                <a:cs typeface="Segoe UI"/>
              </a:rPr>
              <a:t>Preparation, </a:t>
            </a:r>
            <a:r>
              <a:rPr lang="en-US" sz="2000" b="0" dirty="0">
                <a:latin typeface="Segoe UI"/>
                <a:cs typeface="Segoe UI"/>
              </a:rPr>
              <a:t>and</a:t>
            </a:r>
            <a:r>
              <a:rPr lang="en-US" sz="2000" dirty="0">
                <a:latin typeface="Segoe UI"/>
                <a:cs typeface="Segoe UI"/>
              </a:rPr>
              <a:t> </a:t>
            </a:r>
            <a:r>
              <a:rPr lang="en-US" sz="2000" b="1" dirty="0">
                <a:latin typeface="Segoe UI"/>
                <a:cs typeface="Segoe UI"/>
              </a:rPr>
              <a:t>Distribution </a:t>
            </a:r>
            <a:r>
              <a:rPr lang="en-US" sz="2000" b="0" dirty="0">
                <a:latin typeface="Segoe UI"/>
                <a:cs typeface="Segoe UI"/>
              </a:rPr>
              <a:t>of live streaming event content, integrating with your existing platforms and players for the user experience. </a:t>
            </a:r>
            <a:br>
              <a:rPr lang="en-US" sz="2000" b="0" dirty="0">
                <a:latin typeface="Segoe UI"/>
                <a:cs typeface="Segoe UI"/>
              </a:rPr>
            </a:br>
            <a:br>
              <a:rPr lang="en-US" sz="2000" b="0" dirty="0">
                <a:latin typeface="Segoe UI"/>
                <a:cs typeface="Segoe UI"/>
              </a:rPr>
            </a:br>
            <a:endParaRPr lang="en-US" sz="2000" b="0" dirty="0">
              <a:latin typeface="Segoe UI"/>
              <a:cs typeface="Segoe UI"/>
            </a:endParaRPr>
          </a:p>
          <a:p>
            <a:pPr marL="0" indent="0">
              <a:lnSpc>
                <a:spcPct val="100000"/>
              </a:lnSpc>
              <a:spcAft>
                <a:spcPts val="0"/>
              </a:spcAft>
              <a:buFont typeface="Arial" panose="020B0604020202020204" pitchFamily="34" charset="0"/>
              <a:buNone/>
            </a:pPr>
            <a:r>
              <a:rPr lang="en-US" sz="2000" b="1" dirty="0">
                <a:latin typeface="Segoe UI"/>
                <a:cs typeface="Segoe UI"/>
              </a:rPr>
              <a:t>The entire process of capturing and live-streaming an event is based on proven technology from Microsoft partners MediaKind, Evertz Microsystems, and Lumen </a:t>
            </a:r>
            <a:r>
              <a:rPr lang="en-US" sz="2000" dirty="0">
                <a:latin typeface="Segoe UI"/>
                <a:cs typeface="Segoe UI"/>
              </a:rPr>
              <a:t>that we’ve enabled to work in the cloud. These are industrial strength tools being brought together in this configuration for the first time.</a:t>
            </a:r>
            <a:br>
              <a:rPr lang="en-US" sz="2000" dirty="0">
                <a:latin typeface="Segoe UI"/>
                <a:cs typeface="Segoe UI"/>
              </a:rPr>
            </a:br>
            <a:br>
              <a:rPr lang="en-US" sz="2000" dirty="0">
                <a:latin typeface="Segoe UI"/>
                <a:cs typeface="Segoe UI"/>
              </a:rPr>
            </a:br>
            <a:r>
              <a:rPr lang="en-US" sz="2000" dirty="0">
                <a:latin typeface="Segoe UI"/>
                <a:cs typeface="Segoe UI"/>
              </a:rPr>
              <a:t>A little bit about each of our partners: </a:t>
            </a:r>
            <a:br>
              <a:rPr lang="en-US" sz="2000" b="0" dirty="0">
                <a:latin typeface="Segoe UI"/>
                <a:cs typeface="Segoe UI"/>
              </a:rPr>
            </a:br>
            <a:endParaRPr lang="en-US" sz="2000" b="0" dirty="0">
              <a:latin typeface="Segoe UI"/>
              <a:cs typeface="Segoe UI"/>
            </a:endParaRPr>
          </a:p>
          <a:p>
            <a:pPr>
              <a:spcAft>
                <a:spcPts val="0"/>
              </a:spcAft>
            </a:pPr>
            <a:r>
              <a:rPr lang="en-US" sz="7200" b="1" i="0" dirty="0">
                <a:solidFill>
                  <a:srgbClr val="202124"/>
                </a:solidFill>
                <a:effectLst/>
                <a:latin typeface="Roboto" panose="02000000000000000000" pitchFamily="2" charset="0"/>
              </a:rPr>
              <a:t>MediaKind’s</a:t>
            </a:r>
            <a:r>
              <a:rPr lang="en-US" sz="7200" b="0" i="0" dirty="0">
                <a:solidFill>
                  <a:srgbClr val="202124"/>
                </a:solidFill>
                <a:effectLst/>
                <a:latin typeface="Roboto" panose="02000000000000000000" pitchFamily="2" charset="0"/>
              </a:rPr>
              <a:t> end-to-end video delivery solutions include Emmy award-winning video compression solutions for contribution and direct-to-consumer video service distribution, advertising and content personalization solutions, high efficiency cloud DVR, and TV and video delivery platforms.</a:t>
            </a:r>
            <a:br>
              <a:rPr lang="en-US" sz="7200" b="0" i="0" dirty="0">
                <a:solidFill>
                  <a:srgbClr val="202124"/>
                </a:solidFill>
                <a:effectLst/>
                <a:latin typeface="Roboto" panose="02000000000000000000" pitchFamily="2" charset="0"/>
              </a:rPr>
            </a:br>
            <a:br>
              <a:rPr lang="en-US" sz="7200" b="0" i="0" dirty="0">
                <a:solidFill>
                  <a:srgbClr val="202124"/>
                </a:solidFill>
                <a:effectLst/>
                <a:latin typeface="Roboto" panose="02000000000000000000" pitchFamily="2" charset="0"/>
              </a:rPr>
            </a:br>
            <a:r>
              <a:rPr lang="en-US" sz="7200" b="1" i="0" dirty="0">
                <a:solidFill>
                  <a:srgbClr val="202124"/>
                </a:solidFill>
                <a:effectLst/>
                <a:latin typeface="Roboto" panose="02000000000000000000" pitchFamily="2" charset="0"/>
              </a:rPr>
              <a:t>Evertz</a:t>
            </a:r>
            <a:r>
              <a:rPr lang="en-US" sz="7200" b="0" i="0" dirty="0">
                <a:solidFill>
                  <a:srgbClr val="202124"/>
                </a:solidFill>
                <a:effectLst/>
                <a:latin typeface="Roboto" panose="02000000000000000000" pitchFamily="2" charset="0"/>
              </a:rPr>
              <a:t> </a:t>
            </a:r>
            <a:r>
              <a:rPr lang="en-US" sz="9600" b="0" i="0" dirty="0">
                <a:solidFill>
                  <a:srgbClr val="202124"/>
                </a:solidFill>
                <a:effectLst/>
                <a:latin typeface="Roboto" panose="02000000000000000000" pitchFamily="2" charset="0"/>
              </a:rPr>
              <a:t>is a leading global manufacturer of broadcast equipment and solutions that deliver content to television sets, on-demand services, WebTV, IPTV, and mobile devices.</a:t>
            </a:r>
          </a:p>
          <a:p>
            <a:pPr>
              <a:spcAft>
                <a:spcPts val="0"/>
              </a:spcAft>
            </a:pPr>
            <a:endParaRPr lang="en-US" sz="9600" b="0" i="0" dirty="0">
              <a:solidFill>
                <a:srgbClr val="202124"/>
              </a:solidFill>
              <a:effectLst/>
              <a:latin typeface="Roboto" panose="02000000000000000000" pitchFamily="2" charset="0"/>
            </a:endParaRPr>
          </a:p>
          <a:p>
            <a:pPr>
              <a:spcAft>
                <a:spcPts val="0"/>
              </a:spcAft>
            </a:pPr>
            <a:r>
              <a:rPr lang="en-US" sz="9600" b="1" i="0" dirty="0">
                <a:solidFill>
                  <a:srgbClr val="202124"/>
                </a:solidFill>
                <a:effectLst/>
                <a:latin typeface="Roboto" panose="02000000000000000000" pitchFamily="2" charset="0"/>
              </a:rPr>
              <a:t>Lumen</a:t>
            </a:r>
            <a:r>
              <a:rPr lang="en-US" sz="9600" b="0" i="0" dirty="0">
                <a:solidFill>
                  <a:srgbClr val="202124"/>
                </a:solidFill>
                <a:effectLst/>
                <a:latin typeface="Roboto" panose="02000000000000000000" pitchFamily="2" charset="0"/>
              </a:rPr>
              <a:t> is a Fortune 500 company </a:t>
            </a:r>
            <a:r>
              <a:rPr lang="en-US" sz="9600" b="0" i="0" dirty="0">
                <a:solidFill>
                  <a:srgbClr val="4D5156"/>
                </a:solidFill>
                <a:effectLst/>
                <a:latin typeface="Roboto" panose="02000000000000000000" pitchFamily="2" charset="0"/>
              </a:rPr>
              <a:t>offering communications, network services, security, cloud solutions, voice, and managed services to help change how people interact and how companies acquire, analyze, and act on data with flexible, intelligent, secure, and collaborative solutions built for the next generation of business.</a:t>
            </a:r>
          </a:p>
          <a:p>
            <a:pPr>
              <a:spcAft>
                <a:spcPts val="0"/>
              </a:spcAft>
            </a:pPr>
            <a:endParaRPr lang="en-US" sz="9600" b="0" i="0" dirty="0">
              <a:solidFill>
                <a:srgbClr val="4D5156"/>
              </a:solidFill>
              <a:effectLst/>
              <a:latin typeface="Roboto" panose="02000000000000000000" pitchFamily="2" charset="0"/>
            </a:endParaRPr>
          </a:p>
          <a:p>
            <a:pPr>
              <a:spcAft>
                <a:spcPts val="0"/>
              </a:spcAft>
            </a:pPr>
            <a:r>
              <a:rPr lang="en-US" sz="9600" b="0" i="0" dirty="0">
                <a:solidFill>
                  <a:srgbClr val="4D5156"/>
                </a:solidFill>
                <a:effectLst/>
                <a:latin typeface="Roboto" panose="02000000000000000000" pitchFamily="2" charset="0"/>
              </a:rPr>
              <a:t>The live stream delivery process starts with Ingestion</a:t>
            </a:r>
            <a:r>
              <a:rPr lang="en-US" sz="7200" b="0" i="0" dirty="0">
                <a:solidFill>
                  <a:srgbClr val="202124"/>
                </a:solidFill>
                <a:effectLst/>
                <a:latin typeface="Roboto" panose="02000000000000000000" pitchFamily="2" charset="0"/>
                <a:cs typeface="+mn-cs"/>
              </a:rPr>
              <a:t> by </a:t>
            </a:r>
            <a:r>
              <a:rPr lang="en-US" sz="2000" b="0" dirty="0">
                <a:latin typeface="Segoe UI"/>
                <a:cs typeface="Segoe UI"/>
              </a:rPr>
              <a:t>MediaKind. MediaKind has connections to over 240 stadiums worldwide. Its solution captures the live content and the event and encodes and uploads feeds to the Evertz production platform in Azure. </a:t>
            </a:r>
            <a:br>
              <a:rPr lang="en-US" sz="2000" b="0" dirty="0">
                <a:latin typeface="Segoe UI"/>
                <a:cs typeface="Segoe UI"/>
              </a:rPr>
            </a:br>
            <a:br>
              <a:rPr lang="en-US" sz="3600" dirty="0">
                <a:cs typeface="Segoe UI"/>
              </a:rPr>
            </a:br>
            <a:r>
              <a:rPr lang="en-US" sz="3600" b="1" dirty="0">
                <a:latin typeface="Segoe UI"/>
                <a:cs typeface="Segoe UI"/>
              </a:rPr>
              <a:t>Production</a:t>
            </a:r>
            <a:endParaRPr lang="en-US" sz="3600" dirty="0">
              <a:cs typeface="Segoe UI"/>
            </a:endParaRPr>
          </a:p>
          <a:p>
            <a:pPr marL="0" marR="0" lvl="0" indent="0" algn="l" defTabSz="914367" rtl="0" eaLnBrk="1" fontAlgn="auto" latinLnBrk="0" hangingPunct="1">
              <a:lnSpc>
                <a:spcPct val="90000"/>
              </a:lnSpc>
              <a:spcBef>
                <a:spcPts val="0"/>
              </a:spcBef>
              <a:spcAft>
                <a:spcPts val="0"/>
              </a:spcAft>
              <a:buClrTx/>
              <a:buSzTx/>
              <a:buFontTx/>
              <a:buNone/>
              <a:tabLst/>
              <a:defRPr/>
            </a:pPr>
            <a:r>
              <a:rPr lang="en-US" sz="3600" b="0" dirty="0">
                <a:latin typeface="Segoe UI"/>
                <a:cs typeface="Segoe UI"/>
              </a:rPr>
              <a:t>Evertz enables producers to mix the raw feeds in its virtual production studio (BRAVO studio). It has a user-friendly interface for live-switching between many cameras, sweetening audio, adding graphics, and more.</a:t>
            </a:r>
            <a:br>
              <a:rPr lang="en-US" sz="3600" b="0" dirty="0">
                <a:latin typeface="Segoe UI"/>
                <a:cs typeface="Segoe UI"/>
              </a:rPr>
            </a:br>
            <a:endParaRPr lang="en-US" sz="3600" dirty="0">
              <a:cs typeface="Segoe UI"/>
            </a:endParaRPr>
          </a:p>
          <a:p>
            <a:pPr>
              <a:spcAft>
                <a:spcPts val="0"/>
              </a:spcAft>
            </a:pPr>
            <a:r>
              <a:rPr lang="en-US" sz="3600" b="1" dirty="0">
                <a:latin typeface="Segoe UI"/>
                <a:cs typeface="Segoe UI"/>
              </a:rPr>
              <a:t>Preparation</a:t>
            </a:r>
            <a:br>
              <a:rPr lang="en-US" sz="3600" dirty="0">
                <a:cs typeface="Segoe UI"/>
              </a:rPr>
            </a:br>
            <a:r>
              <a:rPr lang="en-US" sz="3600" b="0" dirty="0">
                <a:latin typeface="Segoe UI"/>
                <a:cs typeface="Segoe UI"/>
              </a:rPr>
              <a:t>The broadcast feed is delivered to the</a:t>
            </a:r>
            <a:r>
              <a:rPr lang="en-US" sz="3600" dirty="0">
                <a:latin typeface="Segoe UI"/>
                <a:cs typeface="Segoe UI"/>
              </a:rPr>
              <a:t> Aquila streaming as a service solution from MediaKind to set up channels for delivery. MediaKind packages and encodes the content for delivery across multiple endpoints. Ad insertion is also included in this part of the process, best suited for generic ads that can address the broad audiences. </a:t>
            </a:r>
            <a:br>
              <a:rPr lang="en-US" sz="3600" dirty="0">
                <a:latin typeface="Segoe UI"/>
                <a:cs typeface="Segoe UI"/>
              </a:rPr>
            </a:br>
            <a:br>
              <a:rPr lang="en-US" sz="3600" dirty="0">
                <a:cs typeface="Segoe UI"/>
              </a:rPr>
            </a:br>
            <a:r>
              <a:rPr lang="en-US" sz="3600" b="1" dirty="0">
                <a:latin typeface="Segoe UI"/>
                <a:cs typeface="Segoe UI"/>
              </a:rPr>
              <a:t>Distribution: </a:t>
            </a:r>
          </a:p>
          <a:p>
            <a:pPr>
              <a:spcAft>
                <a:spcPts val="0"/>
              </a:spcAft>
            </a:pPr>
            <a:r>
              <a:rPr lang="en-US" sz="3600" dirty="0">
                <a:latin typeface="Segoe UI"/>
                <a:cs typeface="Segoe UI"/>
              </a:rPr>
              <a:t>Lumen provides the built-in Content Delivery Network to distribute content to any platform by replicating the signal to bring it closer to each user for seamless streaming. You can integrate it with existing players for distribution or spin up a new dedicated channel for the event.</a:t>
            </a:r>
          </a:p>
          <a:p>
            <a:pPr>
              <a:spcAft>
                <a:spcPts val="0"/>
              </a:spcAft>
            </a:pPr>
            <a:br>
              <a:rPr lang="en-US" sz="3600" dirty="0">
                <a:latin typeface="Segoe UI"/>
                <a:cs typeface="Segoe UI"/>
              </a:rPr>
            </a:br>
            <a:r>
              <a:rPr lang="en-US" sz="3600" b="1" dirty="0">
                <a:latin typeface="Segoe UI"/>
                <a:cs typeface="Segoe UI"/>
              </a:rPr>
              <a:t>Experience: </a:t>
            </a:r>
            <a:endParaRPr lang="en-US" sz="3600" b="1" dirty="0">
              <a:cs typeface="Segoe UI"/>
            </a:endParaRPr>
          </a:p>
          <a:p>
            <a:pPr marL="0" marR="0" lvl="0" indent="0" algn="l" defTabSz="914367" rtl="0" eaLnBrk="1" fontAlgn="auto" latinLnBrk="0" hangingPunct="1">
              <a:lnSpc>
                <a:spcPct val="90000"/>
              </a:lnSpc>
              <a:spcBef>
                <a:spcPts val="0"/>
              </a:spcBef>
              <a:spcAft>
                <a:spcPts val="0"/>
              </a:spcAft>
              <a:buClrTx/>
              <a:buSzTx/>
              <a:buFontTx/>
              <a:buNone/>
              <a:tabLst/>
              <a:defRPr/>
            </a:pPr>
            <a:r>
              <a:rPr lang="en-US" sz="3600" b="0" dirty="0">
                <a:latin typeface="Segoe UI"/>
                <a:cs typeface="Segoe UI"/>
              </a:rPr>
              <a:t>While Experience is generally out of scope for this solution, we can discuss your options if you need user experience support. </a:t>
            </a:r>
          </a:p>
          <a:p>
            <a:pPr>
              <a:spcAft>
                <a:spcPts val="0"/>
              </a:spcAft>
            </a:pPr>
            <a:r>
              <a:rPr lang="en-US" sz="3600" dirty="0">
                <a:latin typeface="Segoe UI"/>
                <a:cs typeface="Segoe UI"/>
              </a:rPr>
              <a:t>As part of the audience experience, MediaKind can include personalized ad insertion for known users—including tailored ads and campaigns for better monetization of advertising. </a:t>
            </a:r>
            <a:br>
              <a:rPr lang="en-US" sz="3600" dirty="0">
                <a:cs typeface="Segoe UI"/>
              </a:rPr>
            </a:br>
            <a:endParaRPr lang="en-US" sz="3600" b="1" dirty="0">
              <a:cs typeface="Segoe UI"/>
            </a:endParaRPr>
          </a:p>
          <a:p>
            <a:pPr fontAlgn="ctr">
              <a:spcAft>
                <a:spcPts val="0"/>
              </a:spcAft>
            </a:pPr>
            <a:r>
              <a:rPr lang="en-US" sz="3600" dirty="0">
                <a:latin typeface="Segoe UI"/>
                <a:cs typeface="Segoe UI"/>
              </a:rPr>
              <a:t>Throughout the entire process, the solution is </a:t>
            </a:r>
            <a:endParaRPr lang="en-US" sz="3600" dirty="0">
              <a:cs typeface="Segoe UI"/>
            </a:endParaRPr>
          </a:p>
          <a:p>
            <a:pPr>
              <a:spcAft>
                <a:spcPts val="0"/>
              </a:spcAft>
            </a:pPr>
            <a:r>
              <a:rPr lang="en-US" sz="3600" b="1" dirty="0">
                <a:latin typeface="Segoe UI"/>
                <a:cs typeface="Segoe UI"/>
              </a:rPr>
              <a:t>Delivering rich analytics </a:t>
            </a:r>
            <a:r>
              <a:rPr lang="en-US" sz="3600" b="0" dirty="0">
                <a:latin typeface="Segoe UI"/>
                <a:cs typeface="Segoe UI"/>
              </a:rPr>
              <a:t>for audience insights and content optimization, and </a:t>
            </a:r>
          </a:p>
          <a:p>
            <a:pPr>
              <a:spcAft>
                <a:spcPts val="0"/>
              </a:spcAft>
            </a:pPr>
            <a:r>
              <a:rPr lang="en-US" sz="3600" b="1" dirty="0">
                <a:latin typeface="Segoe UI"/>
                <a:cs typeface="Segoe UI"/>
              </a:rPr>
              <a:t>Protecting content and data </a:t>
            </a:r>
            <a:r>
              <a:rPr lang="en-US" sz="3600" dirty="0">
                <a:latin typeface="Segoe UI"/>
                <a:cs typeface="Segoe UI"/>
              </a:rPr>
              <a:t>in the Microsoft Cloud. </a:t>
            </a:r>
            <a:endParaRPr lang="en-US" sz="2000" b="1" dirty="0">
              <a:cs typeface="Segoe UI" panose="020B0502040204020203" pitchFamily="34" charset="0"/>
            </a:endParaRPr>
          </a:p>
          <a:p>
            <a:endParaRPr lang="en-US" sz="1200" b="1" dirty="0">
              <a:cs typeface="Segoe UI" panose="020B0502040204020203" pitchFamily="34" charset="0"/>
            </a:endParaRPr>
          </a:p>
          <a:p>
            <a:endParaRPr lang="en-US" sz="850" dirty="0">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537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a:p>
          <a:p>
            <a:endParaRPr lang="en-US" sz="1200" b="1"/>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2904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1">
                <a:latin typeface="Segoe UI"/>
                <a:cs typeface="Segoe UI"/>
              </a:rPr>
              <a:t>Solution overview video</a:t>
            </a:r>
            <a:endParaRPr lang="en-US" sz="1200"/>
          </a:p>
          <a:p>
            <a:endParaRPr lang="en-US" sz="1200" b="0"/>
          </a:p>
          <a:p>
            <a:endParaRPr lang="en-US" sz="1200" b="1"/>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5784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lnSpc>
                <a:spcPct val="100000"/>
              </a:lnSpc>
              <a:spcAft>
                <a:spcPts val="0"/>
              </a:spcAft>
              <a:defRPr/>
            </a:pPr>
            <a:r>
              <a:rPr lang="en-US" sz="850" b="1" dirty="0">
                <a:latin typeface="Segoe UI"/>
                <a:cs typeface="Segoe UI"/>
              </a:rPr>
              <a:t>Customer Journey/CTA</a:t>
            </a:r>
          </a:p>
          <a:p>
            <a:pPr defTabSz="914400">
              <a:lnSpc>
                <a:spcPct val="100000"/>
              </a:lnSpc>
              <a:spcAft>
                <a:spcPts val="0"/>
              </a:spcAft>
              <a:defRPr/>
            </a:pPr>
            <a:endParaRPr lang="en-US" sz="850" b="1" dirty="0">
              <a:latin typeface="Segoe UI"/>
              <a:cs typeface="Segoe UI"/>
            </a:endParaRPr>
          </a:p>
        </p:txBody>
      </p:sp>
      <p:sp>
        <p:nvSpPr>
          <p:cNvPr id="4" name="Slide Number Placeholder 3"/>
          <p:cNvSpPr>
            <a:spLocks noGrp="1"/>
          </p:cNvSpPr>
          <p:nvPr>
            <p:ph type="sldNum" sz="quarter" idx="5"/>
          </p:nvPr>
        </p:nvSpPr>
        <p:spPr/>
        <p:txBody>
          <a:bodyPr/>
          <a:lstStyle/>
          <a:p>
            <a:fld id="{276BC789-C87D-4A83-98F3-086F72DBF448}" type="slidenum">
              <a:rPr lang="en-US" smtClean="0"/>
              <a:t>9</a:t>
            </a:fld>
            <a:endParaRPr lang="en-US" dirty="0"/>
          </a:p>
        </p:txBody>
      </p:sp>
    </p:spTree>
    <p:extLst>
      <p:ext uri="{BB962C8B-B14F-4D97-AF65-F5344CB8AC3E}">
        <p14:creationId xmlns:p14="http://schemas.microsoft.com/office/powerpoint/2010/main" val="40980535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2.jpe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2.jpe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logo">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48EF12C-CD83-4E1C-A438-B63E95E546CA}"/>
              </a:ext>
            </a:extLst>
          </p:cNvPr>
          <p:cNvSpPr/>
          <p:nvPr userDrawn="1"/>
        </p:nvSpPr>
        <p:spPr bwMode="auto">
          <a:xfrm>
            <a:off x="0" y="4610100"/>
            <a:ext cx="12192000" cy="22479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4" name="Picture 3" descr="Background pattern&#10;&#10;Description automatically generated">
            <a:extLst>
              <a:ext uri="{FF2B5EF4-FFF2-40B4-BE49-F238E27FC236}">
                <a16:creationId xmlns:a16="http://schemas.microsoft.com/office/drawing/2014/main" id="{0AD37917-9C3C-48FF-B37F-D2235FCAE380}"/>
              </a:ext>
            </a:extLst>
          </p:cNvPr>
          <p:cNvPicPr>
            <a:picLocks noChangeAspect="1"/>
          </p:cNvPicPr>
          <p:nvPr userDrawn="1"/>
        </p:nvPicPr>
        <p:blipFill rotWithShape="1">
          <a:blip r:embed="rId2"/>
          <a:srcRect l="769" t="265" r="256" b="758"/>
          <a:stretch/>
        </p:blipFill>
        <p:spPr>
          <a:xfrm>
            <a:off x="0" y="0"/>
            <a:ext cx="12192000" cy="6858000"/>
          </a:xfrm>
          <a:prstGeom prst="rect">
            <a:avLst/>
          </a:prstGeom>
        </p:spPr>
      </p:pic>
      <p:sp>
        <p:nvSpPr>
          <p:cNvPr id="3" name="Title 2">
            <a:extLst>
              <a:ext uri="{FF2B5EF4-FFF2-40B4-BE49-F238E27FC236}">
                <a16:creationId xmlns:a16="http://schemas.microsoft.com/office/drawing/2014/main" id="{9E59266D-3747-456E-BB15-117206E92E81}"/>
              </a:ext>
            </a:extLst>
          </p:cNvPr>
          <p:cNvSpPr>
            <a:spLocks noGrp="1"/>
          </p:cNvSpPr>
          <p:nvPr>
            <p:ph type="title" hasCustomPrompt="1"/>
          </p:nvPr>
        </p:nvSpPr>
        <p:spPr>
          <a:xfrm>
            <a:off x="584200" y="2692859"/>
            <a:ext cx="5266437" cy="1107996"/>
          </a:xfrm>
        </p:spPr>
        <p:txBody>
          <a:bodyPr anchor="b"/>
          <a:lstStyle>
            <a:lvl1pPr>
              <a:defRPr>
                <a:solidFill>
                  <a:schemeClr val="tx1"/>
                </a:solidFill>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t>&lt;Solution Name&gt; </a:t>
            </a:r>
            <a:br>
              <a:rPr lang="en-US"/>
            </a:br>
            <a:r>
              <a:rPr lang="en-US" sz="3600" b="1">
                <a:solidFill>
                  <a:schemeClr val="accent1"/>
                </a:solidFill>
                <a:latin typeface="Segoe UI Semibold" panose="020B0502040204020203" pitchFamily="34" charset="0"/>
                <a:cs typeface="Segoe UI Semibold" panose="020B0502040204020203" pitchFamily="34" charset="0"/>
              </a:rPr>
              <a:t>Solution Accelerator</a:t>
            </a:r>
            <a:endParaRPr lang="en-US"/>
          </a:p>
        </p:txBody>
      </p:sp>
      <p:pic>
        <p:nvPicPr>
          <p:cNvPr id="11" name="Picture 10">
            <a:extLst>
              <a:ext uri="{FF2B5EF4-FFF2-40B4-BE49-F238E27FC236}">
                <a16:creationId xmlns:a16="http://schemas.microsoft.com/office/drawing/2014/main" id="{ED5C7859-4840-401A-A129-584AD10D0FC7}"/>
              </a:ext>
            </a:extLst>
          </p:cNvPr>
          <p:cNvPicPr>
            <a:picLocks noChangeAspect="1"/>
          </p:cNvPicPr>
          <p:nvPr userDrawn="1"/>
        </p:nvPicPr>
        <p:blipFill>
          <a:blip r:embed="rId3"/>
          <a:stretch>
            <a:fillRect/>
          </a:stretch>
        </p:blipFill>
        <p:spPr>
          <a:xfrm>
            <a:off x="584200" y="593808"/>
            <a:ext cx="1255689" cy="276236"/>
          </a:xfrm>
          <a:prstGeom prst="rect">
            <a:avLst/>
          </a:prstGeom>
        </p:spPr>
      </p:pic>
      <p:grpSp>
        <p:nvGrpSpPr>
          <p:cNvPr id="7" name="Group 6">
            <a:extLst>
              <a:ext uri="{FF2B5EF4-FFF2-40B4-BE49-F238E27FC236}">
                <a16:creationId xmlns:a16="http://schemas.microsoft.com/office/drawing/2014/main" id="{797424D8-320D-4300-AA30-0D008DFB35D2}"/>
              </a:ext>
            </a:extLst>
          </p:cNvPr>
          <p:cNvGrpSpPr/>
          <p:nvPr userDrawn="1"/>
        </p:nvGrpSpPr>
        <p:grpSpPr>
          <a:xfrm>
            <a:off x="584200" y="5801527"/>
            <a:ext cx="3098153" cy="552447"/>
            <a:chOff x="584200" y="5620552"/>
            <a:chExt cx="3098153" cy="552447"/>
          </a:xfrm>
        </p:grpSpPr>
        <p:sp>
          <p:nvSpPr>
            <p:cNvPr id="6" name="TextBox 5">
              <a:extLst>
                <a:ext uri="{FF2B5EF4-FFF2-40B4-BE49-F238E27FC236}">
                  <a16:creationId xmlns:a16="http://schemas.microsoft.com/office/drawing/2014/main" id="{8356C4A9-9212-4814-9F4B-C14F4C176248}"/>
                </a:ext>
              </a:extLst>
            </p:cNvPr>
            <p:cNvSpPr txBox="1"/>
            <p:nvPr userDrawn="1"/>
          </p:nvSpPr>
          <p:spPr>
            <a:xfrm>
              <a:off x="584200" y="5642264"/>
              <a:ext cx="844783" cy="169277"/>
            </a:xfrm>
            <a:prstGeom prst="rect">
              <a:avLst/>
            </a:prstGeom>
            <a:noFill/>
          </p:spPr>
          <p:txBody>
            <a:bodyPr wrap="square" lIns="0" tIns="0" rIns="0" bIns="0" rtlCol="0">
              <a:spAutoFit/>
            </a:bodyPr>
            <a:lstStyle/>
            <a:p>
              <a:pPr algn="l"/>
              <a:r>
                <a:rPr lang="en-US" sz="1100" b="0" dirty="0">
                  <a:solidFill>
                    <a:schemeClr val="tx1"/>
                  </a:solidFill>
                  <a:latin typeface="+mj-lt"/>
                  <a:cs typeface="Segoe UI" panose="020B0502040204020203" pitchFamily="34" charset="0"/>
                </a:rPr>
                <a:t>ENABLED BY:</a:t>
              </a:r>
            </a:p>
          </p:txBody>
        </p:sp>
        <p:pic>
          <p:nvPicPr>
            <p:cNvPr id="8" name="Picture 7" descr="Everlz logo">
              <a:extLst>
                <a:ext uri="{FF2B5EF4-FFF2-40B4-BE49-F238E27FC236}">
                  <a16:creationId xmlns:a16="http://schemas.microsoft.com/office/drawing/2014/main" id="{54290C6F-A170-46A9-9B41-DEFE66AB36A8}"/>
                </a:ext>
              </a:extLst>
            </p:cNvPr>
            <p:cNvPicPr>
              <a:picLocks noChangeAspect="1"/>
            </p:cNvPicPr>
            <p:nvPr userDrawn="1"/>
          </p:nvPicPr>
          <p:blipFill rotWithShape="1">
            <a:blip r:embed="rId4"/>
            <a:srcRect t="23396" b="23489"/>
            <a:stretch/>
          </p:blipFill>
          <p:spPr>
            <a:xfrm>
              <a:off x="2799507" y="5620552"/>
              <a:ext cx="811906" cy="239579"/>
            </a:xfrm>
            <a:prstGeom prst="rect">
              <a:avLst/>
            </a:prstGeom>
          </p:spPr>
        </p:pic>
        <p:pic>
          <p:nvPicPr>
            <p:cNvPr id="9" name="Picture 8" descr="Lumen logo">
              <a:extLst>
                <a:ext uri="{FF2B5EF4-FFF2-40B4-BE49-F238E27FC236}">
                  <a16:creationId xmlns:a16="http://schemas.microsoft.com/office/drawing/2014/main" id="{731568DF-E36A-4075-8EC4-17C3E39C6D68}"/>
                </a:ext>
              </a:extLst>
            </p:cNvPr>
            <p:cNvPicPr>
              <a:picLocks noChangeAspect="1"/>
            </p:cNvPicPr>
            <p:nvPr userDrawn="1"/>
          </p:nvPicPr>
          <p:blipFill>
            <a:blip r:embed="rId5"/>
            <a:stretch>
              <a:fillRect/>
            </a:stretch>
          </p:blipFill>
          <p:spPr>
            <a:xfrm>
              <a:off x="2773869" y="5926781"/>
              <a:ext cx="908484" cy="240536"/>
            </a:xfrm>
            <a:prstGeom prst="rect">
              <a:avLst/>
            </a:prstGeom>
          </p:spPr>
        </p:pic>
        <p:pic>
          <p:nvPicPr>
            <p:cNvPr id="10" name="Picture 9" descr="Mediakind logo">
              <a:extLst>
                <a:ext uri="{FF2B5EF4-FFF2-40B4-BE49-F238E27FC236}">
                  <a16:creationId xmlns:a16="http://schemas.microsoft.com/office/drawing/2014/main" id="{A90E1B8D-E70C-456B-BB46-0675CEC90D14}"/>
                </a:ext>
              </a:extLst>
            </p:cNvPr>
            <p:cNvPicPr>
              <a:picLocks noChangeAspect="1"/>
            </p:cNvPicPr>
            <p:nvPr userDrawn="1"/>
          </p:nvPicPr>
          <p:blipFill rotWithShape="1">
            <a:blip r:embed="rId6"/>
            <a:srcRect t="29211" b="27132"/>
            <a:stretch/>
          </p:blipFill>
          <p:spPr>
            <a:xfrm>
              <a:off x="1606486" y="5955132"/>
              <a:ext cx="998102" cy="217867"/>
            </a:xfrm>
            <a:prstGeom prst="rect">
              <a:avLst/>
            </a:prstGeom>
          </p:spPr>
        </p:pic>
        <p:pic>
          <p:nvPicPr>
            <p:cNvPr id="14" name="Picture 13">
              <a:extLst>
                <a:ext uri="{FF2B5EF4-FFF2-40B4-BE49-F238E27FC236}">
                  <a16:creationId xmlns:a16="http://schemas.microsoft.com/office/drawing/2014/main" id="{93568F86-86DE-4405-BADB-28DC5A662E7E}"/>
                </a:ext>
              </a:extLst>
            </p:cNvPr>
            <p:cNvPicPr>
              <a:picLocks noChangeAspect="1"/>
            </p:cNvPicPr>
            <p:nvPr userDrawn="1"/>
          </p:nvPicPr>
          <p:blipFill>
            <a:blip r:embed="rId3"/>
            <a:stretch>
              <a:fillRect/>
            </a:stretch>
          </p:blipFill>
          <p:spPr>
            <a:xfrm>
              <a:off x="1610355" y="5642264"/>
              <a:ext cx="990364" cy="217867"/>
            </a:xfrm>
            <a:prstGeom prst="rect">
              <a:avLst/>
            </a:prstGeom>
          </p:spPr>
        </p:pic>
      </p:grpSp>
    </p:spTree>
    <p:extLst>
      <p:ext uri="{BB962C8B-B14F-4D97-AF65-F5344CB8AC3E}">
        <p14:creationId xmlns:p14="http://schemas.microsoft.com/office/powerpoint/2010/main" val="1364794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1"/>
      </p:bgRef>
    </p:bg>
    <p:spTree>
      <p:nvGrpSpPr>
        <p:cNvPr id="1" name=""/>
        <p:cNvGrpSpPr/>
        <p:nvPr/>
      </p:nvGrpSpPr>
      <p:grpSpPr>
        <a:xfrm>
          <a:off x="0" y="0"/>
          <a:ext cx="0" cy="0"/>
          <a:chOff x="0" y="0"/>
          <a:chExt cx="0" cy="0"/>
        </a:xfrm>
      </p:grpSpPr>
      <p:pic>
        <p:nvPicPr>
          <p:cNvPr id="2" name="Picture 1" descr="A picture containing shape&#10;&#10;Description automatically generated">
            <a:extLst>
              <a:ext uri="{FF2B5EF4-FFF2-40B4-BE49-F238E27FC236}">
                <a16:creationId xmlns:a16="http://schemas.microsoft.com/office/drawing/2014/main" id="{33AECBDA-7428-4A39-9FC3-6FB5C6542F77}"/>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8" name="Rectangle 7">
            <a:extLst>
              <a:ext uri="{FF2B5EF4-FFF2-40B4-BE49-F238E27FC236}">
                <a16:creationId xmlns:a16="http://schemas.microsoft.com/office/drawing/2014/main" id="{9637F3BC-597F-4575-852C-08E771CAB05D}"/>
              </a:ext>
            </a:extLst>
          </p:cNvPr>
          <p:cNvSpPr/>
          <p:nvPr userDrawn="1"/>
        </p:nvSpPr>
        <p:spPr bwMode="auto">
          <a:xfrm>
            <a:off x="0" y="5943600"/>
            <a:ext cx="12188952" cy="9144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0" name="Picture 9" descr="Background pattern&#10;&#10;Description automatically generated">
            <a:extLst>
              <a:ext uri="{FF2B5EF4-FFF2-40B4-BE49-F238E27FC236}">
                <a16:creationId xmlns:a16="http://schemas.microsoft.com/office/drawing/2014/main" id="{25A73C4B-FF4D-44B8-ACC0-EF67A956FE3C}"/>
              </a:ext>
            </a:extLst>
          </p:cNvPr>
          <p:cNvPicPr>
            <a:picLocks noChangeAspect="1"/>
          </p:cNvPicPr>
          <p:nvPr userDrawn="1"/>
        </p:nvPicPr>
        <p:blipFill rotWithShape="1">
          <a:blip r:embed="rId3"/>
          <a:srcRect l="769" t="265" r="256" b="758"/>
          <a:stretch/>
        </p:blipFill>
        <p:spPr>
          <a:xfrm>
            <a:off x="0" y="0"/>
            <a:ext cx="12192000" cy="6858000"/>
          </a:xfrm>
          <a:prstGeom prst="rect">
            <a:avLst/>
          </a:prstGeom>
        </p:spPr>
      </p:pic>
      <p:sp>
        <p:nvSpPr>
          <p:cNvPr id="11" name="Title 10">
            <a:extLst>
              <a:ext uri="{FF2B5EF4-FFF2-40B4-BE49-F238E27FC236}">
                <a16:creationId xmlns:a16="http://schemas.microsoft.com/office/drawing/2014/main" id="{063E66AE-A766-43C5-A305-5AC9EC59F6D4}"/>
              </a:ext>
            </a:extLst>
          </p:cNvPr>
          <p:cNvSpPr>
            <a:spLocks noGrp="1"/>
          </p:cNvSpPr>
          <p:nvPr>
            <p:ph type="title" hasCustomPrompt="1"/>
          </p:nvPr>
        </p:nvSpPr>
        <p:spPr>
          <a:xfrm>
            <a:off x="588263" y="3152001"/>
            <a:ext cx="2120581" cy="553998"/>
          </a:xfrm>
        </p:spPr>
        <p:txBody>
          <a:bodyPr wrap="none" anchor="ctr"/>
          <a:lstStyle>
            <a:lvl1pPr>
              <a:defRPr/>
            </a:lvl1pPr>
          </a:lstStyle>
          <a:p>
            <a:r>
              <a:rPr lang="en-US"/>
              <a:t>Thank you</a:t>
            </a:r>
          </a:p>
        </p:txBody>
      </p:sp>
    </p:spTree>
    <p:extLst>
      <p:ext uri="{BB962C8B-B14F-4D97-AF65-F5344CB8AC3E}">
        <p14:creationId xmlns:p14="http://schemas.microsoft.com/office/powerpoint/2010/main" val="6899793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ternal slide">
    <p:bg>
      <p:bgPr>
        <a:solidFill>
          <a:schemeClr val="tx1"/>
        </a:soli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157925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with logo">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48EF12C-CD83-4E1C-A438-B63E95E546CA}"/>
              </a:ext>
            </a:extLst>
          </p:cNvPr>
          <p:cNvSpPr/>
          <p:nvPr userDrawn="1"/>
        </p:nvSpPr>
        <p:spPr bwMode="auto">
          <a:xfrm>
            <a:off x="0" y="4610100"/>
            <a:ext cx="12192000" cy="22479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4" name="Picture 3" descr="Background pattern&#10;&#10;Description automatically generated">
            <a:extLst>
              <a:ext uri="{FF2B5EF4-FFF2-40B4-BE49-F238E27FC236}">
                <a16:creationId xmlns:a16="http://schemas.microsoft.com/office/drawing/2014/main" id="{0AD37917-9C3C-48FF-B37F-D2235FCAE380}"/>
              </a:ext>
            </a:extLst>
          </p:cNvPr>
          <p:cNvPicPr>
            <a:picLocks noChangeAspect="1"/>
          </p:cNvPicPr>
          <p:nvPr userDrawn="1"/>
        </p:nvPicPr>
        <p:blipFill rotWithShape="1">
          <a:blip r:embed="rId2"/>
          <a:srcRect l="769" t="265" r="256" b="758"/>
          <a:stretch/>
        </p:blipFill>
        <p:spPr>
          <a:xfrm>
            <a:off x="0" y="0"/>
            <a:ext cx="12192000" cy="6858000"/>
          </a:xfrm>
          <a:prstGeom prst="rect">
            <a:avLst/>
          </a:prstGeom>
        </p:spPr>
      </p:pic>
      <p:sp>
        <p:nvSpPr>
          <p:cNvPr id="6" name="TextBox 5">
            <a:extLst>
              <a:ext uri="{FF2B5EF4-FFF2-40B4-BE49-F238E27FC236}">
                <a16:creationId xmlns:a16="http://schemas.microsoft.com/office/drawing/2014/main" id="{8356C4A9-9212-4814-9F4B-C14F4C176248}"/>
              </a:ext>
            </a:extLst>
          </p:cNvPr>
          <p:cNvSpPr txBox="1"/>
          <p:nvPr userDrawn="1"/>
        </p:nvSpPr>
        <p:spPr>
          <a:xfrm>
            <a:off x="584200" y="6278982"/>
            <a:ext cx="900888" cy="169277"/>
          </a:xfrm>
          <a:prstGeom prst="rect">
            <a:avLst/>
          </a:prstGeom>
          <a:noFill/>
        </p:spPr>
        <p:txBody>
          <a:bodyPr wrap="none" lIns="0" tIns="0" rIns="0" bIns="0" rtlCol="0">
            <a:spAutoFit/>
          </a:bodyPr>
          <a:lstStyle/>
          <a:p>
            <a:pPr algn="l"/>
            <a:r>
              <a:rPr lang="en-US" sz="1100" b="0" dirty="0">
                <a:latin typeface="+mj-lt"/>
                <a:cs typeface="Segoe UI" panose="020B0502040204020203" pitchFamily="34" charset="0"/>
              </a:rPr>
              <a:t>POWERED BY:</a:t>
            </a:r>
          </a:p>
        </p:txBody>
      </p:sp>
      <p:sp>
        <p:nvSpPr>
          <p:cNvPr id="3" name="Title 2">
            <a:extLst>
              <a:ext uri="{FF2B5EF4-FFF2-40B4-BE49-F238E27FC236}">
                <a16:creationId xmlns:a16="http://schemas.microsoft.com/office/drawing/2014/main" id="{9E59266D-3747-456E-BB15-117206E92E81}"/>
              </a:ext>
            </a:extLst>
          </p:cNvPr>
          <p:cNvSpPr>
            <a:spLocks noGrp="1"/>
          </p:cNvSpPr>
          <p:nvPr>
            <p:ph type="title" hasCustomPrompt="1"/>
          </p:nvPr>
        </p:nvSpPr>
        <p:spPr>
          <a:xfrm>
            <a:off x="584200" y="2692859"/>
            <a:ext cx="5266437" cy="1107996"/>
          </a:xfrm>
        </p:spPr>
        <p:txBody>
          <a:bodyPr anchor="b"/>
          <a:lstStyle>
            <a:lvl1pPr>
              <a:defRPr>
                <a:solidFill>
                  <a:schemeClr val="tx1"/>
                </a:solidFill>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t>&lt;Solution Name&gt; </a:t>
            </a:r>
            <a:br>
              <a:rPr lang="en-US"/>
            </a:br>
            <a:r>
              <a:rPr lang="en-US" sz="3600" b="1">
                <a:solidFill>
                  <a:schemeClr val="accent1"/>
                </a:solidFill>
                <a:latin typeface="Segoe UI Semibold" panose="020B0502040204020203" pitchFamily="34" charset="0"/>
                <a:cs typeface="Segoe UI Semibold" panose="020B0502040204020203" pitchFamily="34" charset="0"/>
              </a:rPr>
              <a:t>Solution Accelerator</a:t>
            </a:r>
            <a:endParaRPr lang="en-US"/>
          </a:p>
        </p:txBody>
      </p:sp>
      <p:pic>
        <p:nvPicPr>
          <p:cNvPr id="13" name="Picture 12">
            <a:extLst>
              <a:ext uri="{FF2B5EF4-FFF2-40B4-BE49-F238E27FC236}">
                <a16:creationId xmlns:a16="http://schemas.microsoft.com/office/drawing/2014/main" id="{8CE71CF9-1B34-4D38-803A-C8662AC1FF41}"/>
              </a:ext>
            </a:extLst>
          </p:cNvPr>
          <p:cNvPicPr>
            <a:picLocks noChangeAspect="1"/>
          </p:cNvPicPr>
          <p:nvPr userDrawn="1"/>
        </p:nvPicPr>
        <p:blipFill>
          <a:blip r:embed="rId3"/>
          <a:stretch>
            <a:fillRect/>
          </a:stretch>
        </p:blipFill>
        <p:spPr>
          <a:xfrm>
            <a:off x="584200" y="590929"/>
            <a:ext cx="1956594" cy="279115"/>
          </a:xfrm>
          <a:prstGeom prst="rect">
            <a:avLst/>
          </a:prstGeom>
        </p:spPr>
      </p:pic>
      <p:pic>
        <p:nvPicPr>
          <p:cNvPr id="7" name="Picture 2" descr="Neudesic Logo - LogoDix">
            <a:extLst>
              <a:ext uri="{FF2B5EF4-FFF2-40B4-BE49-F238E27FC236}">
                <a16:creationId xmlns:a16="http://schemas.microsoft.com/office/drawing/2014/main" id="{5E6E9D6B-909A-488F-AAFF-74339803CF74}"/>
              </a:ext>
            </a:extLst>
          </p:cNvPr>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38920" y="6228016"/>
            <a:ext cx="1447451" cy="271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40021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1"/>
      </p:bgRef>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EBB9619B-C4D8-42D7-A4D3-388F6D5BB031}"/>
              </a:ext>
            </a:extLst>
          </p:cNvPr>
          <p:cNvSpPr/>
          <p:nvPr userDrawn="1"/>
        </p:nvSpPr>
        <p:spPr bwMode="auto">
          <a:xfrm>
            <a:off x="0" y="2489200"/>
            <a:ext cx="8412622" cy="1302981"/>
          </a:xfrm>
          <a:custGeom>
            <a:avLst/>
            <a:gdLst>
              <a:gd name="connsiteX0" fmla="*/ 0 w 8412622"/>
              <a:gd name="connsiteY0" fmla="*/ 0 h 1302981"/>
              <a:gd name="connsiteX1" fmla="*/ 8066198 w 8412622"/>
              <a:gd name="connsiteY1" fmla="*/ 0 h 1302981"/>
              <a:gd name="connsiteX2" fmla="*/ 8412622 w 8412622"/>
              <a:gd name="connsiteY2" fmla="*/ 651491 h 1302981"/>
              <a:gd name="connsiteX3" fmla="*/ 8066198 w 8412622"/>
              <a:gd name="connsiteY3" fmla="*/ 1302981 h 1302981"/>
              <a:gd name="connsiteX4" fmla="*/ 0 w 8412622"/>
              <a:gd name="connsiteY4" fmla="*/ 1302981 h 130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2622" h="1302981">
                <a:moveTo>
                  <a:pt x="0" y="0"/>
                </a:moveTo>
                <a:lnTo>
                  <a:pt x="8066198" y="0"/>
                </a:lnTo>
                <a:lnTo>
                  <a:pt x="8412622" y="651491"/>
                </a:lnTo>
                <a:lnTo>
                  <a:pt x="8066198" y="1302981"/>
                </a:lnTo>
                <a:lnTo>
                  <a:pt x="0" y="1302981"/>
                </a:lnTo>
                <a:close/>
              </a:path>
            </a:pathLst>
          </a:custGeom>
          <a:solidFill>
            <a:srgbClr val="4FE5FD"/>
          </a:solidFill>
          <a:ln w="3175">
            <a:solidFill>
              <a:srgbClr val="4FE5F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 name="Freeform: Shape 36">
            <a:extLst>
              <a:ext uri="{FF2B5EF4-FFF2-40B4-BE49-F238E27FC236}">
                <a16:creationId xmlns:a16="http://schemas.microsoft.com/office/drawing/2014/main" id="{75980D1B-DEF8-4D94-A98D-B8BD69B200F5}"/>
              </a:ext>
            </a:extLst>
          </p:cNvPr>
          <p:cNvSpPr/>
          <p:nvPr userDrawn="1"/>
        </p:nvSpPr>
        <p:spPr bwMode="auto">
          <a:xfrm>
            <a:off x="1" y="3492404"/>
            <a:ext cx="7647157" cy="1196504"/>
          </a:xfrm>
          <a:custGeom>
            <a:avLst/>
            <a:gdLst>
              <a:gd name="connsiteX0" fmla="*/ 0 w 7647157"/>
              <a:gd name="connsiteY0" fmla="*/ 0 h 1196504"/>
              <a:gd name="connsiteX1" fmla="*/ 7329042 w 7647157"/>
              <a:gd name="connsiteY1" fmla="*/ 0 h 1196504"/>
              <a:gd name="connsiteX2" fmla="*/ 7647157 w 7647157"/>
              <a:gd name="connsiteY2" fmla="*/ 598252 h 1196504"/>
              <a:gd name="connsiteX3" fmla="*/ 7329042 w 7647157"/>
              <a:gd name="connsiteY3" fmla="*/ 1196504 h 1196504"/>
              <a:gd name="connsiteX4" fmla="*/ 0 w 7647157"/>
              <a:gd name="connsiteY4" fmla="*/ 1196504 h 1196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7157" h="1196504">
                <a:moveTo>
                  <a:pt x="0" y="0"/>
                </a:moveTo>
                <a:lnTo>
                  <a:pt x="7329042" y="0"/>
                </a:lnTo>
                <a:lnTo>
                  <a:pt x="7647157" y="598252"/>
                </a:lnTo>
                <a:lnTo>
                  <a:pt x="7329042" y="1196504"/>
                </a:lnTo>
                <a:lnTo>
                  <a:pt x="0" y="1196504"/>
                </a:lnTo>
                <a:close/>
              </a:path>
            </a:pathLst>
          </a:custGeom>
          <a:solidFill>
            <a:srgbClr val="3293DE"/>
          </a:solidFill>
          <a:ln w="3175">
            <a:solidFill>
              <a:srgbClr val="3293D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3" name="Freeform: Shape 32">
            <a:extLst>
              <a:ext uri="{FF2B5EF4-FFF2-40B4-BE49-F238E27FC236}">
                <a16:creationId xmlns:a16="http://schemas.microsoft.com/office/drawing/2014/main" id="{2821B915-5C96-4915-A724-1E05EDECA68A}"/>
              </a:ext>
            </a:extLst>
          </p:cNvPr>
          <p:cNvSpPr/>
          <p:nvPr userDrawn="1"/>
        </p:nvSpPr>
        <p:spPr bwMode="auto">
          <a:xfrm>
            <a:off x="0" y="4095908"/>
            <a:ext cx="7644366" cy="593000"/>
          </a:xfrm>
          <a:custGeom>
            <a:avLst/>
            <a:gdLst>
              <a:gd name="connsiteX0" fmla="*/ 0 w 7644366"/>
              <a:gd name="connsiteY0" fmla="*/ 0 h 593000"/>
              <a:gd name="connsiteX1" fmla="*/ 7644366 w 7644366"/>
              <a:gd name="connsiteY1" fmla="*/ 0 h 593000"/>
              <a:gd name="connsiteX2" fmla="*/ 7329043 w 7644366"/>
              <a:gd name="connsiteY2" fmla="*/ 593000 h 593000"/>
              <a:gd name="connsiteX3" fmla="*/ 0 w 7644366"/>
              <a:gd name="connsiteY3" fmla="*/ 593000 h 593000"/>
            </a:gdLst>
            <a:ahLst/>
            <a:cxnLst>
              <a:cxn ang="0">
                <a:pos x="connsiteX0" y="connsiteY0"/>
              </a:cxn>
              <a:cxn ang="0">
                <a:pos x="connsiteX1" y="connsiteY1"/>
              </a:cxn>
              <a:cxn ang="0">
                <a:pos x="connsiteX2" y="connsiteY2"/>
              </a:cxn>
              <a:cxn ang="0">
                <a:pos x="connsiteX3" y="connsiteY3"/>
              </a:cxn>
            </a:cxnLst>
            <a:rect l="l" t="t" r="r" b="b"/>
            <a:pathLst>
              <a:path w="7644366" h="593000">
                <a:moveTo>
                  <a:pt x="0" y="0"/>
                </a:moveTo>
                <a:lnTo>
                  <a:pt x="7644366" y="0"/>
                </a:lnTo>
                <a:lnTo>
                  <a:pt x="7329043" y="593000"/>
                </a:lnTo>
                <a:lnTo>
                  <a:pt x="0" y="593000"/>
                </a:lnTo>
                <a:close/>
              </a:path>
            </a:pathLst>
          </a:custGeom>
          <a:gradFill>
            <a:gsLst>
              <a:gs pos="100000">
                <a:schemeClr val="bg1">
                  <a:alpha val="0"/>
                </a:schemeClr>
              </a:gs>
              <a:gs pos="0">
                <a:schemeClr val="tx1">
                  <a:lumMod val="90000"/>
                  <a:alpha val="25000"/>
                </a:schemeClr>
              </a:gs>
            </a:gsLst>
            <a:lin ang="5400000" scaled="1"/>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1E56DBD1-7BD3-4A85-9134-123342F6AA4E}"/>
              </a:ext>
            </a:extLst>
          </p:cNvPr>
          <p:cNvSpPr/>
          <p:nvPr userDrawn="1"/>
        </p:nvSpPr>
        <p:spPr bwMode="auto">
          <a:xfrm>
            <a:off x="0" y="3492404"/>
            <a:ext cx="7807725" cy="1196504"/>
          </a:xfrm>
          <a:custGeom>
            <a:avLst/>
            <a:gdLst>
              <a:gd name="connsiteX0" fmla="*/ 0 w 7807725"/>
              <a:gd name="connsiteY0" fmla="*/ 0 h 1196504"/>
              <a:gd name="connsiteX1" fmla="*/ 7489610 w 7807725"/>
              <a:gd name="connsiteY1" fmla="*/ 0 h 1196504"/>
              <a:gd name="connsiteX2" fmla="*/ 7807725 w 7807725"/>
              <a:gd name="connsiteY2" fmla="*/ 598252 h 1196504"/>
              <a:gd name="connsiteX3" fmla="*/ 7489610 w 7807725"/>
              <a:gd name="connsiteY3" fmla="*/ 1196504 h 1196504"/>
              <a:gd name="connsiteX4" fmla="*/ 0 w 7807725"/>
              <a:gd name="connsiteY4" fmla="*/ 1196504 h 1196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7725" h="1196504">
                <a:moveTo>
                  <a:pt x="0" y="0"/>
                </a:moveTo>
                <a:lnTo>
                  <a:pt x="7489610" y="0"/>
                </a:lnTo>
                <a:lnTo>
                  <a:pt x="7807725" y="598252"/>
                </a:lnTo>
                <a:lnTo>
                  <a:pt x="7489610" y="1196504"/>
                </a:lnTo>
                <a:lnTo>
                  <a:pt x="0" y="1196504"/>
                </a:lnTo>
                <a:close/>
              </a:path>
            </a:pathLst>
          </a:custGeom>
          <a:noFill/>
          <a:ln w="3175">
            <a:solidFill>
              <a:srgbClr val="3293D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5" name="Freeform: Shape 34">
            <a:extLst>
              <a:ext uri="{FF2B5EF4-FFF2-40B4-BE49-F238E27FC236}">
                <a16:creationId xmlns:a16="http://schemas.microsoft.com/office/drawing/2014/main" id="{94D6E39C-5C0C-4BF3-8F9A-FAB80A14ECB0}"/>
              </a:ext>
            </a:extLst>
          </p:cNvPr>
          <p:cNvSpPr/>
          <p:nvPr userDrawn="1"/>
        </p:nvSpPr>
        <p:spPr bwMode="auto">
          <a:xfrm>
            <a:off x="1" y="2767555"/>
            <a:ext cx="9003173" cy="1426694"/>
          </a:xfrm>
          <a:custGeom>
            <a:avLst/>
            <a:gdLst>
              <a:gd name="connsiteX0" fmla="*/ 0 w 9003173"/>
              <a:gd name="connsiteY0" fmla="*/ 0 h 1426694"/>
              <a:gd name="connsiteX1" fmla="*/ 8623858 w 9003173"/>
              <a:gd name="connsiteY1" fmla="*/ 0 h 1426694"/>
              <a:gd name="connsiteX2" fmla="*/ 9003173 w 9003173"/>
              <a:gd name="connsiteY2" fmla="*/ 713347 h 1426694"/>
              <a:gd name="connsiteX3" fmla="*/ 8623858 w 9003173"/>
              <a:gd name="connsiteY3" fmla="*/ 1426694 h 1426694"/>
              <a:gd name="connsiteX4" fmla="*/ 0 w 9003173"/>
              <a:gd name="connsiteY4" fmla="*/ 1426694 h 1426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3173" h="1426694">
                <a:moveTo>
                  <a:pt x="0" y="0"/>
                </a:moveTo>
                <a:lnTo>
                  <a:pt x="8623858" y="0"/>
                </a:lnTo>
                <a:lnTo>
                  <a:pt x="9003173" y="713347"/>
                </a:lnTo>
                <a:lnTo>
                  <a:pt x="8623858" y="1426694"/>
                </a:lnTo>
                <a:lnTo>
                  <a:pt x="0" y="1426694"/>
                </a:lnTo>
                <a:close/>
              </a:path>
            </a:pathLst>
          </a:custGeom>
          <a:solidFill>
            <a:schemeClr val="accent1"/>
          </a:solidFill>
          <a:ln w="3175">
            <a:solidFill>
              <a:srgbClr val="0078D4"/>
            </a:solidFill>
            <a:headEnd type="none" w="med" len="med"/>
            <a:tailEnd type="none" w="med" len="med"/>
          </a:ln>
          <a:effectLst>
            <a:outerShdw blurRad="508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cxnSp>
        <p:nvCxnSpPr>
          <p:cNvPr id="12" name="Straight Connector 11">
            <a:extLst>
              <a:ext uri="{FF2B5EF4-FFF2-40B4-BE49-F238E27FC236}">
                <a16:creationId xmlns:a16="http://schemas.microsoft.com/office/drawing/2014/main" id="{30188F5E-D15D-406E-A0B1-09E3DCF0BBE6}"/>
              </a:ext>
            </a:extLst>
          </p:cNvPr>
          <p:cNvCxnSpPr>
            <a:cxnSpLocks/>
          </p:cNvCxnSpPr>
          <p:nvPr userDrawn="1"/>
        </p:nvCxnSpPr>
        <p:spPr>
          <a:xfrm>
            <a:off x="8225198" y="2767555"/>
            <a:ext cx="3966802"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E03F726-0DF2-410D-81B2-8240E458BF35}"/>
              </a:ext>
            </a:extLst>
          </p:cNvPr>
          <p:cNvCxnSpPr>
            <a:cxnSpLocks/>
          </p:cNvCxnSpPr>
          <p:nvPr userDrawn="1"/>
        </p:nvCxnSpPr>
        <p:spPr>
          <a:xfrm>
            <a:off x="8225198" y="4194249"/>
            <a:ext cx="3966802"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39">
            <a:extLst>
              <a:ext uri="{FF2B5EF4-FFF2-40B4-BE49-F238E27FC236}">
                <a16:creationId xmlns:a16="http://schemas.microsoft.com/office/drawing/2014/main" id="{FD13E0A0-ADE6-4E94-A283-0728542CD522}"/>
              </a:ext>
            </a:extLst>
          </p:cNvPr>
          <p:cNvSpPr>
            <a:spLocks noGrp="1"/>
          </p:cNvSpPr>
          <p:nvPr>
            <p:ph type="title"/>
          </p:nvPr>
        </p:nvSpPr>
        <p:spPr>
          <a:xfrm>
            <a:off x="2189003" y="3219292"/>
            <a:ext cx="5723097" cy="523220"/>
          </a:xfrm>
        </p:spPr>
        <p:txBody>
          <a:bodyPr/>
          <a:lstStyle>
            <a:lvl1pPr marL="0" algn="l" defTabSz="914367" rtl="0" eaLnBrk="1" latinLnBrk="0" hangingPunct="1">
              <a:defRPr lang="en-US" sz="3400" b="1" kern="1200" dirty="0">
                <a:solidFill>
                  <a:schemeClr val="bg1"/>
                </a:solidFill>
                <a:latin typeface="Segoe UI Semibold" panose="020B0502040204020203" pitchFamily="34" charset="0"/>
                <a:ea typeface="+mn-ea"/>
                <a:cs typeface="Segoe UI Semibold" panose="020B0502040204020203" pitchFamily="34" charset="0"/>
              </a:defRPr>
            </a:lvl1pPr>
          </a:lstStyle>
          <a:p>
            <a:r>
              <a:rPr lang="en-US"/>
              <a:t>Click to edit Master title style</a:t>
            </a:r>
          </a:p>
        </p:txBody>
      </p:sp>
      <p:sp>
        <p:nvSpPr>
          <p:cNvPr id="15" name="Hexagon 14">
            <a:extLst>
              <a:ext uri="{FF2B5EF4-FFF2-40B4-BE49-F238E27FC236}">
                <a16:creationId xmlns:a16="http://schemas.microsoft.com/office/drawing/2014/main" id="{1537AB30-4F90-4DEB-96CE-491B398B571D}"/>
              </a:ext>
            </a:extLst>
          </p:cNvPr>
          <p:cNvSpPr/>
          <p:nvPr userDrawn="1"/>
        </p:nvSpPr>
        <p:spPr bwMode="auto">
          <a:xfrm>
            <a:off x="587297" y="2973356"/>
            <a:ext cx="1221766" cy="1015092"/>
          </a:xfrm>
          <a:prstGeom prst="hexagon">
            <a:avLst>
              <a:gd name="adj" fmla="val 26587"/>
              <a:gd name="vf" fmla="val 115470"/>
            </a:avLst>
          </a:prstGeom>
          <a:solidFill>
            <a:schemeClr val="bg1"/>
          </a:solidFill>
          <a:ln>
            <a:noFill/>
            <a:headEnd type="none" w="med" len="med"/>
            <a:tailEnd type="none" w="med" len="med"/>
          </a:ln>
          <a:effectLst>
            <a:outerShdw blurRad="63500" sx="120000" sy="12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Hexagon 15">
            <a:extLst>
              <a:ext uri="{FF2B5EF4-FFF2-40B4-BE49-F238E27FC236}">
                <a16:creationId xmlns:a16="http://schemas.microsoft.com/office/drawing/2014/main" id="{4B7BC1B9-871F-4EBB-B5CF-97B414D8B40D}"/>
              </a:ext>
            </a:extLst>
          </p:cNvPr>
          <p:cNvSpPr/>
          <p:nvPr userDrawn="1"/>
        </p:nvSpPr>
        <p:spPr bwMode="auto">
          <a:xfrm>
            <a:off x="4068529" y="4079838"/>
            <a:ext cx="2893924" cy="227775"/>
          </a:xfrm>
          <a:prstGeom prst="hexagon">
            <a:avLst>
              <a:gd name="adj" fmla="val 26587"/>
              <a:gd name="vf" fmla="val 115470"/>
            </a:avLst>
          </a:prstGeom>
          <a:solidFill>
            <a:srgbClr val="3293DE"/>
          </a:solidFill>
          <a:ln w="3175">
            <a:noFill/>
            <a:headEnd type="none" w="med" len="med"/>
            <a:tailEnd type="none" w="med" len="med"/>
          </a:ln>
          <a:effectLst>
            <a:outerShdw blurRad="63500" sx="102000" sy="102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84399D8F-CBFB-45DB-BD32-A87FAA0A859D}"/>
              </a:ext>
            </a:extLst>
          </p:cNvPr>
          <p:cNvSpPr/>
          <p:nvPr userDrawn="1"/>
        </p:nvSpPr>
        <p:spPr bwMode="auto">
          <a:xfrm flipH="1" flipV="1">
            <a:off x="2" y="2594589"/>
            <a:ext cx="8225197" cy="172966"/>
          </a:xfrm>
          <a:custGeom>
            <a:avLst/>
            <a:gdLst>
              <a:gd name="connsiteX0" fmla="*/ 8225197 w 8225197"/>
              <a:gd name="connsiteY0" fmla="*/ 172966 h 172966"/>
              <a:gd name="connsiteX1" fmla="*/ 165114 w 8225197"/>
              <a:gd name="connsiteY1" fmla="*/ 172966 h 172966"/>
              <a:gd name="connsiteX2" fmla="*/ 0 w 8225197"/>
              <a:gd name="connsiteY2" fmla="*/ 0 h 172966"/>
              <a:gd name="connsiteX3" fmla="*/ 8225197 w 8225197"/>
              <a:gd name="connsiteY3" fmla="*/ 0 h 172966"/>
            </a:gdLst>
            <a:ahLst/>
            <a:cxnLst>
              <a:cxn ang="0">
                <a:pos x="connsiteX0" y="connsiteY0"/>
              </a:cxn>
              <a:cxn ang="0">
                <a:pos x="connsiteX1" y="connsiteY1"/>
              </a:cxn>
              <a:cxn ang="0">
                <a:pos x="connsiteX2" y="connsiteY2"/>
              </a:cxn>
              <a:cxn ang="0">
                <a:pos x="connsiteX3" y="connsiteY3"/>
              </a:cxn>
            </a:cxnLst>
            <a:rect l="l" t="t" r="r" b="b"/>
            <a:pathLst>
              <a:path w="8225197" h="172966">
                <a:moveTo>
                  <a:pt x="8225197" y="172966"/>
                </a:moveTo>
                <a:lnTo>
                  <a:pt x="165114" y="172966"/>
                </a:lnTo>
                <a:cubicBezTo>
                  <a:pt x="69595" y="98121"/>
                  <a:pt x="24080" y="36499"/>
                  <a:pt x="0" y="0"/>
                </a:cubicBezTo>
                <a:lnTo>
                  <a:pt x="8225197" y="0"/>
                </a:lnTo>
                <a:close/>
              </a:path>
            </a:pathLst>
          </a:custGeom>
          <a:gradFill>
            <a:gsLst>
              <a:gs pos="100000">
                <a:schemeClr val="bg1">
                  <a:alpha val="0"/>
                </a:schemeClr>
              </a:gs>
              <a:gs pos="0">
                <a:schemeClr val="tx1">
                  <a:lumMod val="90000"/>
                  <a:alpha val="25000"/>
                </a:schemeClr>
              </a:gs>
            </a:gsLst>
            <a:lin ang="5400000" scaled="1"/>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0" name="Picture 19" descr="A picture containing shape&#10;&#10;Description automatically generated">
            <a:extLst>
              <a:ext uri="{FF2B5EF4-FFF2-40B4-BE49-F238E27FC236}">
                <a16:creationId xmlns:a16="http://schemas.microsoft.com/office/drawing/2014/main" id="{5992D13F-E2F0-4D40-9000-901B94C5AB7E}"/>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21" name="Freeform: Shape 20">
            <a:extLst>
              <a:ext uri="{FF2B5EF4-FFF2-40B4-BE49-F238E27FC236}">
                <a16:creationId xmlns:a16="http://schemas.microsoft.com/office/drawing/2014/main" id="{E55DE16F-684D-4FF0-B2FF-98A1C3BE3DD0}"/>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TextBox 22">
            <a:extLst>
              <a:ext uri="{FF2B5EF4-FFF2-40B4-BE49-F238E27FC236}">
                <a16:creationId xmlns:a16="http://schemas.microsoft.com/office/drawing/2014/main" id="{2019790A-239F-46BC-BE7D-C7EEB1A67F3B}"/>
              </a:ext>
            </a:extLst>
          </p:cNvPr>
          <p:cNvSpPr txBox="1"/>
          <p:nvPr userDrawn="1"/>
        </p:nvSpPr>
        <p:spPr>
          <a:xfrm>
            <a:off x="586669" y="6645231"/>
            <a:ext cx="654025" cy="123111"/>
          </a:xfrm>
          <a:prstGeom prst="rect">
            <a:avLst/>
          </a:prstGeom>
          <a:noFill/>
        </p:spPr>
        <p:txBody>
          <a:bodyPr wrap="none" lIns="0" tIns="0" rIns="0" bIns="0" rtlCol="0" anchor="ctr">
            <a:spAutoFit/>
          </a:bodyPr>
          <a:lstStyle/>
          <a:p>
            <a:pPr algn="l"/>
            <a:r>
              <a:rPr lang="en-US" sz="800" dirty="0">
                <a:latin typeface="+mj-lt"/>
                <a:cs typeface="Segoe UI" panose="020B0502040204020203" pitchFamily="34" charset="0"/>
              </a:rPr>
              <a:t>POWERED BY:</a:t>
            </a:r>
          </a:p>
        </p:txBody>
      </p:sp>
      <p:pic>
        <p:nvPicPr>
          <p:cNvPr id="17" name="Picture 2" descr="Neudesic Logo - LogoDix">
            <a:extLst>
              <a:ext uri="{FF2B5EF4-FFF2-40B4-BE49-F238E27FC236}">
                <a16:creationId xmlns:a16="http://schemas.microsoft.com/office/drawing/2014/main" id="{66059A07-F23E-4907-A5F3-EB7E2B5385CB}"/>
              </a:ext>
            </a:extLst>
          </p:cNvPr>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90481" y="6629033"/>
            <a:ext cx="829945" cy="155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33631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1"/>
      </p:bgRef>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pic>
        <p:nvPicPr>
          <p:cNvPr id="5" name="Picture 4" descr="A picture containing shape&#10;&#10;Description automatically generated">
            <a:extLst>
              <a:ext uri="{FF2B5EF4-FFF2-40B4-BE49-F238E27FC236}">
                <a16:creationId xmlns:a16="http://schemas.microsoft.com/office/drawing/2014/main" id="{15761007-C6BC-48E3-9DC9-74819182CD81}"/>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6" name="Freeform: Shape 5">
            <a:extLst>
              <a:ext uri="{FF2B5EF4-FFF2-40B4-BE49-F238E27FC236}">
                <a16:creationId xmlns:a16="http://schemas.microsoft.com/office/drawing/2014/main" id="{8FAC7C15-06C5-4660-8396-8427A4CF3026}"/>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TextBox 9">
            <a:extLst>
              <a:ext uri="{FF2B5EF4-FFF2-40B4-BE49-F238E27FC236}">
                <a16:creationId xmlns:a16="http://schemas.microsoft.com/office/drawing/2014/main" id="{9540CDC1-54E1-480E-8E97-24DCFBC84F1B}"/>
              </a:ext>
            </a:extLst>
          </p:cNvPr>
          <p:cNvSpPr txBox="1"/>
          <p:nvPr userDrawn="1"/>
        </p:nvSpPr>
        <p:spPr>
          <a:xfrm>
            <a:off x="6900540" y="6644987"/>
            <a:ext cx="3543300" cy="123111"/>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lumMod val="75000"/>
                    <a:lumOff val="25000"/>
                  </a:srgbClr>
                </a:solidFill>
                <a:effectLst/>
                <a:uLnTx/>
                <a:uFillTx/>
                <a:latin typeface="Segoe UI"/>
                <a:ea typeface="+mn-ea"/>
                <a:cs typeface="+mn-cs"/>
              </a:rPr>
              <a:t>©Microsoft Corporation. All rights reserved.</a:t>
            </a:r>
          </a:p>
        </p:txBody>
      </p:sp>
      <p:sp>
        <p:nvSpPr>
          <p:cNvPr id="11" name="TextBox 10">
            <a:extLst>
              <a:ext uri="{FF2B5EF4-FFF2-40B4-BE49-F238E27FC236}">
                <a16:creationId xmlns:a16="http://schemas.microsoft.com/office/drawing/2014/main" id="{B4296615-F9B2-4E77-9BFA-175A191E049E}"/>
              </a:ext>
            </a:extLst>
          </p:cNvPr>
          <p:cNvSpPr txBox="1"/>
          <p:nvPr userDrawn="1"/>
        </p:nvSpPr>
        <p:spPr>
          <a:xfrm>
            <a:off x="586669" y="6645231"/>
            <a:ext cx="654025" cy="123111"/>
          </a:xfrm>
          <a:prstGeom prst="rect">
            <a:avLst/>
          </a:prstGeom>
          <a:noFill/>
        </p:spPr>
        <p:txBody>
          <a:bodyPr wrap="none" lIns="0" tIns="0" rIns="0" bIns="0" rtlCol="0" anchor="ctr">
            <a:spAutoFit/>
          </a:bodyPr>
          <a:lstStyle/>
          <a:p>
            <a:pPr algn="l"/>
            <a:r>
              <a:rPr lang="en-US" sz="800" dirty="0">
                <a:latin typeface="+mj-lt"/>
                <a:cs typeface="Segoe UI" panose="020B0502040204020203" pitchFamily="34" charset="0"/>
              </a:rPr>
              <a:t>POWERED BY:</a:t>
            </a:r>
          </a:p>
        </p:txBody>
      </p:sp>
      <p:pic>
        <p:nvPicPr>
          <p:cNvPr id="12" name="Picture 2" descr="Neudesic Logo - LogoDix">
            <a:extLst>
              <a:ext uri="{FF2B5EF4-FFF2-40B4-BE49-F238E27FC236}">
                <a16:creationId xmlns:a16="http://schemas.microsoft.com/office/drawing/2014/main" id="{09359F1A-4E6B-4D03-B868-77058014C35B}"/>
              </a:ext>
            </a:extLst>
          </p:cNvPr>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90481" y="6629033"/>
            <a:ext cx="829945" cy="155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81950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553998"/>
          </a:xfrm>
        </p:spPr>
        <p:txBody>
          <a:bodyPr/>
          <a:lstStyle>
            <a:lvl1pPr>
              <a:defRPr>
                <a:solidFill>
                  <a:schemeClr val="accent1"/>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DA3C61CA-D13B-4ECB-B1FB-04AF0BCFF94D}"/>
              </a:ext>
            </a:extLst>
          </p:cNvPr>
          <p:cNvSpPr>
            <a:spLocks noGrp="1"/>
          </p:cNvSpPr>
          <p:nvPr>
            <p:ph sz="quarter" idx="10"/>
          </p:nvPr>
        </p:nvSpPr>
        <p:spPr>
          <a:xfrm>
            <a:off x="588263" y="1756229"/>
            <a:ext cx="11018520" cy="45128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A picture containing shape&#10;&#10;Description automatically generated">
            <a:extLst>
              <a:ext uri="{FF2B5EF4-FFF2-40B4-BE49-F238E27FC236}">
                <a16:creationId xmlns:a16="http://schemas.microsoft.com/office/drawing/2014/main" id="{60CF04FC-2E24-4DAF-A621-988449F4EC60}"/>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7" name="Freeform: Shape 6">
            <a:extLst>
              <a:ext uri="{FF2B5EF4-FFF2-40B4-BE49-F238E27FC236}">
                <a16:creationId xmlns:a16="http://schemas.microsoft.com/office/drawing/2014/main" id="{68D01C74-DBDE-4606-B5B3-3321E630FE8A}"/>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TextBox 11">
            <a:extLst>
              <a:ext uri="{FF2B5EF4-FFF2-40B4-BE49-F238E27FC236}">
                <a16:creationId xmlns:a16="http://schemas.microsoft.com/office/drawing/2014/main" id="{FC6D2F98-DECA-4898-853E-F7DCDF2574CB}"/>
              </a:ext>
            </a:extLst>
          </p:cNvPr>
          <p:cNvSpPr txBox="1"/>
          <p:nvPr userDrawn="1"/>
        </p:nvSpPr>
        <p:spPr>
          <a:xfrm>
            <a:off x="6900540" y="6644987"/>
            <a:ext cx="3543300" cy="123111"/>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lumMod val="75000"/>
                    <a:lumOff val="25000"/>
                  </a:srgbClr>
                </a:solidFill>
                <a:effectLst/>
                <a:uLnTx/>
                <a:uFillTx/>
                <a:latin typeface="Segoe UI"/>
                <a:ea typeface="+mn-ea"/>
                <a:cs typeface="+mn-cs"/>
              </a:rPr>
              <a:t>©Microsoft Corporation. All rights reserved.</a:t>
            </a:r>
          </a:p>
        </p:txBody>
      </p:sp>
      <p:sp>
        <p:nvSpPr>
          <p:cNvPr id="13" name="TextBox 12">
            <a:extLst>
              <a:ext uri="{FF2B5EF4-FFF2-40B4-BE49-F238E27FC236}">
                <a16:creationId xmlns:a16="http://schemas.microsoft.com/office/drawing/2014/main" id="{9BF3D801-9271-45DD-BE7C-9CC1CFC3E568}"/>
              </a:ext>
            </a:extLst>
          </p:cNvPr>
          <p:cNvSpPr txBox="1"/>
          <p:nvPr userDrawn="1"/>
        </p:nvSpPr>
        <p:spPr>
          <a:xfrm>
            <a:off x="586669" y="6645231"/>
            <a:ext cx="654025" cy="123111"/>
          </a:xfrm>
          <a:prstGeom prst="rect">
            <a:avLst/>
          </a:prstGeom>
          <a:noFill/>
        </p:spPr>
        <p:txBody>
          <a:bodyPr wrap="none" lIns="0" tIns="0" rIns="0" bIns="0" rtlCol="0" anchor="ctr">
            <a:spAutoFit/>
          </a:bodyPr>
          <a:lstStyle/>
          <a:p>
            <a:pPr algn="l"/>
            <a:r>
              <a:rPr lang="en-US" sz="800" dirty="0">
                <a:latin typeface="+mj-lt"/>
                <a:cs typeface="Segoe UI" panose="020B0502040204020203" pitchFamily="34" charset="0"/>
              </a:rPr>
              <a:t>POWERED BY:</a:t>
            </a:r>
          </a:p>
        </p:txBody>
      </p:sp>
      <p:pic>
        <p:nvPicPr>
          <p:cNvPr id="14" name="Picture 2" descr="Neudesic Logo - LogoDix">
            <a:extLst>
              <a:ext uri="{FF2B5EF4-FFF2-40B4-BE49-F238E27FC236}">
                <a16:creationId xmlns:a16="http://schemas.microsoft.com/office/drawing/2014/main" id="{7C565214-0566-4AB2-8AE4-7EE417C77784}"/>
              </a:ext>
            </a:extLst>
          </p:cNvPr>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90481" y="6629033"/>
            <a:ext cx="829945" cy="155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82278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Sub">
    <p:bg>
      <p:bgRef idx="1001">
        <a:schemeClr val="bg1"/>
      </p:bgRef>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553998"/>
          </a:xfrm>
        </p:spPr>
        <p:txBody>
          <a:bodyPr/>
          <a:lstStyle>
            <a:lvl1pPr>
              <a:defRPr>
                <a:solidFill>
                  <a:schemeClr val="accent1"/>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B4691FE3-136F-4936-BE45-74428071CAC1}"/>
              </a:ext>
            </a:extLst>
          </p:cNvPr>
          <p:cNvSpPr>
            <a:spLocks noGrp="1"/>
          </p:cNvSpPr>
          <p:nvPr>
            <p:ph type="body" sz="quarter" idx="11"/>
          </p:nvPr>
        </p:nvSpPr>
        <p:spPr>
          <a:xfrm>
            <a:off x="588263" y="1002489"/>
            <a:ext cx="11018520" cy="307777"/>
          </a:xfrm>
        </p:spPr>
        <p:txBody>
          <a:bodyPr/>
          <a:lstStyle>
            <a:lvl1pPr marL="0" indent="0" algn="l" defTabSz="932742" rtl="0" eaLnBrk="1" latinLnBrk="0" hangingPunct="1">
              <a:lnSpc>
                <a:spcPct val="100000"/>
              </a:lnSpc>
              <a:spcBef>
                <a:spcPct val="0"/>
              </a:spcBef>
              <a:buNone/>
              <a:defRPr lang="en-US" sz="2000" b="0" kern="1200" cap="none" spc="0" baseline="0" dirty="0">
                <a:ln w="3175">
                  <a:noFill/>
                </a:ln>
                <a:solidFill>
                  <a:schemeClr val="tx1"/>
                </a:solidFill>
                <a:effectLst/>
                <a:latin typeface="+mn-lt"/>
                <a:ea typeface="+mn-ea"/>
                <a:cs typeface="Segoe UI" pitchFamily="34" charset="0"/>
              </a:defRPr>
            </a:lvl1pPr>
          </a:lstStyle>
          <a:p>
            <a:pPr lvl="0"/>
            <a:endParaRPr lang="en-US"/>
          </a:p>
        </p:txBody>
      </p:sp>
      <p:pic>
        <p:nvPicPr>
          <p:cNvPr id="5" name="Picture 4" descr="A picture containing shape&#10;&#10;Description automatically generated">
            <a:extLst>
              <a:ext uri="{FF2B5EF4-FFF2-40B4-BE49-F238E27FC236}">
                <a16:creationId xmlns:a16="http://schemas.microsoft.com/office/drawing/2014/main" id="{B3DD69B6-8C24-4FF4-8A72-78F0D5F3958E}"/>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6" name="Freeform: Shape 5">
            <a:extLst>
              <a:ext uri="{FF2B5EF4-FFF2-40B4-BE49-F238E27FC236}">
                <a16:creationId xmlns:a16="http://schemas.microsoft.com/office/drawing/2014/main" id="{D8BDF698-75A5-4002-83ED-319EB437B9BF}"/>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TextBox 9">
            <a:extLst>
              <a:ext uri="{FF2B5EF4-FFF2-40B4-BE49-F238E27FC236}">
                <a16:creationId xmlns:a16="http://schemas.microsoft.com/office/drawing/2014/main" id="{59A5B809-EA7A-43D8-BCF6-C8CCB7F411F4}"/>
              </a:ext>
            </a:extLst>
          </p:cNvPr>
          <p:cNvSpPr txBox="1"/>
          <p:nvPr userDrawn="1"/>
        </p:nvSpPr>
        <p:spPr>
          <a:xfrm>
            <a:off x="6900540" y="6644987"/>
            <a:ext cx="3543300" cy="123111"/>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lumMod val="75000"/>
                    <a:lumOff val="25000"/>
                  </a:srgbClr>
                </a:solidFill>
                <a:effectLst/>
                <a:uLnTx/>
                <a:uFillTx/>
                <a:latin typeface="Segoe UI"/>
                <a:ea typeface="+mn-ea"/>
                <a:cs typeface="+mn-cs"/>
              </a:rPr>
              <a:t>©Microsoft Corporation. All rights reserved.</a:t>
            </a:r>
          </a:p>
        </p:txBody>
      </p:sp>
      <p:sp>
        <p:nvSpPr>
          <p:cNvPr id="12" name="TextBox 11">
            <a:extLst>
              <a:ext uri="{FF2B5EF4-FFF2-40B4-BE49-F238E27FC236}">
                <a16:creationId xmlns:a16="http://schemas.microsoft.com/office/drawing/2014/main" id="{325B6D6C-D4A5-4B76-948C-1375C07BC3C4}"/>
              </a:ext>
            </a:extLst>
          </p:cNvPr>
          <p:cNvSpPr txBox="1"/>
          <p:nvPr userDrawn="1"/>
        </p:nvSpPr>
        <p:spPr>
          <a:xfrm>
            <a:off x="586669" y="6645231"/>
            <a:ext cx="654025" cy="123111"/>
          </a:xfrm>
          <a:prstGeom prst="rect">
            <a:avLst/>
          </a:prstGeom>
          <a:noFill/>
        </p:spPr>
        <p:txBody>
          <a:bodyPr wrap="none" lIns="0" tIns="0" rIns="0" bIns="0" rtlCol="0" anchor="ctr">
            <a:spAutoFit/>
          </a:bodyPr>
          <a:lstStyle/>
          <a:p>
            <a:pPr algn="l"/>
            <a:r>
              <a:rPr lang="en-US" sz="800" dirty="0">
                <a:latin typeface="+mj-lt"/>
                <a:cs typeface="Segoe UI" panose="020B0502040204020203" pitchFamily="34" charset="0"/>
              </a:rPr>
              <a:t>POWERED BY:</a:t>
            </a:r>
          </a:p>
        </p:txBody>
      </p:sp>
      <p:pic>
        <p:nvPicPr>
          <p:cNvPr id="14" name="Picture 2" descr="Neudesic Logo - LogoDix">
            <a:extLst>
              <a:ext uri="{FF2B5EF4-FFF2-40B4-BE49-F238E27FC236}">
                <a16:creationId xmlns:a16="http://schemas.microsoft.com/office/drawing/2014/main" id="{D3C2A72F-6818-437A-A292-830DC1C95651}"/>
              </a:ext>
            </a:extLst>
          </p:cNvPr>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90481" y="6629033"/>
            <a:ext cx="829945" cy="155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861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Sub with Blue Bar">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98BEC2-828D-4136-B933-F6F4896B7971}"/>
              </a:ext>
            </a:extLst>
          </p:cNvPr>
          <p:cNvSpPr/>
          <p:nvPr userDrawn="1"/>
        </p:nvSpPr>
        <p:spPr bwMode="auto">
          <a:xfrm>
            <a:off x="0" y="0"/>
            <a:ext cx="12192000" cy="1981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553998"/>
          </a:xfrm>
        </p:spPr>
        <p:txBody>
          <a:bodyPr/>
          <a:lstStyle>
            <a:lvl1pPr>
              <a:defRPr>
                <a:solidFill>
                  <a:schemeClr val="bg1"/>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B4691FE3-136F-4936-BE45-74428071CAC1}"/>
              </a:ext>
            </a:extLst>
          </p:cNvPr>
          <p:cNvSpPr>
            <a:spLocks noGrp="1"/>
          </p:cNvSpPr>
          <p:nvPr>
            <p:ph type="body" sz="quarter" idx="11"/>
          </p:nvPr>
        </p:nvSpPr>
        <p:spPr>
          <a:xfrm>
            <a:off x="588263" y="1100613"/>
            <a:ext cx="11018520" cy="307777"/>
          </a:xfrm>
        </p:spPr>
        <p:txBody>
          <a:bodyPr/>
          <a:lstStyle>
            <a:lvl1pPr marL="0" indent="0" algn="l" defTabSz="932742" rtl="0" eaLnBrk="1" latinLnBrk="0" hangingPunct="1">
              <a:lnSpc>
                <a:spcPct val="100000"/>
              </a:lnSpc>
              <a:spcBef>
                <a:spcPct val="0"/>
              </a:spcBef>
              <a:buNone/>
              <a:defRPr lang="en-US" sz="2000" b="0" kern="1200" cap="none" spc="0" baseline="0" dirty="0">
                <a:ln w="3175">
                  <a:noFill/>
                </a:ln>
                <a:solidFill>
                  <a:schemeClr val="bg1"/>
                </a:solidFill>
                <a:effectLst/>
                <a:latin typeface="+mn-lt"/>
                <a:ea typeface="+mn-ea"/>
                <a:cs typeface="Segoe UI" pitchFamily="34" charset="0"/>
              </a:defRPr>
            </a:lvl1pPr>
          </a:lstStyle>
          <a:p>
            <a:pPr lvl="0"/>
            <a:endParaRPr lang="en-US"/>
          </a:p>
        </p:txBody>
      </p:sp>
      <p:pic>
        <p:nvPicPr>
          <p:cNvPr id="7" name="Picture 6" descr="A picture containing shape&#10;&#10;Description automatically generated">
            <a:extLst>
              <a:ext uri="{FF2B5EF4-FFF2-40B4-BE49-F238E27FC236}">
                <a16:creationId xmlns:a16="http://schemas.microsoft.com/office/drawing/2014/main" id="{8375BB5A-A460-462D-9B83-EC5D3F2BD096}"/>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8" name="Freeform: Shape 7">
            <a:extLst>
              <a:ext uri="{FF2B5EF4-FFF2-40B4-BE49-F238E27FC236}">
                <a16:creationId xmlns:a16="http://schemas.microsoft.com/office/drawing/2014/main" id="{967F30EC-60C6-4F5D-BE2C-C96287F13F30}"/>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TextBox 11">
            <a:extLst>
              <a:ext uri="{FF2B5EF4-FFF2-40B4-BE49-F238E27FC236}">
                <a16:creationId xmlns:a16="http://schemas.microsoft.com/office/drawing/2014/main" id="{379527A0-918F-4173-A911-2CC37173E466}"/>
              </a:ext>
            </a:extLst>
          </p:cNvPr>
          <p:cNvSpPr txBox="1"/>
          <p:nvPr userDrawn="1"/>
        </p:nvSpPr>
        <p:spPr>
          <a:xfrm>
            <a:off x="6900540" y="6644987"/>
            <a:ext cx="3543300" cy="123111"/>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lumMod val="75000"/>
                    <a:lumOff val="25000"/>
                  </a:srgbClr>
                </a:solidFill>
                <a:effectLst/>
                <a:uLnTx/>
                <a:uFillTx/>
                <a:latin typeface="Segoe UI"/>
                <a:ea typeface="+mn-ea"/>
                <a:cs typeface="+mn-cs"/>
              </a:rPr>
              <a:t>©Microsoft Corporation. All rights reserved.</a:t>
            </a:r>
          </a:p>
        </p:txBody>
      </p:sp>
      <p:sp>
        <p:nvSpPr>
          <p:cNvPr id="14" name="TextBox 13">
            <a:extLst>
              <a:ext uri="{FF2B5EF4-FFF2-40B4-BE49-F238E27FC236}">
                <a16:creationId xmlns:a16="http://schemas.microsoft.com/office/drawing/2014/main" id="{4A5EA6FD-2099-40D9-8FC0-292F828DFE1F}"/>
              </a:ext>
            </a:extLst>
          </p:cNvPr>
          <p:cNvSpPr txBox="1"/>
          <p:nvPr userDrawn="1"/>
        </p:nvSpPr>
        <p:spPr>
          <a:xfrm>
            <a:off x="586669" y="6645231"/>
            <a:ext cx="654025" cy="123111"/>
          </a:xfrm>
          <a:prstGeom prst="rect">
            <a:avLst/>
          </a:prstGeom>
          <a:noFill/>
        </p:spPr>
        <p:txBody>
          <a:bodyPr wrap="none" lIns="0" tIns="0" rIns="0" bIns="0" rtlCol="0" anchor="ctr">
            <a:spAutoFit/>
          </a:bodyPr>
          <a:lstStyle/>
          <a:p>
            <a:pPr algn="l"/>
            <a:r>
              <a:rPr lang="en-US" sz="800" dirty="0">
                <a:latin typeface="+mj-lt"/>
                <a:cs typeface="Segoe UI" panose="020B0502040204020203" pitchFamily="34" charset="0"/>
              </a:rPr>
              <a:t>POWERED BY:</a:t>
            </a:r>
          </a:p>
        </p:txBody>
      </p:sp>
      <p:pic>
        <p:nvPicPr>
          <p:cNvPr id="15" name="Picture 2" descr="Neudesic Logo - LogoDix">
            <a:extLst>
              <a:ext uri="{FF2B5EF4-FFF2-40B4-BE49-F238E27FC236}">
                <a16:creationId xmlns:a16="http://schemas.microsoft.com/office/drawing/2014/main" id="{ACB464EA-E848-4C5F-9AD8-E8E09E71D4EC}"/>
              </a:ext>
            </a:extLst>
          </p:cNvPr>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90481" y="6629033"/>
            <a:ext cx="829945" cy="155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4880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Sub with Image Overlay">
    <p:bg>
      <p:bgRef idx="1001">
        <a:schemeClr val="bg1"/>
      </p:bgRef>
    </p:bg>
    <p:spTree>
      <p:nvGrpSpPr>
        <p:cNvPr id="1" name=""/>
        <p:cNvGrpSpPr/>
        <p:nvPr/>
      </p:nvGrpSpPr>
      <p:grpSpPr>
        <a:xfrm>
          <a:off x="0" y="0"/>
          <a:ext cx="0" cy="0"/>
          <a:chOff x="0" y="0"/>
          <a:chExt cx="0" cy="0"/>
        </a:xfrm>
      </p:grpSpPr>
      <p:pic>
        <p:nvPicPr>
          <p:cNvPr id="9" name="Picture 8" descr="A group of people sitting at a desk with computers&#10;&#10;Description automatically generated with low confidence">
            <a:extLst>
              <a:ext uri="{FF2B5EF4-FFF2-40B4-BE49-F238E27FC236}">
                <a16:creationId xmlns:a16="http://schemas.microsoft.com/office/drawing/2014/main" id="{83E06CA4-274D-4C4B-BC9A-A8768E3E112F}"/>
              </a:ext>
            </a:extLst>
          </p:cNvPr>
          <p:cNvPicPr>
            <a:picLocks/>
          </p:cNvPicPr>
          <p:nvPr/>
        </p:nvPicPr>
        <p:blipFill rotWithShape="1">
          <a:blip r:embed="rId2"/>
          <a:srcRect t="18525" b="33533"/>
          <a:stretch/>
        </p:blipFill>
        <p:spPr>
          <a:xfrm>
            <a:off x="0" y="1"/>
            <a:ext cx="12192000" cy="3042731"/>
          </a:xfrm>
          <a:prstGeom prst="rect">
            <a:avLst/>
          </a:prstGeom>
        </p:spPr>
      </p:pic>
      <p:sp>
        <p:nvSpPr>
          <p:cNvPr id="10" name="Rectangle 9">
            <a:extLst>
              <a:ext uri="{FF2B5EF4-FFF2-40B4-BE49-F238E27FC236}">
                <a16:creationId xmlns:a16="http://schemas.microsoft.com/office/drawing/2014/main" id="{D2D8E0FA-7677-4D77-BE3C-2AEC12DACAE6}"/>
              </a:ext>
            </a:extLst>
          </p:cNvPr>
          <p:cNvSpPr/>
          <p:nvPr/>
        </p:nvSpPr>
        <p:spPr bwMode="auto">
          <a:xfrm>
            <a:off x="0" y="1"/>
            <a:ext cx="12192000" cy="3048017"/>
          </a:xfrm>
          <a:prstGeom prst="rect">
            <a:avLst/>
          </a:prstGeom>
          <a:solidFill>
            <a:schemeClr val="tx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itle 17">
            <a:extLst>
              <a:ext uri="{FF2B5EF4-FFF2-40B4-BE49-F238E27FC236}">
                <a16:creationId xmlns:a16="http://schemas.microsoft.com/office/drawing/2014/main" id="{EE1EAD27-E2C1-45AA-9F72-6EA7464EBD2B}"/>
              </a:ext>
            </a:extLst>
          </p:cNvPr>
          <p:cNvSpPr>
            <a:spLocks noGrp="1"/>
          </p:cNvSpPr>
          <p:nvPr userDrawn="1">
            <p:ph type="title"/>
          </p:nvPr>
        </p:nvSpPr>
        <p:spPr>
          <a:xfrm>
            <a:off x="588263" y="457200"/>
            <a:ext cx="11018520" cy="553998"/>
          </a:xfrm>
        </p:spPr>
        <p:txBody>
          <a:bodyPr/>
          <a:lstStyle>
            <a:lvl1pPr>
              <a:defRPr>
                <a:solidFill>
                  <a:schemeClr val="bg1"/>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B4691FE3-136F-4936-BE45-74428071CAC1}"/>
              </a:ext>
            </a:extLst>
          </p:cNvPr>
          <p:cNvSpPr>
            <a:spLocks noGrp="1"/>
          </p:cNvSpPr>
          <p:nvPr userDrawn="1">
            <p:ph type="body" sz="quarter" idx="11"/>
          </p:nvPr>
        </p:nvSpPr>
        <p:spPr>
          <a:xfrm>
            <a:off x="588263" y="1100613"/>
            <a:ext cx="11018520" cy="307777"/>
          </a:xfrm>
        </p:spPr>
        <p:txBody>
          <a:bodyPr/>
          <a:lstStyle>
            <a:lvl1pPr marL="0" indent="0" algn="l" defTabSz="932742" rtl="0" eaLnBrk="1" latinLnBrk="0" hangingPunct="1">
              <a:lnSpc>
                <a:spcPct val="100000"/>
              </a:lnSpc>
              <a:spcBef>
                <a:spcPct val="0"/>
              </a:spcBef>
              <a:buNone/>
              <a:defRPr lang="en-US" sz="2000" b="0" kern="1200" cap="none" spc="0" baseline="0" dirty="0">
                <a:ln w="3175">
                  <a:noFill/>
                </a:ln>
                <a:solidFill>
                  <a:schemeClr val="bg1"/>
                </a:solidFill>
                <a:effectLst/>
                <a:latin typeface="+mn-lt"/>
                <a:ea typeface="+mn-ea"/>
                <a:cs typeface="Segoe UI" pitchFamily="34" charset="0"/>
              </a:defRPr>
            </a:lvl1pPr>
          </a:lstStyle>
          <a:p>
            <a:pPr lvl="0"/>
            <a:endParaRPr lang="en-US"/>
          </a:p>
        </p:txBody>
      </p:sp>
      <p:pic>
        <p:nvPicPr>
          <p:cNvPr id="7" name="Picture 6" descr="A picture containing shape&#10;&#10;Description automatically generated">
            <a:extLst>
              <a:ext uri="{FF2B5EF4-FFF2-40B4-BE49-F238E27FC236}">
                <a16:creationId xmlns:a16="http://schemas.microsoft.com/office/drawing/2014/main" id="{AD7F6615-AD50-4929-8C29-AC0CD149D531}"/>
              </a:ext>
            </a:extLst>
          </p:cNvPr>
          <p:cNvPicPr>
            <a:picLocks noChangeAspect="1"/>
          </p:cNvPicPr>
          <p:nvPr userDrawn="1"/>
        </p:nvPicPr>
        <p:blipFill rotWithShape="1">
          <a:blip r:embed="rId3"/>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8" name="Freeform: Shape 7">
            <a:extLst>
              <a:ext uri="{FF2B5EF4-FFF2-40B4-BE49-F238E27FC236}">
                <a16:creationId xmlns:a16="http://schemas.microsoft.com/office/drawing/2014/main" id="{D5B6CD6F-FF22-450E-9D7B-C98BCCCDBF48}"/>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TextBox 14">
            <a:extLst>
              <a:ext uri="{FF2B5EF4-FFF2-40B4-BE49-F238E27FC236}">
                <a16:creationId xmlns:a16="http://schemas.microsoft.com/office/drawing/2014/main" id="{085C7DF6-4E9D-435C-9660-480E46CA87FC}"/>
              </a:ext>
            </a:extLst>
          </p:cNvPr>
          <p:cNvSpPr txBox="1"/>
          <p:nvPr userDrawn="1"/>
        </p:nvSpPr>
        <p:spPr>
          <a:xfrm>
            <a:off x="6900540" y="6644987"/>
            <a:ext cx="3543300" cy="123111"/>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lumMod val="75000"/>
                    <a:lumOff val="25000"/>
                  </a:srgbClr>
                </a:solidFill>
                <a:effectLst/>
                <a:uLnTx/>
                <a:uFillTx/>
                <a:latin typeface="Segoe UI"/>
                <a:ea typeface="+mn-ea"/>
                <a:cs typeface="+mn-cs"/>
              </a:rPr>
              <a:t>©Microsoft Corporation. All rights reserved.</a:t>
            </a:r>
          </a:p>
        </p:txBody>
      </p:sp>
      <p:sp>
        <p:nvSpPr>
          <p:cNvPr id="17" name="TextBox 16">
            <a:extLst>
              <a:ext uri="{FF2B5EF4-FFF2-40B4-BE49-F238E27FC236}">
                <a16:creationId xmlns:a16="http://schemas.microsoft.com/office/drawing/2014/main" id="{DC90440E-DCE1-42FB-A2DD-067AF63619D7}"/>
              </a:ext>
            </a:extLst>
          </p:cNvPr>
          <p:cNvSpPr txBox="1"/>
          <p:nvPr userDrawn="1"/>
        </p:nvSpPr>
        <p:spPr>
          <a:xfrm>
            <a:off x="586669" y="6645231"/>
            <a:ext cx="654025" cy="123111"/>
          </a:xfrm>
          <a:prstGeom prst="rect">
            <a:avLst/>
          </a:prstGeom>
          <a:noFill/>
        </p:spPr>
        <p:txBody>
          <a:bodyPr wrap="none" lIns="0" tIns="0" rIns="0" bIns="0" rtlCol="0" anchor="ctr">
            <a:spAutoFit/>
          </a:bodyPr>
          <a:lstStyle/>
          <a:p>
            <a:pPr algn="l"/>
            <a:r>
              <a:rPr lang="en-US" sz="800" dirty="0">
                <a:latin typeface="+mj-lt"/>
                <a:cs typeface="Segoe UI" panose="020B0502040204020203" pitchFamily="34" charset="0"/>
              </a:rPr>
              <a:t>POWERED BY:</a:t>
            </a:r>
          </a:p>
        </p:txBody>
      </p:sp>
      <p:pic>
        <p:nvPicPr>
          <p:cNvPr id="19" name="Picture 2" descr="Neudesic Logo - LogoDix">
            <a:extLst>
              <a:ext uri="{FF2B5EF4-FFF2-40B4-BE49-F238E27FC236}">
                <a16:creationId xmlns:a16="http://schemas.microsoft.com/office/drawing/2014/main" id="{710C619F-1026-4EEA-A0C9-048DD409B4ED}"/>
              </a:ext>
            </a:extLst>
          </p:cNvPr>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90481" y="6629033"/>
            <a:ext cx="829945" cy="155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4516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Sub with 3-columns">
    <p:bg>
      <p:bgRef idx="1001">
        <a:schemeClr val="bg1"/>
      </p:bgRef>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553998"/>
          </a:xfrm>
        </p:spPr>
        <p:txBody>
          <a:bodyPr/>
          <a:lstStyle>
            <a:lvl1pPr>
              <a:defRPr>
                <a:solidFill>
                  <a:schemeClr val="accent1"/>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B4691FE3-136F-4936-BE45-74428071CAC1}"/>
              </a:ext>
            </a:extLst>
          </p:cNvPr>
          <p:cNvSpPr>
            <a:spLocks noGrp="1"/>
          </p:cNvSpPr>
          <p:nvPr>
            <p:ph type="body" sz="quarter" idx="11"/>
          </p:nvPr>
        </p:nvSpPr>
        <p:spPr>
          <a:xfrm>
            <a:off x="588263" y="1100613"/>
            <a:ext cx="11018520" cy="307777"/>
          </a:xfrm>
        </p:spPr>
        <p:txBody>
          <a:bodyPr/>
          <a:lstStyle>
            <a:lvl1pPr marL="0" indent="0" algn="l" defTabSz="932742" rtl="0" eaLnBrk="1" latinLnBrk="0" hangingPunct="1">
              <a:lnSpc>
                <a:spcPct val="100000"/>
              </a:lnSpc>
              <a:spcBef>
                <a:spcPct val="0"/>
              </a:spcBef>
              <a:buNone/>
              <a:defRPr lang="en-US" sz="2000" b="0" kern="1200" cap="none" spc="0" baseline="0" dirty="0">
                <a:ln w="3175">
                  <a:noFill/>
                </a:ln>
                <a:solidFill>
                  <a:schemeClr val="tx1"/>
                </a:solidFill>
                <a:effectLst/>
                <a:latin typeface="+mn-lt"/>
                <a:ea typeface="+mn-ea"/>
                <a:cs typeface="Segoe UI" pitchFamily="34" charset="0"/>
              </a:defRPr>
            </a:lvl1pPr>
          </a:lstStyle>
          <a:p>
            <a:pPr lvl="0"/>
            <a:endParaRPr lang="en-US"/>
          </a:p>
        </p:txBody>
      </p:sp>
      <p:sp>
        <p:nvSpPr>
          <p:cNvPr id="7" name="Hexagon 6">
            <a:extLst>
              <a:ext uri="{FF2B5EF4-FFF2-40B4-BE49-F238E27FC236}">
                <a16:creationId xmlns:a16="http://schemas.microsoft.com/office/drawing/2014/main" id="{130A13A5-ECE2-4CFF-8B3B-1CACA82A2645}"/>
              </a:ext>
            </a:extLst>
          </p:cNvPr>
          <p:cNvSpPr/>
          <p:nvPr userDrawn="1"/>
        </p:nvSpPr>
        <p:spPr bwMode="auto">
          <a:xfrm>
            <a:off x="588263" y="1743821"/>
            <a:ext cx="1002416" cy="832847"/>
          </a:xfrm>
          <a:prstGeom prst="hexagon">
            <a:avLst>
              <a:gd name="adj" fmla="val 26587"/>
              <a:gd name="vf" fmla="val 115470"/>
            </a:avLst>
          </a:prstGeom>
          <a:solidFill>
            <a:schemeClr val="bg1"/>
          </a:solidFill>
          <a:ln>
            <a:noFill/>
            <a:headEnd type="none" w="med" len="med"/>
            <a:tailEnd type="none" w="med" len="med"/>
          </a:ln>
          <a:effectLst>
            <a:outerShdw blurRad="63500" sx="120000" sy="12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Hexagon 7">
            <a:extLst>
              <a:ext uri="{FF2B5EF4-FFF2-40B4-BE49-F238E27FC236}">
                <a16:creationId xmlns:a16="http://schemas.microsoft.com/office/drawing/2014/main" id="{7DE9BC71-4459-4F83-B6B3-DF46D2B192DA}"/>
              </a:ext>
            </a:extLst>
          </p:cNvPr>
          <p:cNvSpPr/>
          <p:nvPr userDrawn="1"/>
        </p:nvSpPr>
        <p:spPr bwMode="auto">
          <a:xfrm>
            <a:off x="4346996" y="1743821"/>
            <a:ext cx="1002416" cy="832847"/>
          </a:xfrm>
          <a:prstGeom prst="hexagon">
            <a:avLst>
              <a:gd name="adj" fmla="val 26587"/>
              <a:gd name="vf" fmla="val 115470"/>
            </a:avLst>
          </a:prstGeom>
          <a:solidFill>
            <a:schemeClr val="bg1"/>
          </a:solidFill>
          <a:ln>
            <a:noFill/>
            <a:headEnd type="none" w="med" len="med"/>
            <a:tailEnd type="none" w="med" len="med"/>
          </a:ln>
          <a:effectLst>
            <a:outerShdw blurRad="63500" sx="120000" sy="12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Hexagon 8">
            <a:extLst>
              <a:ext uri="{FF2B5EF4-FFF2-40B4-BE49-F238E27FC236}">
                <a16:creationId xmlns:a16="http://schemas.microsoft.com/office/drawing/2014/main" id="{EC355D75-D4C8-4C52-B5C1-F3A3AFEF4646}"/>
              </a:ext>
            </a:extLst>
          </p:cNvPr>
          <p:cNvSpPr/>
          <p:nvPr userDrawn="1"/>
        </p:nvSpPr>
        <p:spPr bwMode="auto">
          <a:xfrm>
            <a:off x="8105728" y="1743821"/>
            <a:ext cx="1002416" cy="832847"/>
          </a:xfrm>
          <a:prstGeom prst="hexagon">
            <a:avLst>
              <a:gd name="adj" fmla="val 26587"/>
              <a:gd name="vf" fmla="val 115470"/>
            </a:avLst>
          </a:prstGeom>
          <a:solidFill>
            <a:schemeClr val="bg1"/>
          </a:solidFill>
          <a:ln>
            <a:noFill/>
            <a:headEnd type="none" w="med" len="med"/>
            <a:tailEnd type="none" w="med" len="med"/>
          </a:ln>
          <a:effectLst>
            <a:outerShdw blurRad="63500" sx="120000" sy="12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375EAEAF-58A3-480F-9A1F-392986AB3A7E}"/>
              </a:ext>
            </a:extLst>
          </p:cNvPr>
          <p:cNvSpPr>
            <a:spLocks noGrp="1"/>
          </p:cNvSpPr>
          <p:nvPr>
            <p:ph type="body" sz="quarter" idx="13"/>
          </p:nvPr>
        </p:nvSpPr>
        <p:spPr>
          <a:xfrm>
            <a:off x="588263" y="3426106"/>
            <a:ext cx="3499013" cy="2849580"/>
          </a:xfrm>
        </p:spPr>
        <p:txBody>
          <a:bodyPr>
            <a:noAutofit/>
          </a:bodyPr>
          <a:lstStyle>
            <a:lvl1pPr marL="228600" indent="-228600">
              <a:spcBef>
                <a:spcPts val="600"/>
              </a:spcBef>
              <a:buFont typeface="Arial" panose="020B0604020202020204" pitchFamily="34" charset="0"/>
              <a:buChar char="•"/>
              <a:defRPr sz="1800"/>
            </a:lvl1pPr>
            <a:lvl2pPr>
              <a:spcBef>
                <a:spcPts val="600"/>
              </a:spcBef>
              <a:defRPr sz="1800"/>
            </a:lvl2pPr>
            <a:lvl3pPr>
              <a:spcBef>
                <a:spcPts val="600"/>
              </a:spcBef>
              <a:defRPr sz="1800"/>
            </a:lvl3pPr>
            <a:lvl4pPr>
              <a:spcBef>
                <a:spcPts val="600"/>
              </a:spcBef>
              <a:defRPr sz="1800"/>
            </a:lvl4pPr>
            <a:lvl5pPr>
              <a:spcBef>
                <a:spcPts val="6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FD3B93B2-E986-4264-9106-C5019ECC0DE0}"/>
              </a:ext>
            </a:extLst>
          </p:cNvPr>
          <p:cNvSpPr>
            <a:spLocks noGrp="1"/>
          </p:cNvSpPr>
          <p:nvPr>
            <p:ph type="body" sz="quarter" idx="14"/>
          </p:nvPr>
        </p:nvSpPr>
        <p:spPr>
          <a:xfrm>
            <a:off x="4346996" y="3426106"/>
            <a:ext cx="3499013" cy="2849580"/>
          </a:xfrm>
        </p:spPr>
        <p:txBody>
          <a:bodyPr>
            <a:noAutofit/>
          </a:bodyPr>
          <a:lstStyle>
            <a:lvl1pPr marL="228600" indent="-228600">
              <a:spcBef>
                <a:spcPts val="600"/>
              </a:spcBef>
              <a:buFont typeface="Arial" panose="020B0604020202020204" pitchFamily="34" charset="0"/>
              <a:buChar char="•"/>
              <a:defRPr sz="1800"/>
            </a:lvl1pPr>
            <a:lvl2pPr>
              <a:spcBef>
                <a:spcPts val="600"/>
              </a:spcBef>
              <a:defRPr sz="1800"/>
            </a:lvl2pPr>
            <a:lvl3pPr>
              <a:spcBef>
                <a:spcPts val="600"/>
              </a:spcBef>
              <a:defRPr sz="1800"/>
            </a:lvl3pPr>
            <a:lvl4pPr>
              <a:spcBef>
                <a:spcPts val="600"/>
              </a:spcBef>
              <a:defRPr sz="1800"/>
            </a:lvl4pPr>
            <a:lvl5pPr>
              <a:spcBef>
                <a:spcPts val="6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2">
            <a:extLst>
              <a:ext uri="{FF2B5EF4-FFF2-40B4-BE49-F238E27FC236}">
                <a16:creationId xmlns:a16="http://schemas.microsoft.com/office/drawing/2014/main" id="{B945A621-104B-4D26-8EEB-62C61A3F1ACD}"/>
              </a:ext>
            </a:extLst>
          </p:cNvPr>
          <p:cNvSpPr>
            <a:spLocks noGrp="1"/>
          </p:cNvSpPr>
          <p:nvPr>
            <p:ph type="body" sz="quarter" idx="15"/>
          </p:nvPr>
        </p:nvSpPr>
        <p:spPr>
          <a:xfrm>
            <a:off x="8105728" y="3426106"/>
            <a:ext cx="3499013" cy="2849580"/>
          </a:xfrm>
        </p:spPr>
        <p:txBody>
          <a:bodyPr>
            <a:noAutofit/>
          </a:bodyPr>
          <a:lstStyle>
            <a:lvl1pPr marL="228600" indent="-228600">
              <a:spcBef>
                <a:spcPts val="600"/>
              </a:spcBef>
              <a:buFont typeface="Arial" panose="020B0604020202020204" pitchFamily="34" charset="0"/>
              <a:buChar char="•"/>
              <a:defRPr sz="1800"/>
            </a:lvl1pPr>
            <a:lvl2pPr>
              <a:spcBef>
                <a:spcPts val="600"/>
              </a:spcBef>
              <a:defRPr sz="1800"/>
            </a:lvl2pPr>
            <a:lvl3pPr>
              <a:spcBef>
                <a:spcPts val="600"/>
              </a:spcBef>
              <a:defRPr sz="1800"/>
            </a:lvl3pPr>
            <a:lvl4pPr>
              <a:spcBef>
                <a:spcPts val="600"/>
              </a:spcBef>
              <a:defRPr sz="1800"/>
            </a:lvl4pPr>
            <a:lvl5pPr>
              <a:spcBef>
                <a:spcPts val="6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7" name="Straight Connector 16">
            <a:extLst>
              <a:ext uri="{FF2B5EF4-FFF2-40B4-BE49-F238E27FC236}">
                <a16:creationId xmlns:a16="http://schemas.microsoft.com/office/drawing/2014/main" id="{F8E9FA9E-5B47-49D1-A345-179AFD893438}"/>
              </a:ext>
            </a:extLst>
          </p:cNvPr>
          <p:cNvCxnSpPr>
            <a:cxnSpLocks/>
          </p:cNvCxnSpPr>
          <p:nvPr userDrawn="1"/>
        </p:nvCxnSpPr>
        <p:spPr>
          <a:xfrm>
            <a:off x="4217136" y="3421802"/>
            <a:ext cx="0" cy="2761284"/>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7F4C75B-2AED-4ECC-9654-CBCEA419D87B}"/>
              </a:ext>
            </a:extLst>
          </p:cNvPr>
          <p:cNvCxnSpPr>
            <a:cxnSpLocks/>
          </p:cNvCxnSpPr>
          <p:nvPr userDrawn="1"/>
        </p:nvCxnSpPr>
        <p:spPr>
          <a:xfrm>
            <a:off x="7975869" y="3426106"/>
            <a:ext cx="0" cy="284958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27">
            <a:extLst>
              <a:ext uri="{FF2B5EF4-FFF2-40B4-BE49-F238E27FC236}">
                <a16:creationId xmlns:a16="http://schemas.microsoft.com/office/drawing/2014/main" id="{39ED39AA-F171-4895-9D5D-D3B3E61F8AC5}"/>
              </a:ext>
            </a:extLst>
          </p:cNvPr>
          <p:cNvSpPr>
            <a:spLocks noGrp="1"/>
          </p:cNvSpPr>
          <p:nvPr>
            <p:ph type="body" sz="quarter" idx="16" hasCustomPrompt="1"/>
          </p:nvPr>
        </p:nvSpPr>
        <p:spPr>
          <a:xfrm>
            <a:off x="588263" y="3059120"/>
            <a:ext cx="3499013" cy="276999"/>
          </a:xfrm>
        </p:spPr>
        <p:txBody>
          <a:bodyPr anchor="b"/>
          <a:lstStyle>
            <a:lvl1pPr marL="0" indent="0">
              <a:buFont typeface="Arial" panose="020B0604020202020204" pitchFamily="34" charset="0"/>
              <a:buNone/>
              <a:defRPr sz="1800">
                <a:solidFill>
                  <a:schemeClr val="accent1"/>
                </a:solidFill>
                <a:latin typeface="+mj-lt"/>
              </a:defRPr>
            </a:lvl1pPr>
          </a:lstStyle>
          <a:p>
            <a:pPr lvl="0"/>
            <a:r>
              <a:rPr lang="en-US"/>
              <a:t>Title goes here</a:t>
            </a:r>
          </a:p>
        </p:txBody>
      </p:sp>
      <p:sp>
        <p:nvSpPr>
          <p:cNvPr id="29" name="Text Placeholder 27">
            <a:extLst>
              <a:ext uri="{FF2B5EF4-FFF2-40B4-BE49-F238E27FC236}">
                <a16:creationId xmlns:a16="http://schemas.microsoft.com/office/drawing/2014/main" id="{B85D0F05-2A12-4A36-ADD2-848D8DBFE499}"/>
              </a:ext>
            </a:extLst>
          </p:cNvPr>
          <p:cNvSpPr>
            <a:spLocks noGrp="1"/>
          </p:cNvSpPr>
          <p:nvPr>
            <p:ph type="body" sz="quarter" idx="17" hasCustomPrompt="1"/>
          </p:nvPr>
        </p:nvSpPr>
        <p:spPr>
          <a:xfrm>
            <a:off x="4346996" y="3059120"/>
            <a:ext cx="3499013" cy="276999"/>
          </a:xfrm>
        </p:spPr>
        <p:txBody>
          <a:bodyPr anchor="b"/>
          <a:lstStyle>
            <a:lvl1pPr marL="0" indent="0">
              <a:buNone/>
              <a:defRPr lang="en-US" sz="1800" kern="1200" spc="0" baseline="0" dirty="0">
                <a:solidFill>
                  <a:schemeClr val="accent1"/>
                </a:solidFill>
                <a:latin typeface="+mj-lt"/>
                <a:ea typeface="+mn-ea"/>
                <a:cs typeface="Segoe UI" panose="020B0502040204020203" pitchFamily="34" charset="0"/>
              </a:defRPr>
            </a:lvl1pPr>
          </a:lstStyle>
          <a:p>
            <a:pPr marL="228600" marR="0" lvl="0" indent="-228600" algn="l" defTabSz="932742" rtl="0" eaLnBrk="1" fontAlgn="auto" latinLnBrk="0" hangingPunct="1">
              <a:lnSpc>
                <a:spcPct val="100000"/>
              </a:lnSpc>
              <a:spcBef>
                <a:spcPct val="20000"/>
              </a:spcBef>
              <a:spcAft>
                <a:spcPts val="0"/>
              </a:spcAft>
              <a:buClrTx/>
              <a:buSzPct val="90000"/>
              <a:tabLst/>
            </a:pPr>
            <a:r>
              <a:rPr lang="en-US"/>
              <a:t>Title goes here</a:t>
            </a:r>
          </a:p>
        </p:txBody>
      </p:sp>
      <p:sp>
        <p:nvSpPr>
          <p:cNvPr id="30" name="Text Placeholder 27">
            <a:extLst>
              <a:ext uri="{FF2B5EF4-FFF2-40B4-BE49-F238E27FC236}">
                <a16:creationId xmlns:a16="http://schemas.microsoft.com/office/drawing/2014/main" id="{ECFCBFC1-4084-44D6-B183-5BC6A9C74608}"/>
              </a:ext>
            </a:extLst>
          </p:cNvPr>
          <p:cNvSpPr>
            <a:spLocks noGrp="1"/>
          </p:cNvSpPr>
          <p:nvPr>
            <p:ph type="body" sz="quarter" idx="18" hasCustomPrompt="1"/>
          </p:nvPr>
        </p:nvSpPr>
        <p:spPr>
          <a:xfrm>
            <a:off x="8105728" y="3059120"/>
            <a:ext cx="3499013" cy="276999"/>
          </a:xfrm>
        </p:spPr>
        <p:txBody>
          <a:bodyPr anchor="b"/>
          <a:lstStyle>
            <a:lvl1pPr marL="0" indent="0">
              <a:buNone/>
              <a:defRPr lang="en-US" sz="1800" kern="1200" spc="0" baseline="0" dirty="0">
                <a:solidFill>
                  <a:schemeClr val="accent1"/>
                </a:solidFill>
                <a:latin typeface="+mj-lt"/>
                <a:ea typeface="+mn-ea"/>
                <a:cs typeface="Segoe UI" panose="020B0502040204020203" pitchFamily="34" charset="0"/>
              </a:defRPr>
            </a:lvl1pPr>
          </a:lstStyle>
          <a:p>
            <a:pPr marL="228600" marR="0" lvl="0" indent="-228600" algn="l" defTabSz="932742" rtl="0" eaLnBrk="1" fontAlgn="auto" latinLnBrk="0" hangingPunct="1">
              <a:lnSpc>
                <a:spcPct val="100000"/>
              </a:lnSpc>
              <a:spcBef>
                <a:spcPct val="20000"/>
              </a:spcBef>
              <a:spcAft>
                <a:spcPts val="0"/>
              </a:spcAft>
              <a:buClrTx/>
              <a:buSzPct val="90000"/>
              <a:tabLst/>
            </a:pPr>
            <a:r>
              <a:rPr lang="en-US"/>
              <a:t>Title goes here</a:t>
            </a:r>
          </a:p>
        </p:txBody>
      </p:sp>
      <p:pic>
        <p:nvPicPr>
          <p:cNvPr id="21" name="Picture 20" descr="A picture containing shape&#10;&#10;Description automatically generated">
            <a:extLst>
              <a:ext uri="{FF2B5EF4-FFF2-40B4-BE49-F238E27FC236}">
                <a16:creationId xmlns:a16="http://schemas.microsoft.com/office/drawing/2014/main" id="{EAE19109-8860-4F6C-A660-2C94EF10A4C4}"/>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22" name="Freeform: Shape 21">
            <a:extLst>
              <a:ext uri="{FF2B5EF4-FFF2-40B4-BE49-F238E27FC236}">
                <a16:creationId xmlns:a16="http://schemas.microsoft.com/office/drawing/2014/main" id="{58BBDE26-EBE3-4041-9759-70AE9566AA86}"/>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ED25F6C0-7F8C-485D-AA4E-ABB9FE1A42B6}"/>
              </a:ext>
            </a:extLst>
          </p:cNvPr>
          <p:cNvSpPr txBox="1"/>
          <p:nvPr userDrawn="1"/>
        </p:nvSpPr>
        <p:spPr>
          <a:xfrm>
            <a:off x="6900540" y="6644987"/>
            <a:ext cx="3543300" cy="123111"/>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lumMod val="75000"/>
                    <a:lumOff val="25000"/>
                  </a:srgbClr>
                </a:solidFill>
                <a:effectLst/>
                <a:uLnTx/>
                <a:uFillTx/>
                <a:latin typeface="Segoe UI"/>
                <a:ea typeface="+mn-ea"/>
                <a:cs typeface="+mn-cs"/>
              </a:rPr>
              <a:t>©Microsoft Corporation. All rights reserved.</a:t>
            </a:r>
          </a:p>
        </p:txBody>
      </p:sp>
      <p:sp>
        <p:nvSpPr>
          <p:cNvPr id="26" name="TextBox 25">
            <a:extLst>
              <a:ext uri="{FF2B5EF4-FFF2-40B4-BE49-F238E27FC236}">
                <a16:creationId xmlns:a16="http://schemas.microsoft.com/office/drawing/2014/main" id="{564DD7F0-9CCC-4326-8A55-62667DE27E63}"/>
              </a:ext>
            </a:extLst>
          </p:cNvPr>
          <p:cNvSpPr txBox="1"/>
          <p:nvPr userDrawn="1"/>
        </p:nvSpPr>
        <p:spPr>
          <a:xfrm>
            <a:off x="586669" y="6645231"/>
            <a:ext cx="654025" cy="123111"/>
          </a:xfrm>
          <a:prstGeom prst="rect">
            <a:avLst/>
          </a:prstGeom>
          <a:noFill/>
        </p:spPr>
        <p:txBody>
          <a:bodyPr wrap="none" lIns="0" tIns="0" rIns="0" bIns="0" rtlCol="0" anchor="ctr">
            <a:spAutoFit/>
          </a:bodyPr>
          <a:lstStyle/>
          <a:p>
            <a:pPr algn="l"/>
            <a:r>
              <a:rPr lang="en-US" sz="800" dirty="0">
                <a:latin typeface="+mj-lt"/>
                <a:cs typeface="Segoe UI" panose="020B0502040204020203" pitchFamily="34" charset="0"/>
              </a:rPr>
              <a:t>POWERED BY:</a:t>
            </a:r>
          </a:p>
        </p:txBody>
      </p:sp>
      <p:pic>
        <p:nvPicPr>
          <p:cNvPr id="27" name="Picture 2" descr="Neudesic Logo - LogoDix">
            <a:extLst>
              <a:ext uri="{FF2B5EF4-FFF2-40B4-BE49-F238E27FC236}">
                <a16:creationId xmlns:a16="http://schemas.microsoft.com/office/drawing/2014/main" id="{BB5B9B37-363F-42DD-8D3D-5DD64BDB355A}"/>
              </a:ext>
            </a:extLst>
          </p:cNvPr>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90481" y="6629033"/>
            <a:ext cx="829945" cy="155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39230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1"/>
      </p:bgRef>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EBB9619B-C4D8-42D7-A4D3-388F6D5BB031}"/>
              </a:ext>
            </a:extLst>
          </p:cNvPr>
          <p:cNvSpPr/>
          <p:nvPr userDrawn="1"/>
        </p:nvSpPr>
        <p:spPr bwMode="auto">
          <a:xfrm>
            <a:off x="0" y="2489200"/>
            <a:ext cx="8412622" cy="1302981"/>
          </a:xfrm>
          <a:custGeom>
            <a:avLst/>
            <a:gdLst>
              <a:gd name="connsiteX0" fmla="*/ 0 w 8412622"/>
              <a:gd name="connsiteY0" fmla="*/ 0 h 1302981"/>
              <a:gd name="connsiteX1" fmla="*/ 8066198 w 8412622"/>
              <a:gd name="connsiteY1" fmla="*/ 0 h 1302981"/>
              <a:gd name="connsiteX2" fmla="*/ 8412622 w 8412622"/>
              <a:gd name="connsiteY2" fmla="*/ 651491 h 1302981"/>
              <a:gd name="connsiteX3" fmla="*/ 8066198 w 8412622"/>
              <a:gd name="connsiteY3" fmla="*/ 1302981 h 1302981"/>
              <a:gd name="connsiteX4" fmla="*/ 0 w 8412622"/>
              <a:gd name="connsiteY4" fmla="*/ 1302981 h 130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2622" h="1302981">
                <a:moveTo>
                  <a:pt x="0" y="0"/>
                </a:moveTo>
                <a:lnTo>
                  <a:pt x="8066198" y="0"/>
                </a:lnTo>
                <a:lnTo>
                  <a:pt x="8412622" y="651491"/>
                </a:lnTo>
                <a:lnTo>
                  <a:pt x="8066198" y="1302981"/>
                </a:lnTo>
                <a:lnTo>
                  <a:pt x="0" y="1302981"/>
                </a:lnTo>
                <a:close/>
              </a:path>
            </a:pathLst>
          </a:custGeom>
          <a:solidFill>
            <a:srgbClr val="4FE5FD"/>
          </a:solidFill>
          <a:ln w="3175">
            <a:solidFill>
              <a:srgbClr val="4FE5F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 name="Freeform: Shape 36">
            <a:extLst>
              <a:ext uri="{FF2B5EF4-FFF2-40B4-BE49-F238E27FC236}">
                <a16:creationId xmlns:a16="http://schemas.microsoft.com/office/drawing/2014/main" id="{75980D1B-DEF8-4D94-A98D-B8BD69B200F5}"/>
              </a:ext>
            </a:extLst>
          </p:cNvPr>
          <p:cNvSpPr/>
          <p:nvPr userDrawn="1"/>
        </p:nvSpPr>
        <p:spPr bwMode="auto">
          <a:xfrm>
            <a:off x="1" y="3492404"/>
            <a:ext cx="7647157" cy="1196504"/>
          </a:xfrm>
          <a:custGeom>
            <a:avLst/>
            <a:gdLst>
              <a:gd name="connsiteX0" fmla="*/ 0 w 7647157"/>
              <a:gd name="connsiteY0" fmla="*/ 0 h 1196504"/>
              <a:gd name="connsiteX1" fmla="*/ 7329042 w 7647157"/>
              <a:gd name="connsiteY1" fmla="*/ 0 h 1196504"/>
              <a:gd name="connsiteX2" fmla="*/ 7647157 w 7647157"/>
              <a:gd name="connsiteY2" fmla="*/ 598252 h 1196504"/>
              <a:gd name="connsiteX3" fmla="*/ 7329042 w 7647157"/>
              <a:gd name="connsiteY3" fmla="*/ 1196504 h 1196504"/>
              <a:gd name="connsiteX4" fmla="*/ 0 w 7647157"/>
              <a:gd name="connsiteY4" fmla="*/ 1196504 h 1196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7157" h="1196504">
                <a:moveTo>
                  <a:pt x="0" y="0"/>
                </a:moveTo>
                <a:lnTo>
                  <a:pt x="7329042" y="0"/>
                </a:lnTo>
                <a:lnTo>
                  <a:pt x="7647157" y="598252"/>
                </a:lnTo>
                <a:lnTo>
                  <a:pt x="7329042" y="1196504"/>
                </a:lnTo>
                <a:lnTo>
                  <a:pt x="0" y="1196504"/>
                </a:lnTo>
                <a:close/>
              </a:path>
            </a:pathLst>
          </a:custGeom>
          <a:solidFill>
            <a:srgbClr val="3293DE"/>
          </a:solidFill>
          <a:ln w="3175">
            <a:solidFill>
              <a:srgbClr val="3293D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3" name="Freeform: Shape 32">
            <a:extLst>
              <a:ext uri="{FF2B5EF4-FFF2-40B4-BE49-F238E27FC236}">
                <a16:creationId xmlns:a16="http://schemas.microsoft.com/office/drawing/2014/main" id="{2821B915-5C96-4915-A724-1E05EDECA68A}"/>
              </a:ext>
            </a:extLst>
          </p:cNvPr>
          <p:cNvSpPr/>
          <p:nvPr userDrawn="1"/>
        </p:nvSpPr>
        <p:spPr bwMode="auto">
          <a:xfrm>
            <a:off x="0" y="4095908"/>
            <a:ext cx="7644366" cy="593000"/>
          </a:xfrm>
          <a:custGeom>
            <a:avLst/>
            <a:gdLst>
              <a:gd name="connsiteX0" fmla="*/ 0 w 7644366"/>
              <a:gd name="connsiteY0" fmla="*/ 0 h 593000"/>
              <a:gd name="connsiteX1" fmla="*/ 7644366 w 7644366"/>
              <a:gd name="connsiteY1" fmla="*/ 0 h 593000"/>
              <a:gd name="connsiteX2" fmla="*/ 7329043 w 7644366"/>
              <a:gd name="connsiteY2" fmla="*/ 593000 h 593000"/>
              <a:gd name="connsiteX3" fmla="*/ 0 w 7644366"/>
              <a:gd name="connsiteY3" fmla="*/ 593000 h 593000"/>
            </a:gdLst>
            <a:ahLst/>
            <a:cxnLst>
              <a:cxn ang="0">
                <a:pos x="connsiteX0" y="connsiteY0"/>
              </a:cxn>
              <a:cxn ang="0">
                <a:pos x="connsiteX1" y="connsiteY1"/>
              </a:cxn>
              <a:cxn ang="0">
                <a:pos x="connsiteX2" y="connsiteY2"/>
              </a:cxn>
              <a:cxn ang="0">
                <a:pos x="connsiteX3" y="connsiteY3"/>
              </a:cxn>
            </a:cxnLst>
            <a:rect l="l" t="t" r="r" b="b"/>
            <a:pathLst>
              <a:path w="7644366" h="593000">
                <a:moveTo>
                  <a:pt x="0" y="0"/>
                </a:moveTo>
                <a:lnTo>
                  <a:pt x="7644366" y="0"/>
                </a:lnTo>
                <a:lnTo>
                  <a:pt x="7329043" y="593000"/>
                </a:lnTo>
                <a:lnTo>
                  <a:pt x="0" y="593000"/>
                </a:lnTo>
                <a:close/>
              </a:path>
            </a:pathLst>
          </a:custGeom>
          <a:gradFill>
            <a:gsLst>
              <a:gs pos="100000">
                <a:schemeClr val="bg1">
                  <a:alpha val="0"/>
                </a:schemeClr>
              </a:gs>
              <a:gs pos="0">
                <a:schemeClr val="tx1">
                  <a:lumMod val="90000"/>
                  <a:alpha val="25000"/>
                </a:schemeClr>
              </a:gs>
            </a:gsLst>
            <a:lin ang="5400000" scaled="1"/>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1E56DBD1-7BD3-4A85-9134-123342F6AA4E}"/>
              </a:ext>
            </a:extLst>
          </p:cNvPr>
          <p:cNvSpPr/>
          <p:nvPr userDrawn="1"/>
        </p:nvSpPr>
        <p:spPr bwMode="auto">
          <a:xfrm>
            <a:off x="0" y="3492404"/>
            <a:ext cx="7807725" cy="1196504"/>
          </a:xfrm>
          <a:custGeom>
            <a:avLst/>
            <a:gdLst>
              <a:gd name="connsiteX0" fmla="*/ 0 w 7807725"/>
              <a:gd name="connsiteY0" fmla="*/ 0 h 1196504"/>
              <a:gd name="connsiteX1" fmla="*/ 7489610 w 7807725"/>
              <a:gd name="connsiteY1" fmla="*/ 0 h 1196504"/>
              <a:gd name="connsiteX2" fmla="*/ 7807725 w 7807725"/>
              <a:gd name="connsiteY2" fmla="*/ 598252 h 1196504"/>
              <a:gd name="connsiteX3" fmla="*/ 7489610 w 7807725"/>
              <a:gd name="connsiteY3" fmla="*/ 1196504 h 1196504"/>
              <a:gd name="connsiteX4" fmla="*/ 0 w 7807725"/>
              <a:gd name="connsiteY4" fmla="*/ 1196504 h 1196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7725" h="1196504">
                <a:moveTo>
                  <a:pt x="0" y="0"/>
                </a:moveTo>
                <a:lnTo>
                  <a:pt x="7489610" y="0"/>
                </a:lnTo>
                <a:lnTo>
                  <a:pt x="7807725" y="598252"/>
                </a:lnTo>
                <a:lnTo>
                  <a:pt x="7489610" y="1196504"/>
                </a:lnTo>
                <a:lnTo>
                  <a:pt x="0" y="1196504"/>
                </a:lnTo>
                <a:close/>
              </a:path>
            </a:pathLst>
          </a:custGeom>
          <a:noFill/>
          <a:ln w="3175">
            <a:solidFill>
              <a:srgbClr val="3293D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5" name="Freeform: Shape 34">
            <a:extLst>
              <a:ext uri="{FF2B5EF4-FFF2-40B4-BE49-F238E27FC236}">
                <a16:creationId xmlns:a16="http://schemas.microsoft.com/office/drawing/2014/main" id="{94D6E39C-5C0C-4BF3-8F9A-FAB80A14ECB0}"/>
              </a:ext>
            </a:extLst>
          </p:cNvPr>
          <p:cNvSpPr/>
          <p:nvPr userDrawn="1"/>
        </p:nvSpPr>
        <p:spPr bwMode="auto">
          <a:xfrm>
            <a:off x="1" y="2767555"/>
            <a:ext cx="9003173" cy="1426694"/>
          </a:xfrm>
          <a:custGeom>
            <a:avLst/>
            <a:gdLst>
              <a:gd name="connsiteX0" fmla="*/ 0 w 9003173"/>
              <a:gd name="connsiteY0" fmla="*/ 0 h 1426694"/>
              <a:gd name="connsiteX1" fmla="*/ 8623858 w 9003173"/>
              <a:gd name="connsiteY1" fmla="*/ 0 h 1426694"/>
              <a:gd name="connsiteX2" fmla="*/ 9003173 w 9003173"/>
              <a:gd name="connsiteY2" fmla="*/ 713347 h 1426694"/>
              <a:gd name="connsiteX3" fmla="*/ 8623858 w 9003173"/>
              <a:gd name="connsiteY3" fmla="*/ 1426694 h 1426694"/>
              <a:gd name="connsiteX4" fmla="*/ 0 w 9003173"/>
              <a:gd name="connsiteY4" fmla="*/ 1426694 h 1426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3173" h="1426694">
                <a:moveTo>
                  <a:pt x="0" y="0"/>
                </a:moveTo>
                <a:lnTo>
                  <a:pt x="8623858" y="0"/>
                </a:lnTo>
                <a:lnTo>
                  <a:pt x="9003173" y="713347"/>
                </a:lnTo>
                <a:lnTo>
                  <a:pt x="8623858" y="1426694"/>
                </a:lnTo>
                <a:lnTo>
                  <a:pt x="0" y="1426694"/>
                </a:lnTo>
                <a:close/>
              </a:path>
            </a:pathLst>
          </a:custGeom>
          <a:solidFill>
            <a:schemeClr val="accent1"/>
          </a:solidFill>
          <a:ln w="3175">
            <a:solidFill>
              <a:srgbClr val="0078D4"/>
            </a:solidFill>
            <a:headEnd type="none" w="med" len="med"/>
            <a:tailEnd type="none" w="med" len="med"/>
          </a:ln>
          <a:effectLst>
            <a:outerShdw blurRad="508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cxnSp>
        <p:nvCxnSpPr>
          <p:cNvPr id="12" name="Straight Connector 11">
            <a:extLst>
              <a:ext uri="{FF2B5EF4-FFF2-40B4-BE49-F238E27FC236}">
                <a16:creationId xmlns:a16="http://schemas.microsoft.com/office/drawing/2014/main" id="{30188F5E-D15D-406E-A0B1-09E3DCF0BBE6}"/>
              </a:ext>
            </a:extLst>
          </p:cNvPr>
          <p:cNvCxnSpPr>
            <a:cxnSpLocks/>
          </p:cNvCxnSpPr>
          <p:nvPr userDrawn="1"/>
        </p:nvCxnSpPr>
        <p:spPr>
          <a:xfrm>
            <a:off x="8225198" y="2767555"/>
            <a:ext cx="3966802"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E03F726-0DF2-410D-81B2-8240E458BF35}"/>
              </a:ext>
            </a:extLst>
          </p:cNvPr>
          <p:cNvCxnSpPr>
            <a:cxnSpLocks/>
          </p:cNvCxnSpPr>
          <p:nvPr userDrawn="1"/>
        </p:nvCxnSpPr>
        <p:spPr>
          <a:xfrm>
            <a:off x="8225198" y="4194249"/>
            <a:ext cx="3966802"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39">
            <a:extLst>
              <a:ext uri="{FF2B5EF4-FFF2-40B4-BE49-F238E27FC236}">
                <a16:creationId xmlns:a16="http://schemas.microsoft.com/office/drawing/2014/main" id="{FD13E0A0-ADE6-4E94-A283-0728542CD522}"/>
              </a:ext>
            </a:extLst>
          </p:cNvPr>
          <p:cNvSpPr>
            <a:spLocks noGrp="1"/>
          </p:cNvSpPr>
          <p:nvPr>
            <p:ph type="title"/>
          </p:nvPr>
        </p:nvSpPr>
        <p:spPr>
          <a:xfrm>
            <a:off x="2189003" y="3219292"/>
            <a:ext cx="5723097" cy="523220"/>
          </a:xfrm>
        </p:spPr>
        <p:txBody>
          <a:bodyPr/>
          <a:lstStyle>
            <a:lvl1pPr marL="0" algn="l" defTabSz="914367" rtl="0" eaLnBrk="1" latinLnBrk="0" hangingPunct="1">
              <a:defRPr lang="en-US" sz="3400" b="1" kern="1200" dirty="0">
                <a:solidFill>
                  <a:schemeClr val="bg1"/>
                </a:solidFill>
                <a:latin typeface="Segoe UI Semibold" panose="020B0502040204020203" pitchFamily="34" charset="0"/>
                <a:ea typeface="+mn-ea"/>
                <a:cs typeface="Segoe UI Semibold" panose="020B0502040204020203" pitchFamily="34" charset="0"/>
              </a:defRPr>
            </a:lvl1pPr>
          </a:lstStyle>
          <a:p>
            <a:r>
              <a:rPr lang="en-US"/>
              <a:t>Click to edit Master title style</a:t>
            </a:r>
          </a:p>
        </p:txBody>
      </p:sp>
      <p:sp>
        <p:nvSpPr>
          <p:cNvPr id="15" name="Hexagon 14">
            <a:extLst>
              <a:ext uri="{FF2B5EF4-FFF2-40B4-BE49-F238E27FC236}">
                <a16:creationId xmlns:a16="http://schemas.microsoft.com/office/drawing/2014/main" id="{1537AB30-4F90-4DEB-96CE-491B398B571D}"/>
              </a:ext>
            </a:extLst>
          </p:cNvPr>
          <p:cNvSpPr/>
          <p:nvPr userDrawn="1"/>
        </p:nvSpPr>
        <p:spPr bwMode="auto">
          <a:xfrm>
            <a:off x="587297" y="2973356"/>
            <a:ext cx="1221766" cy="1015092"/>
          </a:xfrm>
          <a:prstGeom prst="hexagon">
            <a:avLst>
              <a:gd name="adj" fmla="val 26587"/>
              <a:gd name="vf" fmla="val 115470"/>
            </a:avLst>
          </a:prstGeom>
          <a:solidFill>
            <a:schemeClr val="bg1"/>
          </a:solidFill>
          <a:ln>
            <a:noFill/>
            <a:headEnd type="none" w="med" len="med"/>
            <a:tailEnd type="none" w="med" len="med"/>
          </a:ln>
          <a:effectLst>
            <a:outerShdw blurRad="63500" sx="120000" sy="12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Hexagon 15">
            <a:extLst>
              <a:ext uri="{FF2B5EF4-FFF2-40B4-BE49-F238E27FC236}">
                <a16:creationId xmlns:a16="http://schemas.microsoft.com/office/drawing/2014/main" id="{4B7BC1B9-871F-4EBB-B5CF-97B414D8B40D}"/>
              </a:ext>
            </a:extLst>
          </p:cNvPr>
          <p:cNvSpPr/>
          <p:nvPr userDrawn="1"/>
        </p:nvSpPr>
        <p:spPr bwMode="auto">
          <a:xfrm>
            <a:off x="4068529" y="4079838"/>
            <a:ext cx="2893924" cy="227775"/>
          </a:xfrm>
          <a:prstGeom prst="hexagon">
            <a:avLst>
              <a:gd name="adj" fmla="val 26587"/>
              <a:gd name="vf" fmla="val 115470"/>
            </a:avLst>
          </a:prstGeom>
          <a:solidFill>
            <a:srgbClr val="3293DE"/>
          </a:solidFill>
          <a:ln w="3175">
            <a:noFill/>
            <a:headEnd type="none" w="med" len="med"/>
            <a:tailEnd type="none" w="med" len="med"/>
          </a:ln>
          <a:effectLst>
            <a:outerShdw blurRad="63500" sx="102000" sy="102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84399D8F-CBFB-45DB-BD32-A87FAA0A859D}"/>
              </a:ext>
            </a:extLst>
          </p:cNvPr>
          <p:cNvSpPr/>
          <p:nvPr userDrawn="1"/>
        </p:nvSpPr>
        <p:spPr bwMode="auto">
          <a:xfrm flipH="1" flipV="1">
            <a:off x="2" y="2594589"/>
            <a:ext cx="8225197" cy="172966"/>
          </a:xfrm>
          <a:custGeom>
            <a:avLst/>
            <a:gdLst>
              <a:gd name="connsiteX0" fmla="*/ 8225197 w 8225197"/>
              <a:gd name="connsiteY0" fmla="*/ 172966 h 172966"/>
              <a:gd name="connsiteX1" fmla="*/ 165114 w 8225197"/>
              <a:gd name="connsiteY1" fmla="*/ 172966 h 172966"/>
              <a:gd name="connsiteX2" fmla="*/ 0 w 8225197"/>
              <a:gd name="connsiteY2" fmla="*/ 0 h 172966"/>
              <a:gd name="connsiteX3" fmla="*/ 8225197 w 8225197"/>
              <a:gd name="connsiteY3" fmla="*/ 0 h 172966"/>
            </a:gdLst>
            <a:ahLst/>
            <a:cxnLst>
              <a:cxn ang="0">
                <a:pos x="connsiteX0" y="connsiteY0"/>
              </a:cxn>
              <a:cxn ang="0">
                <a:pos x="connsiteX1" y="connsiteY1"/>
              </a:cxn>
              <a:cxn ang="0">
                <a:pos x="connsiteX2" y="connsiteY2"/>
              </a:cxn>
              <a:cxn ang="0">
                <a:pos x="connsiteX3" y="connsiteY3"/>
              </a:cxn>
            </a:cxnLst>
            <a:rect l="l" t="t" r="r" b="b"/>
            <a:pathLst>
              <a:path w="8225197" h="172966">
                <a:moveTo>
                  <a:pt x="8225197" y="172966"/>
                </a:moveTo>
                <a:lnTo>
                  <a:pt x="165114" y="172966"/>
                </a:lnTo>
                <a:cubicBezTo>
                  <a:pt x="69595" y="98121"/>
                  <a:pt x="24080" y="36499"/>
                  <a:pt x="0" y="0"/>
                </a:cubicBezTo>
                <a:lnTo>
                  <a:pt x="8225197" y="0"/>
                </a:lnTo>
                <a:close/>
              </a:path>
            </a:pathLst>
          </a:custGeom>
          <a:gradFill>
            <a:gsLst>
              <a:gs pos="100000">
                <a:schemeClr val="bg1">
                  <a:alpha val="0"/>
                </a:schemeClr>
              </a:gs>
              <a:gs pos="0">
                <a:schemeClr val="tx1">
                  <a:lumMod val="90000"/>
                  <a:alpha val="25000"/>
                </a:schemeClr>
              </a:gs>
            </a:gsLst>
            <a:lin ang="5400000" scaled="1"/>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0" name="Picture 19" descr="A picture containing shape&#10;&#10;Description automatically generated">
            <a:extLst>
              <a:ext uri="{FF2B5EF4-FFF2-40B4-BE49-F238E27FC236}">
                <a16:creationId xmlns:a16="http://schemas.microsoft.com/office/drawing/2014/main" id="{5992D13F-E2F0-4D40-9000-901B94C5AB7E}"/>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21" name="Freeform: Shape 20">
            <a:extLst>
              <a:ext uri="{FF2B5EF4-FFF2-40B4-BE49-F238E27FC236}">
                <a16:creationId xmlns:a16="http://schemas.microsoft.com/office/drawing/2014/main" id="{E55DE16F-684D-4FF0-B2FF-98A1C3BE3DD0}"/>
              </a:ext>
            </a:extLst>
          </p:cNvPr>
          <p:cNvSpPr/>
          <p:nvPr userDrawn="1"/>
        </p:nvSpPr>
        <p:spPr bwMode="auto">
          <a:xfrm>
            <a:off x="0"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TextBox 21">
            <a:extLst>
              <a:ext uri="{FF2B5EF4-FFF2-40B4-BE49-F238E27FC236}">
                <a16:creationId xmlns:a16="http://schemas.microsoft.com/office/drawing/2014/main" id="{5E1C04AD-5155-4C17-A37D-ADA4DEBC00E3}"/>
              </a:ext>
            </a:extLst>
          </p:cNvPr>
          <p:cNvSpPr txBox="1"/>
          <p:nvPr userDrawn="1"/>
        </p:nvSpPr>
        <p:spPr>
          <a:xfrm>
            <a:off x="584200" y="6660299"/>
            <a:ext cx="3577602" cy="123111"/>
          </a:xfrm>
          <a:prstGeom prst="rect">
            <a:avLst/>
          </a:prstGeom>
          <a:noFill/>
        </p:spPr>
        <p:txBody>
          <a:bodyPr wrap="square" lIns="0" tIns="0" rIns="0" bIns="0" rtlCol="0">
            <a:spAutoFit/>
          </a:bodyPr>
          <a:lstStyle/>
          <a:p>
            <a:pPr algn="l"/>
            <a:r>
              <a:rPr lang="en-US" sz="800" b="0" dirty="0">
                <a:solidFill>
                  <a:schemeClr val="tx1"/>
                </a:solidFill>
                <a:latin typeface="+mj-lt"/>
                <a:cs typeface="Segoe UI" panose="020B0502040204020203" pitchFamily="34" charset="0"/>
              </a:rPr>
              <a:t>ENABLED BY: </a:t>
            </a:r>
            <a:r>
              <a:rPr lang="en-US" sz="800" b="0" dirty="0">
                <a:solidFill>
                  <a:schemeClr val="tx1"/>
                </a:solidFill>
                <a:latin typeface="+mn-lt"/>
                <a:cs typeface="Segoe UI" panose="020B0502040204020203" pitchFamily="34" charset="0"/>
              </a:rPr>
              <a:t>MICROSOFT I MEDIAKIND I EVERTZ I LUMEN </a:t>
            </a:r>
          </a:p>
        </p:txBody>
      </p:sp>
    </p:spTree>
    <p:extLst>
      <p:ext uri="{BB962C8B-B14F-4D97-AF65-F5344CB8AC3E}">
        <p14:creationId xmlns:p14="http://schemas.microsoft.com/office/powerpoint/2010/main" val="8048031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pic>
        <p:nvPicPr>
          <p:cNvPr id="3" name="Picture 2" descr="A picture containing shape&#10;&#10;Description automatically generated">
            <a:extLst>
              <a:ext uri="{FF2B5EF4-FFF2-40B4-BE49-F238E27FC236}">
                <a16:creationId xmlns:a16="http://schemas.microsoft.com/office/drawing/2014/main" id="{B7C69AA8-B817-4CCD-9711-9112D6D3574E}"/>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4" name="Freeform: Shape 3">
            <a:extLst>
              <a:ext uri="{FF2B5EF4-FFF2-40B4-BE49-F238E27FC236}">
                <a16:creationId xmlns:a16="http://schemas.microsoft.com/office/drawing/2014/main" id="{3486760C-0BBF-401B-ACD5-D91C7A51FEFD}"/>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D7447C20-7987-4FF2-912D-1C6D8054D0A3}"/>
              </a:ext>
            </a:extLst>
          </p:cNvPr>
          <p:cNvSpPr txBox="1"/>
          <p:nvPr userDrawn="1"/>
        </p:nvSpPr>
        <p:spPr>
          <a:xfrm>
            <a:off x="6900540" y="6644987"/>
            <a:ext cx="3543300" cy="123111"/>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lumMod val="75000"/>
                    <a:lumOff val="25000"/>
                  </a:srgbClr>
                </a:solidFill>
                <a:effectLst/>
                <a:uLnTx/>
                <a:uFillTx/>
                <a:latin typeface="Segoe UI"/>
                <a:ea typeface="+mn-ea"/>
                <a:cs typeface="+mn-cs"/>
              </a:rPr>
              <a:t>©Microsoft Corporation. All rights reserved.</a:t>
            </a:r>
          </a:p>
        </p:txBody>
      </p:sp>
      <p:sp>
        <p:nvSpPr>
          <p:cNvPr id="10" name="TextBox 9">
            <a:extLst>
              <a:ext uri="{FF2B5EF4-FFF2-40B4-BE49-F238E27FC236}">
                <a16:creationId xmlns:a16="http://schemas.microsoft.com/office/drawing/2014/main" id="{B8A1127A-36C5-45F1-A92D-B508056679A6}"/>
              </a:ext>
            </a:extLst>
          </p:cNvPr>
          <p:cNvSpPr txBox="1"/>
          <p:nvPr userDrawn="1"/>
        </p:nvSpPr>
        <p:spPr>
          <a:xfrm>
            <a:off x="586669" y="6645231"/>
            <a:ext cx="654025" cy="123111"/>
          </a:xfrm>
          <a:prstGeom prst="rect">
            <a:avLst/>
          </a:prstGeom>
          <a:noFill/>
        </p:spPr>
        <p:txBody>
          <a:bodyPr wrap="none" lIns="0" tIns="0" rIns="0" bIns="0" rtlCol="0" anchor="ctr">
            <a:spAutoFit/>
          </a:bodyPr>
          <a:lstStyle/>
          <a:p>
            <a:pPr algn="l"/>
            <a:r>
              <a:rPr lang="en-US" sz="800" dirty="0">
                <a:latin typeface="+mj-lt"/>
                <a:cs typeface="Segoe UI" panose="020B0502040204020203" pitchFamily="34" charset="0"/>
              </a:rPr>
              <a:t>POWERED BY:</a:t>
            </a:r>
          </a:p>
        </p:txBody>
      </p:sp>
      <p:pic>
        <p:nvPicPr>
          <p:cNvPr id="11" name="Picture 2" descr="Neudesic Logo - LogoDix">
            <a:extLst>
              <a:ext uri="{FF2B5EF4-FFF2-40B4-BE49-F238E27FC236}">
                <a16:creationId xmlns:a16="http://schemas.microsoft.com/office/drawing/2014/main" id="{333F8E1A-C437-495C-B036-DDF34DFE1FC5}"/>
              </a:ext>
            </a:extLst>
          </p:cNvPr>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90481" y="6629033"/>
            <a:ext cx="829945" cy="155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7419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nternal slide">
    <p:bg>
      <p:bgPr>
        <a:solidFill>
          <a:schemeClr val="tx1"/>
        </a:soli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6854347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1"/>
      </p:bgRef>
    </p:bg>
    <p:spTree>
      <p:nvGrpSpPr>
        <p:cNvPr id="1" name=""/>
        <p:cNvGrpSpPr/>
        <p:nvPr/>
      </p:nvGrpSpPr>
      <p:grpSpPr>
        <a:xfrm>
          <a:off x="0" y="0"/>
          <a:ext cx="0" cy="0"/>
          <a:chOff x="0" y="0"/>
          <a:chExt cx="0" cy="0"/>
        </a:xfrm>
      </p:grpSpPr>
      <p:pic>
        <p:nvPicPr>
          <p:cNvPr id="2" name="Picture 1" descr="A picture containing shape&#10;&#10;Description automatically generated">
            <a:extLst>
              <a:ext uri="{FF2B5EF4-FFF2-40B4-BE49-F238E27FC236}">
                <a16:creationId xmlns:a16="http://schemas.microsoft.com/office/drawing/2014/main" id="{33AECBDA-7428-4A39-9FC3-6FB5C6542F77}"/>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8" name="Rectangle 7">
            <a:extLst>
              <a:ext uri="{FF2B5EF4-FFF2-40B4-BE49-F238E27FC236}">
                <a16:creationId xmlns:a16="http://schemas.microsoft.com/office/drawing/2014/main" id="{9637F3BC-597F-4575-852C-08E771CAB05D}"/>
              </a:ext>
            </a:extLst>
          </p:cNvPr>
          <p:cNvSpPr/>
          <p:nvPr userDrawn="1"/>
        </p:nvSpPr>
        <p:spPr bwMode="auto">
          <a:xfrm>
            <a:off x="0" y="5943600"/>
            <a:ext cx="12188952" cy="9144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0" name="Picture 9" descr="Background pattern&#10;&#10;Description automatically generated">
            <a:extLst>
              <a:ext uri="{FF2B5EF4-FFF2-40B4-BE49-F238E27FC236}">
                <a16:creationId xmlns:a16="http://schemas.microsoft.com/office/drawing/2014/main" id="{25A73C4B-FF4D-44B8-ACC0-EF67A956FE3C}"/>
              </a:ext>
            </a:extLst>
          </p:cNvPr>
          <p:cNvPicPr>
            <a:picLocks noChangeAspect="1"/>
          </p:cNvPicPr>
          <p:nvPr userDrawn="1"/>
        </p:nvPicPr>
        <p:blipFill rotWithShape="1">
          <a:blip r:embed="rId3"/>
          <a:srcRect l="769" t="265" r="256" b="758"/>
          <a:stretch/>
        </p:blipFill>
        <p:spPr>
          <a:xfrm>
            <a:off x="0" y="0"/>
            <a:ext cx="12192000" cy="6858000"/>
          </a:xfrm>
          <a:prstGeom prst="rect">
            <a:avLst/>
          </a:prstGeom>
        </p:spPr>
      </p:pic>
      <p:sp>
        <p:nvSpPr>
          <p:cNvPr id="11" name="Title 10">
            <a:extLst>
              <a:ext uri="{FF2B5EF4-FFF2-40B4-BE49-F238E27FC236}">
                <a16:creationId xmlns:a16="http://schemas.microsoft.com/office/drawing/2014/main" id="{063E66AE-A766-43C5-A305-5AC9EC59F6D4}"/>
              </a:ext>
            </a:extLst>
          </p:cNvPr>
          <p:cNvSpPr>
            <a:spLocks noGrp="1"/>
          </p:cNvSpPr>
          <p:nvPr>
            <p:ph type="title" hasCustomPrompt="1"/>
          </p:nvPr>
        </p:nvSpPr>
        <p:spPr>
          <a:xfrm>
            <a:off x="588263" y="3152001"/>
            <a:ext cx="2120581" cy="553998"/>
          </a:xfrm>
        </p:spPr>
        <p:txBody>
          <a:bodyPr wrap="none" anchor="ctr"/>
          <a:lstStyle>
            <a:lvl1pPr>
              <a:defRPr/>
            </a:lvl1pPr>
          </a:lstStyle>
          <a:p>
            <a:r>
              <a:rPr lang="en-US"/>
              <a:t>Thank you</a:t>
            </a:r>
          </a:p>
        </p:txBody>
      </p:sp>
    </p:spTree>
    <p:extLst>
      <p:ext uri="{BB962C8B-B14F-4D97-AF65-F5344CB8AC3E}">
        <p14:creationId xmlns:p14="http://schemas.microsoft.com/office/powerpoint/2010/main" val="2053942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1"/>
      </p:bgRef>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pic>
        <p:nvPicPr>
          <p:cNvPr id="5" name="Picture 4" descr="A picture containing shape&#10;&#10;Description automatically generated">
            <a:extLst>
              <a:ext uri="{FF2B5EF4-FFF2-40B4-BE49-F238E27FC236}">
                <a16:creationId xmlns:a16="http://schemas.microsoft.com/office/drawing/2014/main" id="{15761007-C6BC-48E3-9DC9-74819182CD81}"/>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6" name="Freeform: Shape 5">
            <a:extLst>
              <a:ext uri="{FF2B5EF4-FFF2-40B4-BE49-F238E27FC236}">
                <a16:creationId xmlns:a16="http://schemas.microsoft.com/office/drawing/2014/main" id="{8FAC7C15-06C5-4660-8396-8427A4CF3026}"/>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TextBox 9">
            <a:extLst>
              <a:ext uri="{FF2B5EF4-FFF2-40B4-BE49-F238E27FC236}">
                <a16:creationId xmlns:a16="http://schemas.microsoft.com/office/drawing/2014/main" id="{9540CDC1-54E1-480E-8E97-24DCFBC84F1B}"/>
              </a:ext>
            </a:extLst>
          </p:cNvPr>
          <p:cNvSpPr txBox="1"/>
          <p:nvPr userDrawn="1"/>
        </p:nvSpPr>
        <p:spPr>
          <a:xfrm>
            <a:off x="6900540" y="6644987"/>
            <a:ext cx="3543300" cy="123111"/>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lumMod val="75000"/>
                    <a:lumOff val="25000"/>
                  </a:srgbClr>
                </a:solidFill>
                <a:effectLst/>
                <a:uLnTx/>
                <a:uFillTx/>
                <a:latin typeface="Segoe UI"/>
                <a:ea typeface="+mn-ea"/>
                <a:cs typeface="+mn-cs"/>
              </a:rPr>
              <a:t>©Microsoft Corporation. All rights reserved.</a:t>
            </a:r>
          </a:p>
        </p:txBody>
      </p:sp>
      <p:sp>
        <p:nvSpPr>
          <p:cNvPr id="16" name="TextBox 15">
            <a:extLst>
              <a:ext uri="{FF2B5EF4-FFF2-40B4-BE49-F238E27FC236}">
                <a16:creationId xmlns:a16="http://schemas.microsoft.com/office/drawing/2014/main" id="{CC9EF205-FDCD-4BC5-9937-13D0F8AD6A59}"/>
              </a:ext>
            </a:extLst>
          </p:cNvPr>
          <p:cNvSpPr txBox="1"/>
          <p:nvPr userDrawn="1"/>
        </p:nvSpPr>
        <p:spPr>
          <a:xfrm>
            <a:off x="584200" y="6660299"/>
            <a:ext cx="3577602" cy="123111"/>
          </a:xfrm>
          <a:prstGeom prst="rect">
            <a:avLst/>
          </a:prstGeom>
          <a:noFill/>
        </p:spPr>
        <p:txBody>
          <a:bodyPr wrap="square" lIns="0" tIns="0" rIns="0" bIns="0" rtlCol="0">
            <a:spAutoFit/>
          </a:bodyPr>
          <a:lstStyle/>
          <a:p>
            <a:pPr algn="l"/>
            <a:r>
              <a:rPr lang="en-US" sz="800" b="0" dirty="0">
                <a:solidFill>
                  <a:schemeClr val="tx1"/>
                </a:solidFill>
                <a:latin typeface="+mj-lt"/>
                <a:cs typeface="Segoe UI" panose="020B0502040204020203" pitchFamily="34" charset="0"/>
              </a:rPr>
              <a:t>ENABLED BY: </a:t>
            </a:r>
            <a:r>
              <a:rPr lang="en-US" sz="800" b="0" dirty="0">
                <a:solidFill>
                  <a:schemeClr val="tx1"/>
                </a:solidFill>
                <a:latin typeface="+mn-lt"/>
                <a:cs typeface="Segoe UI" panose="020B0502040204020203" pitchFamily="34" charset="0"/>
              </a:rPr>
              <a:t>MICROSOFT I MEDIAKIND I EVERTZ I LUMEN </a:t>
            </a:r>
          </a:p>
        </p:txBody>
      </p:sp>
    </p:spTree>
    <p:extLst>
      <p:ext uri="{BB962C8B-B14F-4D97-AF65-F5344CB8AC3E}">
        <p14:creationId xmlns:p14="http://schemas.microsoft.com/office/powerpoint/2010/main" val="3851724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553998"/>
          </a:xfrm>
        </p:spPr>
        <p:txBody>
          <a:bodyPr/>
          <a:lstStyle>
            <a:lvl1pPr>
              <a:defRPr>
                <a:solidFill>
                  <a:schemeClr val="accent1"/>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DA3C61CA-D13B-4ECB-B1FB-04AF0BCFF94D}"/>
              </a:ext>
            </a:extLst>
          </p:cNvPr>
          <p:cNvSpPr>
            <a:spLocks noGrp="1"/>
          </p:cNvSpPr>
          <p:nvPr>
            <p:ph sz="quarter" idx="10"/>
          </p:nvPr>
        </p:nvSpPr>
        <p:spPr>
          <a:xfrm>
            <a:off x="588263" y="1756229"/>
            <a:ext cx="11018520" cy="45128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A picture containing shape&#10;&#10;Description automatically generated">
            <a:extLst>
              <a:ext uri="{FF2B5EF4-FFF2-40B4-BE49-F238E27FC236}">
                <a16:creationId xmlns:a16="http://schemas.microsoft.com/office/drawing/2014/main" id="{60CF04FC-2E24-4DAF-A621-988449F4EC60}"/>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7" name="Freeform: Shape 6">
            <a:extLst>
              <a:ext uri="{FF2B5EF4-FFF2-40B4-BE49-F238E27FC236}">
                <a16:creationId xmlns:a16="http://schemas.microsoft.com/office/drawing/2014/main" id="{68D01C74-DBDE-4606-B5B3-3321E630FE8A}"/>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TextBox 11">
            <a:extLst>
              <a:ext uri="{FF2B5EF4-FFF2-40B4-BE49-F238E27FC236}">
                <a16:creationId xmlns:a16="http://schemas.microsoft.com/office/drawing/2014/main" id="{FC6D2F98-DECA-4898-853E-F7DCDF2574CB}"/>
              </a:ext>
            </a:extLst>
          </p:cNvPr>
          <p:cNvSpPr txBox="1"/>
          <p:nvPr userDrawn="1"/>
        </p:nvSpPr>
        <p:spPr>
          <a:xfrm>
            <a:off x="6900540" y="6644987"/>
            <a:ext cx="3543300" cy="123111"/>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lumMod val="75000"/>
                    <a:lumOff val="25000"/>
                  </a:srgbClr>
                </a:solidFill>
                <a:effectLst/>
                <a:uLnTx/>
                <a:uFillTx/>
                <a:latin typeface="Segoe UI"/>
                <a:ea typeface="+mn-ea"/>
                <a:cs typeface="+mn-cs"/>
              </a:rPr>
              <a:t>©Microsoft Corporation. All rights reserved.</a:t>
            </a:r>
          </a:p>
        </p:txBody>
      </p:sp>
      <p:sp>
        <p:nvSpPr>
          <p:cNvPr id="19" name="TextBox 18">
            <a:extLst>
              <a:ext uri="{FF2B5EF4-FFF2-40B4-BE49-F238E27FC236}">
                <a16:creationId xmlns:a16="http://schemas.microsoft.com/office/drawing/2014/main" id="{39CBA2C4-1654-40C7-B5D3-67CB1C1A4C0C}"/>
              </a:ext>
            </a:extLst>
          </p:cNvPr>
          <p:cNvSpPr txBox="1"/>
          <p:nvPr userDrawn="1"/>
        </p:nvSpPr>
        <p:spPr>
          <a:xfrm>
            <a:off x="584200" y="6660299"/>
            <a:ext cx="3577602" cy="123111"/>
          </a:xfrm>
          <a:prstGeom prst="rect">
            <a:avLst/>
          </a:prstGeom>
          <a:noFill/>
        </p:spPr>
        <p:txBody>
          <a:bodyPr wrap="square" lIns="0" tIns="0" rIns="0" bIns="0" rtlCol="0">
            <a:spAutoFit/>
          </a:bodyPr>
          <a:lstStyle/>
          <a:p>
            <a:pPr algn="l"/>
            <a:r>
              <a:rPr lang="en-US" sz="800" b="0" dirty="0">
                <a:solidFill>
                  <a:schemeClr val="tx1"/>
                </a:solidFill>
                <a:latin typeface="+mj-lt"/>
                <a:cs typeface="Segoe UI" panose="020B0502040204020203" pitchFamily="34" charset="0"/>
              </a:rPr>
              <a:t>ENABLED BY: </a:t>
            </a:r>
            <a:r>
              <a:rPr lang="en-US" sz="800" b="0" dirty="0">
                <a:solidFill>
                  <a:schemeClr val="tx1"/>
                </a:solidFill>
                <a:latin typeface="+mn-lt"/>
                <a:cs typeface="Segoe UI" panose="020B0502040204020203" pitchFamily="34" charset="0"/>
              </a:rPr>
              <a:t>MICROSOFT I MEDIAKIND I EVERTZ I LUMEN </a:t>
            </a:r>
          </a:p>
        </p:txBody>
      </p:sp>
    </p:spTree>
    <p:extLst>
      <p:ext uri="{BB962C8B-B14F-4D97-AF65-F5344CB8AC3E}">
        <p14:creationId xmlns:p14="http://schemas.microsoft.com/office/powerpoint/2010/main" val="14785394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
    <p:bg>
      <p:bgRef idx="1001">
        <a:schemeClr val="bg1"/>
      </p:bgRef>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553998"/>
          </a:xfrm>
        </p:spPr>
        <p:txBody>
          <a:bodyPr/>
          <a:lstStyle>
            <a:lvl1pPr>
              <a:defRPr>
                <a:solidFill>
                  <a:schemeClr val="accent1"/>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B4691FE3-136F-4936-BE45-74428071CAC1}"/>
              </a:ext>
            </a:extLst>
          </p:cNvPr>
          <p:cNvSpPr>
            <a:spLocks noGrp="1"/>
          </p:cNvSpPr>
          <p:nvPr>
            <p:ph type="body" sz="quarter" idx="11"/>
          </p:nvPr>
        </p:nvSpPr>
        <p:spPr>
          <a:xfrm>
            <a:off x="588263" y="1002366"/>
            <a:ext cx="11018520" cy="307777"/>
          </a:xfrm>
        </p:spPr>
        <p:txBody>
          <a:bodyPr/>
          <a:lstStyle>
            <a:lvl1pPr marL="0" indent="0" algn="l" defTabSz="932742" rtl="0" eaLnBrk="1" latinLnBrk="0" hangingPunct="1">
              <a:lnSpc>
                <a:spcPct val="100000"/>
              </a:lnSpc>
              <a:spcBef>
                <a:spcPct val="0"/>
              </a:spcBef>
              <a:buNone/>
              <a:defRPr lang="en-US" sz="2000" b="0" kern="1200" cap="none" spc="0" baseline="0" dirty="0">
                <a:ln w="3175">
                  <a:noFill/>
                </a:ln>
                <a:solidFill>
                  <a:schemeClr val="tx1"/>
                </a:solidFill>
                <a:effectLst/>
                <a:latin typeface="+mn-lt"/>
                <a:ea typeface="+mn-ea"/>
                <a:cs typeface="Segoe UI" pitchFamily="34" charset="0"/>
              </a:defRPr>
            </a:lvl1pPr>
          </a:lstStyle>
          <a:p>
            <a:pPr lvl="0"/>
            <a:endParaRPr lang="en-US"/>
          </a:p>
        </p:txBody>
      </p:sp>
      <p:pic>
        <p:nvPicPr>
          <p:cNvPr id="5" name="Picture 4" descr="A picture containing shape&#10;&#10;Description automatically generated">
            <a:extLst>
              <a:ext uri="{FF2B5EF4-FFF2-40B4-BE49-F238E27FC236}">
                <a16:creationId xmlns:a16="http://schemas.microsoft.com/office/drawing/2014/main" id="{B3DD69B6-8C24-4FF4-8A72-78F0D5F3958E}"/>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6" name="Freeform: Shape 5">
            <a:extLst>
              <a:ext uri="{FF2B5EF4-FFF2-40B4-BE49-F238E27FC236}">
                <a16:creationId xmlns:a16="http://schemas.microsoft.com/office/drawing/2014/main" id="{D8BDF698-75A5-4002-83ED-319EB437B9BF}"/>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TextBox 9">
            <a:extLst>
              <a:ext uri="{FF2B5EF4-FFF2-40B4-BE49-F238E27FC236}">
                <a16:creationId xmlns:a16="http://schemas.microsoft.com/office/drawing/2014/main" id="{59A5B809-EA7A-43D8-BCF6-C8CCB7F411F4}"/>
              </a:ext>
            </a:extLst>
          </p:cNvPr>
          <p:cNvSpPr txBox="1"/>
          <p:nvPr userDrawn="1"/>
        </p:nvSpPr>
        <p:spPr>
          <a:xfrm>
            <a:off x="6900540" y="6644987"/>
            <a:ext cx="3543300" cy="123111"/>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lumMod val="75000"/>
                    <a:lumOff val="25000"/>
                  </a:srgbClr>
                </a:solidFill>
                <a:effectLst/>
                <a:uLnTx/>
                <a:uFillTx/>
                <a:latin typeface="Segoe UI"/>
                <a:ea typeface="+mn-ea"/>
                <a:cs typeface="+mn-cs"/>
              </a:rPr>
              <a:t>©Microsoft Corporation. All rights reserved.</a:t>
            </a:r>
          </a:p>
        </p:txBody>
      </p:sp>
      <p:sp>
        <p:nvSpPr>
          <p:cNvPr id="12" name="TextBox 11">
            <a:extLst>
              <a:ext uri="{FF2B5EF4-FFF2-40B4-BE49-F238E27FC236}">
                <a16:creationId xmlns:a16="http://schemas.microsoft.com/office/drawing/2014/main" id="{B8C475BE-B769-476A-A72C-13752EB93CDF}"/>
              </a:ext>
            </a:extLst>
          </p:cNvPr>
          <p:cNvSpPr txBox="1"/>
          <p:nvPr userDrawn="1"/>
        </p:nvSpPr>
        <p:spPr>
          <a:xfrm>
            <a:off x="584200" y="6660299"/>
            <a:ext cx="3577602" cy="123111"/>
          </a:xfrm>
          <a:prstGeom prst="rect">
            <a:avLst/>
          </a:prstGeom>
          <a:noFill/>
        </p:spPr>
        <p:txBody>
          <a:bodyPr wrap="square" lIns="0" tIns="0" rIns="0" bIns="0" rtlCol="0">
            <a:spAutoFit/>
          </a:bodyPr>
          <a:lstStyle/>
          <a:p>
            <a:pPr algn="l"/>
            <a:r>
              <a:rPr lang="en-US" sz="800" b="0" dirty="0">
                <a:solidFill>
                  <a:schemeClr val="tx1"/>
                </a:solidFill>
                <a:latin typeface="+mj-lt"/>
                <a:cs typeface="Segoe UI" panose="020B0502040204020203" pitchFamily="34" charset="0"/>
              </a:rPr>
              <a:t>ENABLED BY: </a:t>
            </a:r>
            <a:r>
              <a:rPr lang="en-US" sz="800" b="0" dirty="0">
                <a:solidFill>
                  <a:schemeClr val="tx1"/>
                </a:solidFill>
                <a:latin typeface="+mn-lt"/>
                <a:cs typeface="Segoe UI" panose="020B0502040204020203" pitchFamily="34" charset="0"/>
              </a:rPr>
              <a:t>MICROSOFT I MEDIAKIND I EVERTZ I LUMEN </a:t>
            </a:r>
          </a:p>
        </p:txBody>
      </p:sp>
    </p:spTree>
    <p:extLst>
      <p:ext uri="{BB962C8B-B14F-4D97-AF65-F5344CB8AC3E}">
        <p14:creationId xmlns:p14="http://schemas.microsoft.com/office/powerpoint/2010/main" val="24404250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Sub with Blue Bar">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98BEC2-828D-4136-B933-F6F4896B7971}"/>
              </a:ext>
            </a:extLst>
          </p:cNvPr>
          <p:cNvSpPr/>
          <p:nvPr userDrawn="1"/>
        </p:nvSpPr>
        <p:spPr bwMode="auto">
          <a:xfrm>
            <a:off x="0" y="0"/>
            <a:ext cx="12192000" cy="1981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553998"/>
          </a:xfrm>
        </p:spPr>
        <p:txBody>
          <a:bodyPr/>
          <a:lstStyle>
            <a:lvl1pPr>
              <a:defRPr>
                <a:solidFill>
                  <a:schemeClr val="bg1"/>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B4691FE3-136F-4936-BE45-74428071CAC1}"/>
              </a:ext>
            </a:extLst>
          </p:cNvPr>
          <p:cNvSpPr>
            <a:spLocks noGrp="1"/>
          </p:cNvSpPr>
          <p:nvPr>
            <p:ph type="body" sz="quarter" idx="11"/>
          </p:nvPr>
        </p:nvSpPr>
        <p:spPr>
          <a:xfrm>
            <a:off x="588263" y="1100613"/>
            <a:ext cx="11018520" cy="307777"/>
          </a:xfrm>
        </p:spPr>
        <p:txBody>
          <a:bodyPr/>
          <a:lstStyle>
            <a:lvl1pPr marL="0" indent="0" algn="l" defTabSz="932742" rtl="0" eaLnBrk="1" latinLnBrk="0" hangingPunct="1">
              <a:lnSpc>
                <a:spcPct val="100000"/>
              </a:lnSpc>
              <a:spcBef>
                <a:spcPct val="0"/>
              </a:spcBef>
              <a:buNone/>
              <a:defRPr lang="en-US" sz="2000" b="0" kern="1200" cap="none" spc="0" baseline="0" dirty="0">
                <a:ln w="3175">
                  <a:noFill/>
                </a:ln>
                <a:solidFill>
                  <a:schemeClr val="bg1"/>
                </a:solidFill>
                <a:effectLst/>
                <a:latin typeface="+mn-lt"/>
                <a:ea typeface="+mn-ea"/>
                <a:cs typeface="Segoe UI" pitchFamily="34" charset="0"/>
              </a:defRPr>
            </a:lvl1pPr>
          </a:lstStyle>
          <a:p>
            <a:pPr lvl="0"/>
            <a:endParaRPr lang="en-US"/>
          </a:p>
        </p:txBody>
      </p:sp>
      <p:pic>
        <p:nvPicPr>
          <p:cNvPr id="7" name="Picture 6" descr="A picture containing shape&#10;&#10;Description automatically generated">
            <a:extLst>
              <a:ext uri="{FF2B5EF4-FFF2-40B4-BE49-F238E27FC236}">
                <a16:creationId xmlns:a16="http://schemas.microsoft.com/office/drawing/2014/main" id="{8375BB5A-A460-462D-9B83-EC5D3F2BD096}"/>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8" name="Freeform: Shape 7">
            <a:extLst>
              <a:ext uri="{FF2B5EF4-FFF2-40B4-BE49-F238E27FC236}">
                <a16:creationId xmlns:a16="http://schemas.microsoft.com/office/drawing/2014/main" id="{967F30EC-60C6-4F5D-BE2C-C96287F13F30}"/>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TextBox 11">
            <a:extLst>
              <a:ext uri="{FF2B5EF4-FFF2-40B4-BE49-F238E27FC236}">
                <a16:creationId xmlns:a16="http://schemas.microsoft.com/office/drawing/2014/main" id="{379527A0-918F-4173-A911-2CC37173E466}"/>
              </a:ext>
            </a:extLst>
          </p:cNvPr>
          <p:cNvSpPr txBox="1"/>
          <p:nvPr userDrawn="1"/>
        </p:nvSpPr>
        <p:spPr>
          <a:xfrm>
            <a:off x="6900540" y="6644987"/>
            <a:ext cx="3543300" cy="123111"/>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lumMod val="75000"/>
                    <a:lumOff val="25000"/>
                  </a:srgbClr>
                </a:solidFill>
                <a:effectLst/>
                <a:uLnTx/>
                <a:uFillTx/>
                <a:latin typeface="Segoe UI"/>
                <a:ea typeface="+mn-ea"/>
                <a:cs typeface="+mn-cs"/>
              </a:rPr>
              <a:t>©Microsoft Corporation. All rights reserved.</a:t>
            </a:r>
          </a:p>
        </p:txBody>
      </p:sp>
      <p:sp>
        <p:nvSpPr>
          <p:cNvPr id="20" name="TextBox 19">
            <a:extLst>
              <a:ext uri="{FF2B5EF4-FFF2-40B4-BE49-F238E27FC236}">
                <a16:creationId xmlns:a16="http://schemas.microsoft.com/office/drawing/2014/main" id="{BF68EF9D-F9B4-4342-A177-76261BBDE4A6}"/>
              </a:ext>
            </a:extLst>
          </p:cNvPr>
          <p:cNvSpPr txBox="1"/>
          <p:nvPr userDrawn="1"/>
        </p:nvSpPr>
        <p:spPr>
          <a:xfrm>
            <a:off x="584200" y="6660299"/>
            <a:ext cx="3577602" cy="123111"/>
          </a:xfrm>
          <a:prstGeom prst="rect">
            <a:avLst/>
          </a:prstGeom>
          <a:noFill/>
        </p:spPr>
        <p:txBody>
          <a:bodyPr wrap="square" lIns="0" tIns="0" rIns="0" bIns="0" rtlCol="0">
            <a:spAutoFit/>
          </a:bodyPr>
          <a:lstStyle/>
          <a:p>
            <a:pPr algn="l"/>
            <a:r>
              <a:rPr lang="en-US" sz="800" b="0" dirty="0">
                <a:solidFill>
                  <a:schemeClr val="tx1"/>
                </a:solidFill>
                <a:latin typeface="+mj-lt"/>
                <a:cs typeface="Segoe UI" panose="020B0502040204020203" pitchFamily="34" charset="0"/>
              </a:rPr>
              <a:t>ENABLED BY: </a:t>
            </a:r>
            <a:r>
              <a:rPr lang="en-US" sz="800" b="0" dirty="0">
                <a:solidFill>
                  <a:schemeClr val="tx1"/>
                </a:solidFill>
                <a:latin typeface="+mn-lt"/>
                <a:cs typeface="Segoe UI" panose="020B0502040204020203" pitchFamily="34" charset="0"/>
              </a:rPr>
              <a:t>MICROSOFT I MEDIAKIND I EVERTZ I LUMEN </a:t>
            </a:r>
          </a:p>
        </p:txBody>
      </p:sp>
    </p:spTree>
    <p:extLst>
      <p:ext uri="{BB962C8B-B14F-4D97-AF65-F5344CB8AC3E}">
        <p14:creationId xmlns:p14="http://schemas.microsoft.com/office/powerpoint/2010/main" val="2792977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 with Image Overlay">
    <p:bg>
      <p:bgRef idx="1001">
        <a:schemeClr val="bg1"/>
      </p:bgRef>
    </p:bg>
    <p:spTree>
      <p:nvGrpSpPr>
        <p:cNvPr id="1" name=""/>
        <p:cNvGrpSpPr/>
        <p:nvPr/>
      </p:nvGrpSpPr>
      <p:grpSpPr>
        <a:xfrm>
          <a:off x="0" y="0"/>
          <a:ext cx="0" cy="0"/>
          <a:chOff x="0" y="0"/>
          <a:chExt cx="0" cy="0"/>
        </a:xfrm>
      </p:grpSpPr>
      <p:pic>
        <p:nvPicPr>
          <p:cNvPr id="9" name="Picture 8" descr="A group of people sitting at a desk with computers&#10;&#10;Description automatically generated with low confidence">
            <a:extLst>
              <a:ext uri="{FF2B5EF4-FFF2-40B4-BE49-F238E27FC236}">
                <a16:creationId xmlns:a16="http://schemas.microsoft.com/office/drawing/2014/main" id="{83E06CA4-274D-4C4B-BC9A-A8768E3E112F}"/>
              </a:ext>
            </a:extLst>
          </p:cNvPr>
          <p:cNvPicPr>
            <a:picLocks/>
          </p:cNvPicPr>
          <p:nvPr/>
        </p:nvPicPr>
        <p:blipFill rotWithShape="1">
          <a:blip r:embed="rId2"/>
          <a:srcRect t="18525" b="33533"/>
          <a:stretch/>
        </p:blipFill>
        <p:spPr>
          <a:xfrm>
            <a:off x="0" y="1"/>
            <a:ext cx="12192000" cy="3042731"/>
          </a:xfrm>
          <a:prstGeom prst="rect">
            <a:avLst/>
          </a:prstGeom>
        </p:spPr>
      </p:pic>
      <p:sp>
        <p:nvSpPr>
          <p:cNvPr id="10" name="Rectangle 9">
            <a:extLst>
              <a:ext uri="{FF2B5EF4-FFF2-40B4-BE49-F238E27FC236}">
                <a16:creationId xmlns:a16="http://schemas.microsoft.com/office/drawing/2014/main" id="{D2D8E0FA-7677-4D77-BE3C-2AEC12DACAE6}"/>
              </a:ext>
            </a:extLst>
          </p:cNvPr>
          <p:cNvSpPr/>
          <p:nvPr/>
        </p:nvSpPr>
        <p:spPr bwMode="auto">
          <a:xfrm>
            <a:off x="0" y="1"/>
            <a:ext cx="12192000" cy="3048017"/>
          </a:xfrm>
          <a:prstGeom prst="rect">
            <a:avLst/>
          </a:prstGeom>
          <a:solidFill>
            <a:schemeClr val="tx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itle 17">
            <a:extLst>
              <a:ext uri="{FF2B5EF4-FFF2-40B4-BE49-F238E27FC236}">
                <a16:creationId xmlns:a16="http://schemas.microsoft.com/office/drawing/2014/main" id="{EE1EAD27-E2C1-45AA-9F72-6EA7464EBD2B}"/>
              </a:ext>
            </a:extLst>
          </p:cNvPr>
          <p:cNvSpPr>
            <a:spLocks noGrp="1"/>
          </p:cNvSpPr>
          <p:nvPr userDrawn="1">
            <p:ph type="title"/>
          </p:nvPr>
        </p:nvSpPr>
        <p:spPr>
          <a:xfrm>
            <a:off x="588263" y="457200"/>
            <a:ext cx="11018520" cy="553998"/>
          </a:xfrm>
        </p:spPr>
        <p:txBody>
          <a:bodyPr/>
          <a:lstStyle>
            <a:lvl1pPr>
              <a:defRPr>
                <a:solidFill>
                  <a:schemeClr val="bg1"/>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B4691FE3-136F-4936-BE45-74428071CAC1}"/>
              </a:ext>
            </a:extLst>
          </p:cNvPr>
          <p:cNvSpPr>
            <a:spLocks noGrp="1"/>
          </p:cNvSpPr>
          <p:nvPr userDrawn="1">
            <p:ph type="body" sz="quarter" idx="11"/>
          </p:nvPr>
        </p:nvSpPr>
        <p:spPr>
          <a:xfrm>
            <a:off x="588263" y="1100613"/>
            <a:ext cx="11018520" cy="307777"/>
          </a:xfrm>
        </p:spPr>
        <p:txBody>
          <a:bodyPr/>
          <a:lstStyle>
            <a:lvl1pPr marL="0" indent="0" algn="l" defTabSz="932742" rtl="0" eaLnBrk="1" latinLnBrk="0" hangingPunct="1">
              <a:lnSpc>
                <a:spcPct val="100000"/>
              </a:lnSpc>
              <a:spcBef>
                <a:spcPct val="0"/>
              </a:spcBef>
              <a:buNone/>
              <a:defRPr lang="en-US" sz="2000" b="0" kern="1200" cap="none" spc="0" baseline="0" dirty="0">
                <a:ln w="3175">
                  <a:noFill/>
                </a:ln>
                <a:solidFill>
                  <a:schemeClr val="bg1"/>
                </a:solidFill>
                <a:effectLst/>
                <a:latin typeface="+mn-lt"/>
                <a:ea typeface="+mn-ea"/>
                <a:cs typeface="Segoe UI" pitchFamily="34" charset="0"/>
              </a:defRPr>
            </a:lvl1pPr>
          </a:lstStyle>
          <a:p>
            <a:pPr lvl="0"/>
            <a:endParaRPr lang="en-US"/>
          </a:p>
        </p:txBody>
      </p:sp>
      <p:pic>
        <p:nvPicPr>
          <p:cNvPr id="7" name="Picture 6" descr="A picture containing shape&#10;&#10;Description automatically generated">
            <a:extLst>
              <a:ext uri="{FF2B5EF4-FFF2-40B4-BE49-F238E27FC236}">
                <a16:creationId xmlns:a16="http://schemas.microsoft.com/office/drawing/2014/main" id="{AD7F6615-AD50-4929-8C29-AC0CD149D531}"/>
              </a:ext>
            </a:extLst>
          </p:cNvPr>
          <p:cNvPicPr>
            <a:picLocks noChangeAspect="1"/>
          </p:cNvPicPr>
          <p:nvPr userDrawn="1"/>
        </p:nvPicPr>
        <p:blipFill rotWithShape="1">
          <a:blip r:embed="rId3"/>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8" name="Freeform: Shape 7">
            <a:extLst>
              <a:ext uri="{FF2B5EF4-FFF2-40B4-BE49-F238E27FC236}">
                <a16:creationId xmlns:a16="http://schemas.microsoft.com/office/drawing/2014/main" id="{D5B6CD6F-FF22-450E-9D7B-C98BCCCDBF48}"/>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TextBox 14">
            <a:extLst>
              <a:ext uri="{FF2B5EF4-FFF2-40B4-BE49-F238E27FC236}">
                <a16:creationId xmlns:a16="http://schemas.microsoft.com/office/drawing/2014/main" id="{085C7DF6-4E9D-435C-9660-480E46CA87FC}"/>
              </a:ext>
            </a:extLst>
          </p:cNvPr>
          <p:cNvSpPr txBox="1"/>
          <p:nvPr userDrawn="1"/>
        </p:nvSpPr>
        <p:spPr>
          <a:xfrm>
            <a:off x="6900540" y="6644987"/>
            <a:ext cx="3543300" cy="123111"/>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lumMod val="75000"/>
                    <a:lumOff val="25000"/>
                  </a:srgbClr>
                </a:solidFill>
                <a:effectLst/>
                <a:uLnTx/>
                <a:uFillTx/>
                <a:latin typeface="Segoe UI"/>
                <a:ea typeface="+mn-ea"/>
                <a:cs typeface="+mn-cs"/>
              </a:rPr>
              <a:t>©Microsoft Corporation. All rights reserved.</a:t>
            </a:r>
          </a:p>
        </p:txBody>
      </p:sp>
      <p:sp>
        <p:nvSpPr>
          <p:cNvPr id="21" name="TextBox 20">
            <a:extLst>
              <a:ext uri="{FF2B5EF4-FFF2-40B4-BE49-F238E27FC236}">
                <a16:creationId xmlns:a16="http://schemas.microsoft.com/office/drawing/2014/main" id="{41BD4EE3-AB26-4489-AD6D-AC6F72DC217E}"/>
              </a:ext>
            </a:extLst>
          </p:cNvPr>
          <p:cNvSpPr txBox="1"/>
          <p:nvPr userDrawn="1"/>
        </p:nvSpPr>
        <p:spPr>
          <a:xfrm>
            <a:off x="584200" y="6660299"/>
            <a:ext cx="3577602" cy="123111"/>
          </a:xfrm>
          <a:prstGeom prst="rect">
            <a:avLst/>
          </a:prstGeom>
          <a:noFill/>
        </p:spPr>
        <p:txBody>
          <a:bodyPr wrap="square" lIns="0" tIns="0" rIns="0" bIns="0" rtlCol="0">
            <a:spAutoFit/>
          </a:bodyPr>
          <a:lstStyle/>
          <a:p>
            <a:pPr algn="l"/>
            <a:r>
              <a:rPr lang="en-US" sz="800" b="0" dirty="0">
                <a:solidFill>
                  <a:schemeClr val="tx1"/>
                </a:solidFill>
                <a:latin typeface="+mj-lt"/>
                <a:cs typeface="Segoe UI" panose="020B0502040204020203" pitchFamily="34" charset="0"/>
              </a:rPr>
              <a:t>ENABLED BY: </a:t>
            </a:r>
            <a:r>
              <a:rPr lang="en-US" sz="800" b="0" dirty="0">
                <a:solidFill>
                  <a:schemeClr val="tx1"/>
                </a:solidFill>
                <a:latin typeface="+mn-lt"/>
                <a:cs typeface="Segoe UI" panose="020B0502040204020203" pitchFamily="34" charset="0"/>
              </a:rPr>
              <a:t>MICROSOFT I MEDIAKIND I EVERTZ I LUMEN </a:t>
            </a:r>
          </a:p>
        </p:txBody>
      </p:sp>
    </p:spTree>
    <p:extLst>
      <p:ext uri="{BB962C8B-B14F-4D97-AF65-F5344CB8AC3E}">
        <p14:creationId xmlns:p14="http://schemas.microsoft.com/office/powerpoint/2010/main" val="363472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 with 3-columns">
    <p:bg>
      <p:bgRef idx="1001">
        <a:schemeClr val="bg1"/>
      </p:bgRef>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553998"/>
          </a:xfrm>
        </p:spPr>
        <p:txBody>
          <a:bodyPr/>
          <a:lstStyle>
            <a:lvl1pPr>
              <a:defRPr>
                <a:solidFill>
                  <a:schemeClr val="accent1"/>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B4691FE3-136F-4936-BE45-74428071CAC1}"/>
              </a:ext>
            </a:extLst>
          </p:cNvPr>
          <p:cNvSpPr>
            <a:spLocks noGrp="1"/>
          </p:cNvSpPr>
          <p:nvPr>
            <p:ph type="body" sz="quarter" idx="11"/>
          </p:nvPr>
        </p:nvSpPr>
        <p:spPr>
          <a:xfrm>
            <a:off x="588263" y="1100613"/>
            <a:ext cx="11018520" cy="307777"/>
          </a:xfrm>
        </p:spPr>
        <p:txBody>
          <a:bodyPr/>
          <a:lstStyle>
            <a:lvl1pPr marL="0" indent="0" algn="l" defTabSz="932742" rtl="0" eaLnBrk="1" latinLnBrk="0" hangingPunct="1">
              <a:lnSpc>
                <a:spcPct val="100000"/>
              </a:lnSpc>
              <a:spcBef>
                <a:spcPct val="0"/>
              </a:spcBef>
              <a:buNone/>
              <a:defRPr lang="en-US" sz="2000" b="0" kern="1200" cap="none" spc="0" baseline="0" dirty="0">
                <a:ln w="3175">
                  <a:noFill/>
                </a:ln>
                <a:solidFill>
                  <a:schemeClr val="tx1"/>
                </a:solidFill>
                <a:effectLst/>
                <a:latin typeface="+mn-lt"/>
                <a:ea typeface="+mn-ea"/>
                <a:cs typeface="Segoe UI" pitchFamily="34" charset="0"/>
              </a:defRPr>
            </a:lvl1pPr>
          </a:lstStyle>
          <a:p>
            <a:pPr lvl="0"/>
            <a:endParaRPr lang="en-US"/>
          </a:p>
        </p:txBody>
      </p:sp>
      <p:sp>
        <p:nvSpPr>
          <p:cNvPr id="7" name="Hexagon 6">
            <a:extLst>
              <a:ext uri="{FF2B5EF4-FFF2-40B4-BE49-F238E27FC236}">
                <a16:creationId xmlns:a16="http://schemas.microsoft.com/office/drawing/2014/main" id="{130A13A5-ECE2-4CFF-8B3B-1CACA82A2645}"/>
              </a:ext>
            </a:extLst>
          </p:cNvPr>
          <p:cNvSpPr/>
          <p:nvPr userDrawn="1"/>
        </p:nvSpPr>
        <p:spPr bwMode="auto">
          <a:xfrm>
            <a:off x="588263" y="1743821"/>
            <a:ext cx="1002416" cy="832847"/>
          </a:xfrm>
          <a:prstGeom prst="hexagon">
            <a:avLst>
              <a:gd name="adj" fmla="val 26587"/>
              <a:gd name="vf" fmla="val 115470"/>
            </a:avLst>
          </a:prstGeom>
          <a:solidFill>
            <a:schemeClr val="bg1"/>
          </a:solidFill>
          <a:ln>
            <a:noFill/>
            <a:headEnd type="none" w="med" len="med"/>
            <a:tailEnd type="none" w="med" len="med"/>
          </a:ln>
          <a:effectLst>
            <a:outerShdw blurRad="63500" sx="120000" sy="12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Hexagon 7">
            <a:extLst>
              <a:ext uri="{FF2B5EF4-FFF2-40B4-BE49-F238E27FC236}">
                <a16:creationId xmlns:a16="http://schemas.microsoft.com/office/drawing/2014/main" id="{7DE9BC71-4459-4F83-B6B3-DF46D2B192DA}"/>
              </a:ext>
            </a:extLst>
          </p:cNvPr>
          <p:cNvSpPr/>
          <p:nvPr userDrawn="1"/>
        </p:nvSpPr>
        <p:spPr bwMode="auto">
          <a:xfrm>
            <a:off x="4346996" y="1743821"/>
            <a:ext cx="1002416" cy="832847"/>
          </a:xfrm>
          <a:prstGeom prst="hexagon">
            <a:avLst>
              <a:gd name="adj" fmla="val 26587"/>
              <a:gd name="vf" fmla="val 115470"/>
            </a:avLst>
          </a:prstGeom>
          <a:solidFill>
            <a:schemeClr val="bg1"/>
          </a:solidFill>
          <a:ln>
            <a:noFill/>
            <a:headEnd type="none" w="med" len="med"/>
            <a:tailEnd type="none" w="med" len="med"/>
          </a:ln>
          <a:effectLst>
            <a:outerShdw blurRad="63500" sx="120000" sy="12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Hexagon 8">
            <a:extLst>
              <a:ext uri="{FF2B5EF4-FFF2-40B4-BE49-F238E27FC236}">
                <a16:creationId xmlns:a16="http://schemas.microsoft.com/office/drawing/2014/main" id="{EC355D75-D4C8-4C52-B5C1-F3A3AFEF4646}"/>
              </a:ext>
            </a:extLst>
          </p:cNvPr>
          <p:cNvSpPr/>
          <p:nvPr userDrawn="1"/>
        </p:nvSpPr>
        <p:spPr bwMode="auto">
          <a:xfrm>
            <a:off x="8105728" y="1743821"/>
            <a:ext cx="1002416" cy="832847"/>
          </a:xfrm>
          <a:prstGeom prst="hexagon">
            <a:avLst>
              <a:gd name="adj" fmla="val 26587"/>
              <a:gd name="vf" fmla="val 115470"/>
            </a:avLst>
          </a:prstGeom>
          <a:solidFill>
            <a:schemeClr val="bg1"/>
          </a:solidFill>
          <a:ln>
            <a:noFill/>
            <a:headEnd type="none" w="med" len="med"/>
            <a:tailEnd type="none" w="med" len="med"/>
          </a:ln>
          <a:effectLst>
            <a:outerShdw blurRad="63500" sx="120000" sy="12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375EAEAF-58A3-480F-9A1F-392986AB3A7E}"/>
              </a:ext>
            </a:extLst>
          </p:cNvPr>
          <p:cNvSpPr>
            <a:spLocks noGrp="1"/>
          </p:cNvSpPr>
          <p:nvPr>
            <p:ph type="body" sz="quarter" idx="13"/>
          </p:nvPr>
        </p:nvSpPr>
        <p:spPr>
          <a:xfrm>
            <a:off x="588263" y="3426106"/>
            <a:ext cx="3499013" cy="2849580"/>
          </a:xfrm>
        </p:spPr>
        <p:txBody>
          <a:bodyPr>
            <a:noAutofit/>
          </a:bodyPr>
          <a:lstStyle>
            <a:lvl1pPr marL="228600" indent="-228600">
              <a:spcBef>
                <a:spcPts val="600"/>
              </a:spcBef>
              <a:buFont typeface="Arial" panose="020B0604020202020204" pitchFamily="34" charset="0"/>
              <a:buChar char="•"/>
              <a:defRPr sz="1800"/>
            </a:lvl1pPr>
            <a:lvl2pPr>
              <a:spcBef>
                <a:spcPts val="600"/>
              </a:spcBef>
              <a:defRPr sz="1800"/>
            </a:lvl2pPr>
            <a:lvl3pPr>
              <a:spcBef>
                <a:spcPts val="600"/>
              </a:spcBef>
              <a:defRPr sz="1800"/>
            </a:lvl3pPr>
            <a:lvl4pPr>
              <a:spcBef>
                <a:spcPts val="600"/>
              </a:spcBef>
              <a:defRPr sz="1800"/>
            </a:lvl4pPr>
            <a:lvl5pPr>
              <a:spcBef>
                <a:spcPts val="6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FD3B93B2-E986-4264-9106-C5019ECC0DE0}"/>
              </a:ext>
            </a:extLst>
          </p:cNvPr>
          <p:cNvSpPr>
            <a:spLocks noGrp="1"/>
          </p:cNvSpPr>
          <p:nvPr>
            <p:ph type="body" sz="quarter" idx="14"/>
          </p:nvPr>
        </p:nvSpPr>
        <p:spPr>
          <a:xfrm>
            <a:off x="4346996" y="3426106"/>
            <a:ext cx="3499013" cy="2849580"/>
          </a:xfrm>
        </p:spPr>
        <p:txBody>
          <a:bodyPr>
            <a:noAutofit/>
          </a:bodyPr>
          <a:lstStyle>
            <a:lvl1pPr marL="228600" indent="-228600">
              <a:spcBef>
                <a:spcPts val="600"/>
              </a:spcBef>
              <a:buFont typeface="Arial" panose="020B0604020202020204" pitchFamily="34" charset="0"/>
              <a:buChar char="•"/>
              <a:defRPr sz="1800"/>
            </a:lvl1pPr>
            <a:lvl2pPr>
              <a:spcBef>
                <a:spcPts val="600"/>
              </a:spcBef>
              <a:defRPr sz="1800"/>
            </a:lvl2pPr>
            <a:lvl3pPr>
              <a:spcBef>
                <a:spcPts val="600"/>
              </a:spcBef>
              <a:defRPr sz="1800"/>
            </a:lvl3pPr>
            <a:lvl4pPr>
              <a:spcBef>
                <a:spcPts val="600"/>
              </a:spcBef>
              <a:defRPr sz="1800"/>
            </a:lvl4pPr>
            <a:lvl5pPr>
              <a:spcBef>
                <a:spcPts val="6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2">
            <a:extLst>
              <a:ext uri="{FF2B5EF4-FFF2-40B4-BE49-F238E27FC236}">
                <a16:creationId xmlns:a16="http://schemas.microsoft.com/office/drawing/2014/main" id="{B945A621-104B-4D26-8EEB-62C61A3F1ACD}"/>
              </a:ext>
            </a:extLst>
          </p:cNvPr>
          <p:cNvSpPr>
            <a:spLocks noGrp="1"/>
          </p:cNvSpPr>
          <p:nvPr>
            <p:ph type="body" sz="quarter" idx="15"/>
          </p:nvPr>
        </p:nvSpPr>
        <p:spPr>
          <a:xfrm>
            <a:off x="8105728" y="3426106"/>
            <a:ext cx="3499013" cy="2849580"/>
          </a:xfrm>
        </p:spPr>
        <p:txBody>
          <a:bodyPr>
            <a:noAutofit/>
          </a:bodyPr>
          <a:lstStyle>
            <a:lvl1pPr marL="228600" indent="-228600">
              <a:spcBef>
                <a:spcPts val="600"/>
              </a:spcBef>
              <a:buFont typeface="Arial" panose="020B0604020202020204" pitchFamily="34" charset="0"/>
              <a:buChar char="•"/>
              <a:defRPr sz="1800"/>
            </a:lvl1pPr>
            <a:lvl2pPr>
              <a:spcBef>
                <a:spcPts val="600"/>
              </a:spcBef>
              <a:defRPr sz="1800"/>
            </a:lvl2pPr>
            <a:lvl3pPr>
              <a:spcBef>
                <a:spcPts val="600"/>
              </a:spcBef>
              <a:defRPr sz="1800"/>
            </a:lvl3pPr>
            <a:lvl4pPr>
              <a:spcBef>
                <a:spcPts val="600"/>
              </a:spcBef>
              <a:defRPr sz="1800"/>
            </a:lvl4pPr>
            <a:lvl5pPr>
              <a:spcBef>
                <a:spcPts val="6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7" name="Straight Connector 16">
            <a:extLst>
              <a:ext uri="{FF2B5EF4-FFF2-40B4-BE49-F238E27FC236}">
                <a16:creationId xmlns:a16="http://schemas.microsoft.com/office/drawing/2014/main" id="{F8E9FA9E-5B47-49D1-A345-179AFD893438}"/>
              </a:ext>
            </a:extLst>
          </p:cNvPr>
          <p:cNvCxnSpPr>
            <a:cxnSpLocks/>
          </p:cNvCxnSpPr>
          <p:nvPr userDrawn="1"/>
        </p:nvCxnSpPr>
        <p:spPr>
          <a:xfrm>
            <a:off x="4217136" y="3421802"/>
            <a:ext cx="0" cy="2761284"/>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7F4C75B-2AED-4ECC-9654-CBCEA419D87B}"/>
              </a:ext>
            </a:extLst>
          </p:cNvPr>
          <p:cNvCxnSpPr>
            <a:cxnSpLocks/>
          </p:cNvCxnSpPr>
          <p:nvPr userDrawn="1"/>
        </p:nvCxnSpPr>
        <p:spPr>
          <a:xfrm>
            <a:off x="7975869" y="3426106"/>
            <a:ext cx="0" cy="284958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27">
            <a:extLst>
              <a:ext uri="{FF2B5EF4-FFF2-40B4-BE49-F238E27FC236}">
                <a16:creationId xmlns:a16="http://schemas.microsoft.com/office/drawing/2014/main" id="{39ED39AA-F171-4895-9D5D-D3B3E61F8AC5}"/>
              </a:ext>
            </a:extLst>
          </p:cNvPr>
          <p:cNvSpPr>
            <a:spLocks noGrp="1"/>
          </p:cNvSpPr>
          <p:nvPr>
            <p:ph type="body" sz="quarter" idx="16" hasCustomPrompt="1"/>
          </p:nvPr>
        </p:nvSpPr>
        <p:spPr>
          <a:xfrm>
            <a:off x="588263" y="3059120"/>
            <a:ext cx="3499013" cy="276999"/>
          </a:xfrm>
        </p:spPr>
        <p:txBody>
          <a:bodyPr anchor="b"/>
          <a:lstStyle>
            <a:lvl1pPr marL="0" indent="0">
              <a:buFont typeface="Arial" panose="020B0604020202020204" pitchFamily="34" charset="0"/>
              <a:buNone/>
              <a:defRPr sz="1800">
                <a:solidFill>
                  <a:schemeClr val="accent1"/>
                </a:solidFill>
                <a:latin typeface="+mj-lt"/>
              </a:defRPr>
            </a:lvl1pPr>
          </a:lstStyle>
          <a:p>
            <a:pPr lvl="0"/>
            <a:r>
              <a:rPr lang="en-US"/>
              <a:t>Title goes here</a:t>
            </a:r>
          </a:p>
        </p:txBody>
      </p:sp>
      <p:sp>
        <p:nvSpPr>
          <p:cNvPr id="29" name="Text Placeholder 27">
            <a:extLst>
              <a:ext uri="{FF2B5EF4-FFF2-40B4-BE49-F238E27FC236}">
                <a16:creationId xmlns:a16="http://schemas.microsoft.com/office/drawing/2014/main" id="{B85D0F05-2A12-4A36-ADD2-848D8DBFE499}"/>
              </a:ext>
            </a:extLst>
          </p:cNvPr>
          <p:cNvSpPr>
            <a:spLocks noGrp="1"/>
          </p:cNvSpPr>
          <p:nvPr>
            <p:ph type="body" sz="quarter" idx="17" hasCustomPrompt="1"/>
          </p:nvPr>
        </p:nvSpPr>
        <p:spPr>
          <a:xfrm>
            <a:off x="4346996" y="3059120"/>
            <a:ext cx="3499013" cy="276999"/>
          </a:xfrm>
        </p:spPr>
        <p:txBody>
          <a:bodyPr anchor="b"/>
          <a:lstStyle>
            <a:lvl1pPr marL="0" indent="0">
              <a:buNone/>
              <a:defRPr lang="en-US" sz="1800" kern="1200" spc="0" baseline="0" dirty="0">
                <a:solidFill>
                  <a:schemeClr val="accent1"/>
                </a:solidFill>
                <a:latin typeface="+mj-lt"/>
                <a:ea typeface="+mn-ea"/>
                <a:cs typeface="Segoe UI" panose="020B0502040204020203" pitchFamily="34" charset="0"/>
              </a:defRPr>
            </a:lvl1pPr>
          </a:lstStyle>
          <a:p>
            <a:pPr marL="228600" marR="0" lvl="0" indent="-228600" algn="l" defTabSz="932742" rtl="0" eaLnBrk="1" fontAlgn="auto" latinLnBrk="0" hangingPunct="1">
              <a:lnSpc>
                <a:spcPct val="100000"/>
              </a:lnSpc>
              <a:spcBef>
                <a:spcPct val="20000"/>
              </a:spcBef>
              <a:spcAft>
                <a:spcPts val="0"/>
              </a:spcAft>
              <a:buClrTx/>
              <a:buSzPct val="90000"/>
              <a:tabLst/>
            </a:pPr>
            <a:r>
              <a:rPr lang="en-US"/>
              <a:t>Title goes here</a:t>
            </a:r>
          </a:p>
        </p:txBody>
      </p:sp>
      <p:sp>
        <p:nvSpPr>
          <p:cNvPr id="30" name="Text Placeholder 27">
            <a:extLst>
              <a:ext uri="{FF2B5EF4-FFF2-40B4-BE49-F238E27FC236}">
                <a16:creationId xmlns:a16="http://schemas.microsoft.com/office/drawing/2014/main" id="{ECFCBFC1-4084-44D6-B183-5BC6A9C74608}"/>
              </a:ext>
            </a:extLst>
          </p:cNvPr>
          <p:cNvSpPr>
            <a:spLocks noGrp="1"/>
          </p:cNvSpPr>
          <p:nvPr>
            <p:ph type="body" sz="quarter" idx="18" hasCustomPrompt="1"/>
          </p:nvPr>
        </p:nvSpPr>
        <p:spPr>
          <a:xfrm>
            <a:off x="8105728" y="3059120"/>
            <a:ext cx="3499013" cy="276999"/>
          </a:xfrm>
        </p:spPr>
        <p:txBody>
          <a:bodyPr anchor="b"/>
          <a:lstStyle>
            <a:lvl1pPr marL="0" indent="0">
              <a:buNone/>
              <a:defRPr lang="en-US" sz="1800" kern="1200" spc="0" baseline="0" dirty="0">
                <a:solidFill>
                  <a:schemeClr val="accent1"/>
                </a:solidFill>
                <a:latin typeface="+mj-lt"/>
                <a:ea typeface="+mn-ea"/>
                <a:cs typeface="Segoe UI" panose="020B0502040204020203" pitchFamily="34" charset="0"/>
              </a:defRPr>
            </a:lvl1pPr>
          </a:lstStyle>
          <a:p>
            <a:pPr marL="228600" marR="0" lvl="0" indent="-228600" algn="l" defTabSz="932742" rtl="0" eaLnBrk="1" fontAlgn="auto" latinLnBrk="0" hangingPunct="1">
              <a:lnSpc>
                <a:spcPct val="100000"/>
              </a:lnSpc>
              <a:spcBef>
                <a:spcPct val="20000"/>
              </a:spcBef>
              <a:spcAft>
                <a:spcPts val="0"/>
              </a:spcAft>
              <a:buClrTx/>
              <a:buSzPct val="90000"/>
              <a:tabLst/>
            </a:pPr>
            <a:r>
              <a:rPr lang="en-US"/>
              <a:t>Title goes here</a:t>
            </a:r>
          </a:p>
        </p:txBody>
      </p:sp>
      <p:pic>
        <p:nvPicPr>
          <p:cNvPr id="21" name="Picture 20" descr="A picture containing shape&#10;&#10;Description automatically generated">
            <a:extLst>
              <a:ext uri="{FF2B5EF4-FFF2-40B4-BE49-F238E27FC236}">
                <a16:creationId xmlns:a16="http://schemas.microsoft.com/office/drawing/2014/main" id="{EAE19109-8860-4F6C-A660-2C94EF10A4C4}"/>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22" name="Freeform: Shape 21">
            <a:extLst>
              <a:ext uri="{FF2B5EF4-FFF2-40B4-BE49-F238E27FC236}">
                <a16:creationId xmlns:a16="http://schemas.microsoft.com/office/drawing/2014/main" id="{58BBDE26-EBE3-4041-9759-70AE9566AA86}"/>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ED25F6C0-7F8C-485D-AA4E-ABB9FE1A42B6}"/>
              </a:ext>
            </a:extLst>
          </p:cNvPr>
          <p:cNvSpPr txBox="1"/>
          <p:nvPr userDrawn="1"/>
        </p:nvSpPr>
        <p:spPr>
          <a:xfrm>
            <a:off x="6900540" y="6644987"/>
            <a:ext cx="3543300" cy="123111"/>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lumMod val="75000"/>
                    <a:lumOff val="25000"/>
                  </a:srgbClr>
                </a:solidFill>
                <a:effectLst/>
                <a:uLnTx/>
                <a:uFillTx/>
                <a:latin typeface="Segoe UI"/>
                <a:ea typeface="+mn-ea"/>
                <a:cs typeface="+mn-cs"/>
              </a:rPr>
              <a:t>©Microsoft Corporation. All rights reserved.</a:t>
            </a:r>
          </a:p>
        </p:txBody>
      </p:sp>
      <p:sp>
        <p:nvSpPr>
          <p:cNvPr id="32" name="TextBox 31">
            <a:extLst>
              <a:ext uri="{FF2B5EF4-FFF2-40B4-BE49-F238E27FC236}">
                <a16:creationId xmlns:a16="http://schemas.microsoft.com/office/drawing/2014/main" id="{176DF141-C166-480D-BB40-ECED7533829E}"/>
              </a:ext>
            </a:extLst>
          </p:cNvPr>
          <p:cNvSpPr txBox="1"/>
          <p:nvPr userDrawn="1"/>
        </p:nvSpPr>
        <p:spPr>
          <a:xfrm>
            <a:off x="584200" y="6660299"/>
            <a:ext cx="3577602" cy="123111"/>
          </a:xfrm>
          <a:prstGeom prst="rect">
            <a:avLst/>
          </a:prstGeom>
          <a:noFill/>
        </p:spPr>
        <p:txBody>
          <a:bodyPr wrap="square" lIns="0" tIns="0" rIns="0" bIns="0" rtlCol="0">
            <a:spAutoFit/>
          </a:bodyPr>
          <a:lstStyle/>
          <a:p>
            <a:pPr algn="l"/>
            <a:r>
              <a:rPr lang="en-US" sz="800" b="0" dirty="0">
                <a:solidFill>
                  <a:schemeClr val="tx1"/>
                </a:solidFill>
                <a:latin typeface="+mj-lt"/>
                <a:cs typeface="Segoe UI" panose="020B0502040204020203" pitchFamily="34" charset="0"/>
              </a:rPr>
              <a:t>ENABLED BY: </a:t>
            </a:r>
            <a:r>
              <a:rPr lang="en-US" sz="800" b="0" dirty="0">
                <a:solidFill>
                  <a:schemeClr val="tx1"/>
                </a:solidFill>
                <a:latin typeface="+mn-lt"/>
                <a:cs typeface="Segoe UI" panose="020B0502040204020203" pitchFamily="34" charset="0"/>
              </a:rPr>
              <a:t>MICROSOFT I MEDIAKIND I EVERTZ I LUMEN </a:t>
            </a:r>
          </a:p>
        </p:txBody>
      </p:sp>
    </p:spTree>
    <p:extLst>
      <p:ext uri="{BB962C8B-B14F-4D97-AF65-F5344CB8AC3E}">
        <p14:creationId xmlns:p14="http://schemas.microsoft.com/office/powerpoint/2010/main" val="32654529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pic>
        <p:nvPicPr>
          <p:cNvPr id="3" name="Picture 2" descr="A picture containing shape&#10;&#10;Description automatically generated">
            <a:extLst>
              <a:ext uri="{FF2B5EF4-FFF2-40B4-BE49-F238E27FC236}">
                <a16:creationId xmlns:a16="http://schemas.microsoft.com/office/drawing/2014/main" id="{B7C69AA8-B817-4CCD-9711-9112D6D3574E}"/>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4" name="Freeform: Shape 3">
            <a:extLst>
              <a:ext uri="{FF2B5EF4-FFF2-40B4-BE49-F238E27FC236}">
                <a16:creationId xmlns:a16="http://schemas.microsoft.com/office/drawing/2014/main" id="{3486760C-0BBF-401B-ACD5-D91C7A51FEFD}"/>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D7447C20-7987-4FF2-912D-1C6D8054D0A3}"/>
              </a:ext>
            </a:extLst>
          </p:cNvPr>
          <p:cNvSpPr txBox="1"/>
          <p:nvPr userDrawn="1"/>
        </p:nvSpPr>
        <p:spPr>
          <a:xfrm>
            <a:off x="6900540" y="6644987"/>
            <a:ext cx="3543300" cy="123111"/>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lumMod val="75000"/>
                    <a:lumOff val="25000"/>
                  </a:srgbClr>
                </a:solidFill>
                <a:effectLst/>
                <a:uLnTx/>
                <a:uFillTx/>
                <a:latin typeface="Segoe UI"/>
                <a:ea typeface="+mn-ea"/>
                <a:cs typeface="+mn-cs"/>
              </a:rPr>
              <a:t>©Microsoft Corporation. All rights reserved.</a:t>
            </a:r>
          </a:p>
        </p:txBody>
      </p:sp>
      <p:sp>
        <p:nvSpPr>
          <p:cNvPr id="10" name="TextBox 9">
            <a:extLst>
              <a:ext uri="{FF2B5EF4-FFF2-40B4-BE49-F238E27FC236}">
                <a16:creationId xmlns:a16="http://schemas.microsoft.com/office/drawing/2014/main" id="{8D126337-9B5B-4BF8-A59A-2B2C3B5464B0}"/>
              </a:ext>
            </a:extLst>
          </p:cNvPr>
          <p:cNvSpPr txBox="1"/>
          <p:nvPr userDrawn="1"/>
        </p:nvSpPr>
        <p:spPr>
          <a:xfrm>
            <a:off x="584200" y="6660299"/>
            <a:ext cx="3577602" cy="123111"/>
          </a:xfrm>
          <a:prstGeom prst="rect">
            <a:avLst/>
          </a:prstGeom>
          <a:noFill/>
        </p:spPr>
        <p:txBody>
          <a:bodyPr wrap="square" lIns="0" tIns="0" rIns="0" bIns="0" rtlCol="0">
            <a:spAutoFit/>
          </a:bodyPr>
          <a:lstStyle/>
          <a:p>
            <a:pPr algn="l"/>
            <a:r>
              <a:rPr lang="en-US" sz="800" b="0" dirty="0">
                <a:solidFill>
                  <a:schemeClr val="tx1"/>
                </a:solidFill>
                <a:latin typeface="+mj-lt"/>
                <a:cs typeface="Segoe UI" panose="020B0502040204020203" pitchFamily="34" charset="0"/>
              </a:rPr>
              <a:t>ENABLED BY: </a:t>
            </a:r>
            <a:r>
              <a:rPr lang="en-US" sz="800" b="0" dirty="0">
                <a:solidFill>
                  <a:schemeClr val="tx1"/>
                </a:solidFill>
                <a:latin typeface="+mn-lt"/>
                <a:cs typeface="Segoe UI" panose="020B0502040204020203" pitchFamily="34" charset="0"/>
              </a:rPr>
              <a:t>MICROSOFT I MEDIAKIND I EVERTZ I LUMEN </a:t>
            </a:r>
          </a:p>
        </p:txBody>
      </p:sp>
    </p:spTree>
    <p:extLst>
      <p:ext uri="{BB962C8B-B14F-4D97-AF65-F5344CB8AC3E}">
        <p14:creationId xmlns:p14="http://schemas.microsoft.com/office/powerpoint/2010/main" val="2475359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image" Target="../media/image10.emf"/><Relationship Id="rId2" Type="http://schemas.openxmlformats.org/officeDocument/2006/relationships/slideLayout" Target="../slideLayouts/slideLayout13.xml"/><Relationship Id="rId16" Type="http://schemas.openxmlformats.org/officeDocument/2006/relationships/image" Target="../media/image1.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oleObject" Target="../embeddings/oleObject2.bin"/><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ACEDAC5-1209-4398-975F-58A44F2F71D9}"/>
              </a:ext>
            </a:extLst>
          </p:cNvPr>
          <p:cNvGraphicFramePr>
            <a:graphicFrameLocks noChangeAspect="1"/>
          </p:cNvGraphicFramePr>
          <p:nvPr userDrawn="1">
            <p:custDataLst>
              <p:tags r:id="rId13"/>
            </p:custDataLst>
            <p:extLst>
              <p:ext uri="{D42A27DB-BD31-4B8C-83A1-F6EECF244321}">
                <p14:modId xmlns:p14="http://schemas.microsoft.com/office/powerpoint/2010/main" val="42947074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425" imgH="424" progId="TCLayout.ActiveDocument.1">
                  <p:embed/>
                </p:oleObj>
              </mc:Choice>
              <mc:Fallback>
                <p:oleObj name="think-cell Slide" r:id="rId15" imgW="425" imgH="424" progId="TCLayout.ActiveDocument.1">
                  <p:embed/>
                  <p:pic>
                    <p:nvPicPr>
                      <p:cNvPr id="6" name="Object 5" hidden="1">
                        <a:extLst>
                          <a:ext uri="{FF2B5EF4-FFF2-40B4-BE49-F238E27FC236}">
                            <a16:creationId xmlns:a16="http://schemas.microsoft.com/office/drawing/2014/main" id="{3ACEDAC5-1209-4398-975F-58A44F2F71D9}"/>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75713690-8195-4E34-8BA4-D3CC7717E7D8}"/>
              </a:ext>
            </a:extLst>
          </p:cNvPr>
          <p:cNvSpPr/>
          <p:nvPr userDrawn="1">
            <p:custDataLst>
              <p:tags r:id="rId14"/>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32472" fontAlgn="base">
              <a:spcBef>
                <a:spcPct val="0"/>
              </a:spcBef>
              <a:spcAft>
                <a:spcPct val="0"/>
              </a:spcAft>
            </a:pPr>
            <a:endParaRPr lang="en-US" sz="3600" b="0" i="0" baseline="0" dirty="0">
              <a:solidFill>
                <a:srgbClr val="FFFFFF"/>
              </a:solidFill>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33">
            <a:extLst>
              <a:ext uri="{FF2B5EF4-FFF2-40B4-BE49-F238E27FC236}">
                <a16:creationId xmlns:a16="http://schemas.microsoft.com/office/drawing/2014/main" id="{9614B4FA-087F-4095-975E-DA9A6954413C}"/>
              </a:ext>
            </a:extLst>
          </p:cNvPr>
          <p:cNvPicPr>
            <a:picLocks noChangeAspect="1"/>
          </p:cNvPicPr>
          <p:nvPr userDrawn="1"/>
        </p:nvPicPr>
        <p:blipFill>
          <a:blip r:embed="rId17"/>
          <a:stretch>
            <a:fillRect/>
          </a:stretch>
        </p:blipFill>
        <p:spPr>
          <a:xfrm rot="5400000">
            <a:off x="11479904" y="2068884"/>
            <a:ext cx="4902709" cy="2597029"/>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39" r:id="rId1"/>
    <p:sldLayoutId id="2147484940" r:id="rId2"/>
    <p:sldLayoutId id="2147484941" r:id="rId3"/>
    <p:sldLayoutId id="2147484943" r:id="rId4"/>
    <p:sldLayoutId id="2147484944" r:id="rId5"/>
    <p:sldLayoutId id="2147484947" r:id="rId6"/>
    <p:sldLayoutId id="2147484948" r:id="rId7"/>
    <p:sldLayoutId id="2147484946" r:id="rId8"/>
    <p:sldLayoutId id="2147484942" r:id="rId9"/>
    <p:sldLayoutId id="2147484945" r:id="rId10"/>
    <p:sldLayoutId id="2147484949" r:id="rId11"/>
  </p:sldLayoutIdLst>
  <p:transition>
    <p:fade/>
  </p:transition>
  <p:hf hdr="0" ft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accent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ACEDAC5-1209-4398-975F-58A44F2F71D9}"/>
              </a:ext>
            </a:extLst>
          </p:cNvPr>
          <p:cNvGraphicFramePr>
            <a:graphicFrameLocks noChangeAspect="1"/>
          </p:cNvGraphicFramePr>
          <p:nvPr userDrawn="1">
            <p:custDataLst>
              <p:tags r:id="rId13"/>
            </p:custDataLst>
            <p:extLst>
              <p:ext uri="{D42A27DB-BD31-4B8C-83A1-F6EECF244321}">
                <p14:modId xmlns:p14="http://schemas.microsoft.com/office/powerpoint/2010/main" val="14147092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425" imgH="424" progId="TCLayout.ActiveDocument.1">
                  <p:embed/>
                </p:oleObj>
              </mc:Choice>
              <mc:Fallback>
                <p:oleObj name="think-cell Slide" r:id="rId15" imgW="425" imgH="424" progId="TCLayout.ActiveDocument.1">
                  <p:embed/>
                  <p:pic>
                    <p:nvPicPr>
                      <p:cNvPr id="6" name="Object 5" hidden="1">
                        <a:extLst>
                          <a:ext uri="{FF2B5EF4-FFF2-40B4-BE49-F238E27FC236}">
                            <a16:creationId xmlns:a16="http://schemas.microsoft.com/office/drawing/2014/main" id="{3ACEDAC5-1209-4398-975F-58A44F2F71D9}"/>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75713690-8195-4E34-8BA4-D3CC7717E7D8}"/>
              </a:ext>
            </a:extLst>
          </p:cNvPr>
          <p:cNvSpPr/>
          <p:nvPr userDrawn="1">
            <p:custDataLst>
              <p:tags r:id="rId14"/>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32472" fontAlgn="base">
              <a:spcBef>
                <a:spcPct val="0"/>
              </a:spcBef>
              <a:spcAft>
                <a:spcPct val="0"/>
              </a:spcAft>
            </a:pPr>
            <a:endParaRPr lang="en-US" sz="3600" b="0" i="0" baseline="0" dirty="0">
              <a:solidFill>
                <a:srgbClr val="FFFFFF"/>
              </a:solidFill>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7"/>
          <a:srcRect l="762"/>
          <a:stretch/>
        </p:blipFill>
        <p:spPr>
          <a:xfrm rot="5400000">
            <a:off x="9976898" y="2843773"/>
            <a:ext cx="6858000" cy="1170455"/>
          </a:xfrm>
          <a:prstGeom prst="rect">
            <a:avLst/>
          </a:prstGeom>
        </p:spPr>
      </p:pic>
    </p:spTree>
    <p:extLst>
      <p:ext uri="{BB962C8B-B14F-4D97-AF65-F5344CB8AC3E}">
        <p14:creationId xmlns:p14="http://schemas.microsoft.com/office/powerpoint/2010/main" val="2860200603"/>
      </p:ext>
    </p:extLst>
  </p:cSld>
  <p:clrMap bg1="lt1" tx1="dk1" bg2="lt2" tx2="dk2" accent1="accent1" accent2="accent2" accent3="accent3" accent4="accent4" accent5="accent5" accent6="accent6" hlink="hlink" folHlink="folHlink"/>
  <p:sldLayoutIdLst>
    <p:sldLayoutId id="2147484951" r:id="rId1"/>
    <p:sldLayoutId id="2147484952" r:id="rId2"/>
    <p:sldLayoutId id="2147484953" r:id="rId3"/>
    <p:sldLayoutId id="2147484954" r:id="rId4"/>
    <p:sldLayoutId id="2147484955" r:id="rId5"/>
    <p:sldLayoutId id="2147484956" r:id="rId6"/>
    <p:sldLayoutId id="2147484957" r:id="rId7"/>
    <p:sldLayoutId id="2147484958" r:id="rId8"/>
    <p:sldLayoutId id="2147484959" r:id="rId9"/>
    <p:sldLayoutId id="2147484960" r:id="rId10"/>
    <p:sldLayoutId id="2147484961" r:id="rId11"/>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microsoft.sharepoint.com/teams/MSUS-SolutionAccelerator/SitePages/Campaign-Management.aspx" TargetMode="External"/><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hyperlink" Target="https://docs.microsoft.com/en-us/azure/availability-zones/az-overview#regions" TargetMode="External"/><Relationship Id="rId4" Type="http://schemas.openxmlformats.org/officeDocument/2006/relationships/hyperlink" Target="https://docs.microsoft.com/en-us/azure/networking/microsoft-global-network"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hyperlink" Target="https://www.worldbank.org/en/topic/disability#1" TargetMode="External"/><Relationship Id="rId3" Type="http://schemas.openxmlformats.org/officeDocument/2006/relationships/hyperlink" Target="https://time.com/5950135/livestream-music-future/" TargetMode="External"/><Relationship Id="rId7" Type="http://schemas.openxmlformats.org/officeDocument/2006/relationships/hyperlink" Target="https://www.forbes.com/sites/solitairetownsend/2018/11/21/consumers-want-you-to-help-them-make-a-difference/?sh=39a116166954"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hyperlink" Target="https://www.ibm.com/watson-advertising/thought-leadership/cookieless-targeting-what-it-is" TargetMode="External"/><Relationship Id="rId5" Type="http://schemas.openxmlformats.org/officeDocument/2006/relationships/hyperlink" Target="https://livestream.com/blog/live-video-statistics-livestream" TargetMode="External"/><Relationship Id="rId4" Type="http://schemas.openxmlformats.org/officeDocument/2006/relationships/hyperlink" Target="https://www.gwi.com/hubfs/1.%20Coronavirus%20Research%20PDFs/GWI%20coronavirus%20findings%20April%202020%20-%20Media%20Consumption%20(Release%204).pdf"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39CF3F-587E-48B7-AE84-4580ACE4C226}"/>
              </a:ext>
            </a:extLst>
          </p:cNvPr>
          <p:cNvSpPr>
            <a:spLocks noGrp="1"/>
          </p:cNvSpPr>
          <p:nvPr>
            <p:ph type="title"/>
          </p:nvPr>
        </p:nvSpPr>
        <p:spPr>
          <a:xfrm>
            <a:off x="588263" y="457200"/>
            <a:ext cx="11018520" cy="492443"/>
          </a:xfrm>
        </p:spPr>
        <p:txBody>
          <a:bodyPr>
            <a:normAutofit/>
          </a:bodyPr>
          <a:lstStyle/>
          <a:p>
            <a:r>
              <a:rPr lang="en-US" dirty="0"/>
              <a:t>Seller Guidance</a:t>
            </a:r>
          </a:p>
        </p:txBody>
      </p:sp>
      <p:graphicFrame>
        <p:nvGraphicFramePr>
          <p:cNvPr id="20" name="Table 19">
            <a:extLst>
              <a:ext uri="{FF2B5EF4-FFF2-40B4-BE49-F238E27FC236}">
                <a16:creationId xmlns:a16="http://schemas.microsoft.com/office/drawing/2014/main" id="{6C27C5B7-C402-46BC-8D6C-36F340CDDB13}"/>
              </a:ext>
            </a:extLst>
          </p:cNvPr>
          <p:cNvGraphicFramePr>
            <a:graphicFrameLocks noGrp="1"/>
          </p:cNvGraphicFramePr>
          <p:nvPr>
            <p:extLst>
              <p:ext uri="{D42A27DB-BD31-4B8C-83A1-F6EECF244321}">
                <p14:modId xmlns:p14="http://schemas.microsoft.com/office/powerpoint/2010/main" val="2401534724"/>
              </p:ext>
            </p:extLst>
          </p:nvPr>
        </p:nvGraphicFramePr>
        <p:xfrm>
          <a:off x="588962" y="1071088"/>
          <a:ext cx="11175058" cy="1409700"/>
        </p:xfrm>
        <a:graphic>
          <a:graphicData uri="http://schemas.openxmlformats.org/drawingml/2006/table">
            <a:tbl>
              <a:tblPr firstRow="1" firstCol="1" bandRow="1"/>
              <a:tblGrid>
                <a:gridCol w="11175058">
                  <a:extLst>
                    <a:ext uri="{9D8B030D-6E8A-4147-A177-3AD203B41FA5}">
                      <a16:colId xmlns:a16="http://schemas.microsoft.com/office/drawing/2014/main" val="3902750082"/>
                    </a:ext>
                  </a:extLst>
                </a:gridCol>
              </a:tblGrid>
              <a:tr h="411121">
                <a:tc>
                  <a:txBody>
                    <a:bodyPr/>
                    <a:lstStyle/>
                    <a:p>
                      <a:pPr marL="0" marR="0">
                        <a:lnSpc>
                          <a:spcPct val="100000"/>
                        </a:lnSpc>
                        <a:spcBef>
                          <a:spcPts val="300"/>
                        </a:spcBef>
                        <a:spcAft>
                          <a:spcPts val="600"/>
                        </a:spcAft>
                      </a:pPr>
                      <a:r>
                        <a:rPr lang="en-US" sz="1400" b="0" dirty="0">
                          <a:solidFill>
                            <a:schemeClr val="bg1"/>
                          </a:solidFill>
                          <a:effectLst/>
                          <a:latin typeface="+mj-lt"/>
                          <a:ea typeface="Times New Roman" panose="02020603050405020304" pitchFamily="18" charset="0"/>
                          <a:cs typeface="Arial" panose="020B0604020202020204" pitchFamily="34" charset="0"/>
                        </a:rPr>
                        <a:t>Live Events Solution Accelerator — D</a:t>
                      </a:r>
                      <a:r>
                        <a:rPr lang="en-US" sz="1400" dirty="0">
                          <a:solidFill>
                            <a:schemeClr val="bg1"/>
                          </a:solidFill>
                          <a:effectLst/>
                          <a:latin typeface="+mj-lt"/>
                          <a:ea typeface="Times New Roman" panose="02020603050405020304" pitchFamily="18" charset="0"/>
                          <a:cs typeface="Arial" panose="020B0604020202020204" pitchFamily="34" charset="0"/>
                        </a:rPr>
                        <a:t>eliver the entire live stream event process in the cloud and on demand.</a:t>
                      </a:r>
                    </a:p>
                    <a:p>
                      <a:pPr marL="0" marR="0">
                        <a:lnSpc>
                          <a:spcPct val="100000"/>
                        </a:lnSpc>
                        <a:spcBef>
                          <a:spcPts val="300"/>
                        </a:spcBef>
                        <a:spcAft>
                          <a:spcPts val="300"/>
                        </a:spcAft>
                      </a:pPr>
                      <a:r>
                        <a:rPr lang="en-US" sz="1200" dirty="0">
                          <a:solidFill>
                            <a:schemeClr val="bg1"/>
                          </a:solidFill>
                          <a:effectLst/>
                          <a:latin typeface="+mn-lt"/>
                          <a:ea typeface="Times New Roman" panose="02020603050405020304" pitchFamily="18" charset="0"/>
                          <a:cs typeface="Arial" panose="020B0604020202020204" pitchFamily="34" charset="0"/>
                        </a:rPr>
                        <a:t>Please note: </a:t>
                      </a:r>
                    </a:p>
                    <a:p>
                      <a:pPr marL="285750" marR="0" indent="-285750">
                        <a:lnSpc>
                          <a:spcPct val="100000"/>
                        </a:lnSpc>
                        <a:spcBef>
                          <a:spcPts val="100"/>
                        </a:spcBef>
                        <a:spcAft>
                          <a:spcPts val="100"/>
                        </a:spcAft>
                        <a:buFont typeface="Arial" panose="020B0604020202020204" pitchFamily="34" charset="0"/>
                        <a:buChar char="•"/>
                      </a:pPr>
                      <a:r>
                        <a:rPr lang="en-US" sz="1200" dirty="0">
                          <a:solidFill>
                            <a:schemeClr val="bg1"/>
                          </a:solidFill>
                          <a:effectLst/>
                          <a:latin typeface="+mn-lt"/>
                          <a:ea typeface="Times New Roman" panose="02020603050405020304" pitchFamily="18" charset="0"/>
                          <a:cs typeface="Arial" panose="020B0604020202020204" pitchFamily="34" charset="0"/>
                        </a:rPr>
                        <a:t>The solution will be delivered as a custom engagement until it is ready for release as a managed service. Refer to the </a:t>
                      </a:r>
                      <a:r>
                        <a:rPr lang="en-US" sz="1200" dirty="0">
                          <a:solidFill>
                            <a:schemeClr val="bg1">
                              <a:lumMod val="95000"/>
                            </a:schemeClr>
                          </a:solidFill>
                          <a:effectLst/>
                          <a:latin typeface="+mn-lt"/>
                          <a:ea typeface="Times New Roman" panose="0202060305040502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solution page in SharePoint </a:t>
                      </a:r>
                      <a:r>
                        <a:rPr lang="en-US" sz="1200" dirty="0">
                          <a:solidFill>
                            <a:schemeClr val="bg1"/>
                          </a:solidFill>
                          <a:effectLst/>
                          <a:latin typeface="+mn-lt"/>
                          <a:ea typeface="Times New Roman" panose="02020603050405020304" pitchFamily="18" charset="0"/>
                          <a:cs typeface="Arial" panose="020B0604020202020204" pitchFamily="34" charset="0"/>
                        </a:rPr>
                        <a:t>for </a:t>
                      </a:r>
                      <a:br>
                        <a:rPr lang="en-US" sz="1200" dirty="0">
                          <a:solidFill>
                            <a:schemeClr val="bg1"/>
                          </a:solidFill>
                          <a:effectLst/>
                          <a:latin typeface="+mn-lt"/>
                          <a:ea typeface="Times New Roman" panose="02020603050405020304" pitchFamily="18" charset="0"/>
                          <a:cs typeface="Arial" panose="020B0604020202020204" pitchFamily="34" charset="0"/>
                        </a:rPr>
                      </a:br>
                      <a:r>
                        <a:rPr lang="en-US" sz="1200" dirty="0">
                          <a:solidFill>
                            <a:schemeClr val="bg1"/>
                          </a:solidFill>
                          <a:effectLst/>
                          <a:latin typeface="+mn-lt"/>
                          <a:ea typeface="Times New Roman" panose="02020603050405020304" pitchFamily="18" charset="0"/>
                          <a:cs typeface="Arial" panose="020B0604020202020204" pitchFamily="34" charset="0"/>
                        </a:rPr>
                        <a:t>more information. </a:t>
                      </a:r>
                    </a:p>
                    <a:p>
                      <a:pPr marL="285750" marR="0" indent="-285750">
                        <a:lnSpc>
                          <a:spcPct val="100000"/>
                        </a:lnSpc>
                        <a:spcBef>
                          <a:spcPts val="100"/>
                        </a:spcBef>
                        <a:spcAft>
                          <a:spcPts val="100"/>
                        </a:spcAft>
                        <a:buFont typeface="Arial" panose="020B0604020202020204" pitchFamily="34" charset="0"/>
                        <a:buChar char="•"/>
                      </a:pPr>
                      <a:r>
                        <a:rPr lang="en-US" sz="1200" dirty="0">
                          <a:solidFill>
                            <a:schemeClr val="bg1"/>
                          </a:solidFill>
                          <a:effectLst/>
                          <a:latin typeface="+mn-lt"/>
                          <a:ea typeface="Times New Roman" panose="02020603050405020304" pitchFamily="18" charset="0"/>
                          <a:cs typeface="Arial" panose="020B0604020202020204" pitchFamily="34" charset="0"/>
                        </a:rPr>
                        <a:t>The process flow descriptions on Slides #6 and #13 include an “Experience” phase. Customers typically own this phase, and it is out of scope for the standard engagement due to PII considerations. Please discuss with the solution team for details.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796974661"/>
                  </a:ext>
                </a:extLst>
              </a:tr>
            </a:tbl>
          </a:graphicData>
        </a:graphic>
      </p:graphicFrame>
      <p:sp>
        <p:nvSpPr>
          <p:cNvPr id="26" name="Rectangle 25">
            <a:extLst>
              <a:ext uri="{FF2B5EF4-FFF2-40B4-BE49-F238E27FC236}">
                <a16:creationId xmlns:a16="http://schemas.microsoft.com/office/drawing/2014/main" id="{C9986D42-7832-4FD1-8A48-5F85DC29D8F4}"/>
              </a:ext>
            </a:extLst>
          </p:cNvPr>
          <p:cNvSpPr/>
          <p:nvPr/>
        </p:nvSpPr>
        <p:spPr bwMode="auto">
          <a:xfrm>
            <a:off x="588263" y="3035044"/>
            <a:ext cx="3742326" cy="38229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spcBef>
                <a:spcPts val="1200"/>
              </a:spcBef>
            </a:pPr>
            <a:r>
              <a:rPr lang="en-US" sz="1800" u="sng" dirty="0">
                <a:solidFill>
                  <a:schemeClr val="bg1"/>
                </a:solidFill>
                <a:latin typeface="+mj-lt"/>
                <a:cs typeface="Calibri"/>
              </a:rPr>
              <a:t>Deck outline</a:t>
            </a:r>
            <a:endParaRPr lang="en-US" sz="1800" dirty="0">
              <a:solidFill>
                <a:schemeClr val="bg1"/>
              </a:solidFill>
              <a:cs typeface="Calibri"/>
            </a:endParaRPr>
          </a:p>
          <a:p>
            <a:pPr>
              <a:spcBef>
                <a:spcPts val="1200"/>
              </a:spcBef>
            </a:pPr>
            <a:r>
              <a:rPr lang="en-US" sz="1200" dirty="0">
                <a:solidFill>
                  <a:schemeClr val="bg1"/>
                </a:solidFill>
                <a:latin typeface="+mj-lt"/>
                <a:cs typeface="Calibri"/>
              </a:rPr>
              <a:t>Business</a:t>
            </a:r>
            <a:r>
              <a:rPr lang="en-US" sz="1200" dirty="0">
                <a:solidFill>
                  <a:schemeClr val="bg1"/>
                </a:solidFill>
                <a:effectLst/>
                <a:latin typeface="+mj-lt"/>
                <a:cs typeface="Calibri"/>
              </a:rPr>
              <a:t> pitch</a:t>
            </a:r>
          </a:p>
          <a:p>
            <a:pPr marL="342900" indent="-225425">
              <a:buFont typeface="Arial"/>
              <a:buChar char="•"/>
            </a:pPr>
            <a:r>
              <a:rPr lang="en-US" sz="1200" dirty="0">
                <a:solidFill>
                  <a:schemeClr val="bg1"/>
                </a:solidFill>
                <a:cs typeface="Calibri"/>
              </a:rPr>
              <a:t>Market challenges – live stream events providers</a:t>
            </a:r>
          </a:p>
          <a:p>
            <a:pPr marL="342900" indent="-225425">
              <a:buFont typeface="Arial"/>
              <a:buChar char="•"/>
            </a:pPr>
            <a:r>
              <a:rPr lang="en-US" sz="1200" dirty="0">
                <a:solidFill>
                  <a:schemeClr val="bg1"/>
                </a:solidFill>
                <a:cs typeface="Calibri"/>
              </a:rPr>
              <a:t>Customer challenges</a:t>
            </a:r>
            <a:endParaRPr lang="en-US" sz="1200" dirty="0">
              <a:solidFill>
                <a:schemeClr val="bg1"/>
              </a:solidFill>
              <a:effectLst/>
              <a:cs typeface="Calibri"/>
            </a:endParaRPr>
          </a:p>
          <a:p>
            <a:pPr marL="342900" indent="-225425">
              <a:buFont typeface="Arial"/>
              <a:buChar char="•"/>
            </a:pPr>
            <a:r>
              <a:rPr lang="en-US" sz="1200" dirty="0">
                <a:solidFill>
                  <a:schemeClr val="bg1"/>
                </a:solidFill>
                <a:cs typeface="Calibri"/>
              </a:rPr>
              <a:t>Microsoft</a:t>
            </a:r>
            <a:r>
              <a:rPr lang="en-US" sz="1200" dirty="0">
                <a:solidFill>
                  <a:schemeClr val="bg1"/>
                </a:solidFill>
                <a:effectLst/>
                <a:cs typeface="Calibri"/>
              </a:rPr>
              <a:t> </a:t>
            </a:r>
            <a:r>
              <a:rPr lang="en-US" sz="1200" dirty="0">
                <a:solidFill>
                  <a:schemeClr val="bg1"/>
                </a:solidFill>
                <a:cs typeface="Calibri"/>
              </a:rPr>
              <a:t>solution overview &amp; outcomes</a:t>
            </a:r>
          </a:p>
          <a:p>
            <a:pPr marL="342900" indent="-225425">
              <a:buFont typeface="Arial"/>
              <a:buChar char="•"/>
            </a:pPr>
            <a:r>
              <a:rPr lang="en-US" sz="1200" dirty="0">
                <a:solidFill>
                  <a:schemeClr val="bg1"/>
                </a:solidFill>
                <a:effectLst/>
                <a:cs typeface="Calibri"/>
              </a:rPr>
              <a:t>M</a:t>
            </a:r>
            <a:r>
              <a:rPr lang="en-US" sz="1200" dirty="0">
                <a:solidFill>
                  <a:schemeClr val="bg1"/>
                </a:solidFill>
                <a:cs typeface="Calibri"/>
              </a:rPr>
              <a:t>icrosoft solution details (workflow)</a:t>
            </a:r>
            <a:endParaRPr lang="en-US" sz="1200" dirty="0">
              <a:solidFill>
                <a:schemeClr val="bg1"/>
              </a:solidFill>
              <a:effectLst/>
              <a:cs typeface="Calibri"/>
            </a:endParaRPr>
          </a:p>
          <a:p>
            <a:pPr marL="342900" marR="0" indent="-225425">
              <a:spcBef>
                <a:spcPts val="0"/>
              </a:spcBef>
              <a:spcAft>
                <a:spcPts val="0"/>
              </a:spcAft>
              <a:buFont typeface="Arial"/>
              <a:buChar char="•"/>
            </a:pPr>
            <a:r>
              <a:rPr lang="en-US" sz="1200" dirty="0">
                <a:solidFill>
                  <a:schemeClr val="bg1"/>
                </a:solidFill>
                <a:effectLst/>
                <a:cs typeface="Calibri"/>
              </a:rPr>
              <a:t>Solution architecture</a:t>
            </a:r>
          </a:p>
          <a:p>
            <a:pPr marL="342900" marR="0" indent="-225425">
              <a:spcBef>
                <a:spcPts val="0"/>
              </a:spcBef>
              <a:spcAft>
                <a:spcPts val="0"/>
              </a:spcAft>
              <a:buFont typeface="Arial"/>
              <a:buChar char="•"/>
            </a:pPr>
            <a:r>
              <a:rPr lang="en-US" sz="1200" dirty="0">
                <a:solidFill>
                  <a:schemeClr val="bg1"/>
                </a:solidFill>
                <a:cs typeface="Calibri"/>
              </a:rPr>
              <a:t>Video</a:t>
            </a:r>
            <a:endParaRPr lang="en-US" sz="1200" dirty="0">
              <a:solidFill>
                <a:schemeClr val="bg1"/>
              </a:solidFill>
              <a:effectLst/>
              <a:cs typeface="Calibri"/>
            </a:endParaRPr>
          </a:p>
          <a:p>
            <a:pPr marL="342900" marR="0" indent="-225425">
              <a:spcBef>
                <a:spcPts val="0"/>
              </a:spcBef>
              <a:spcAft>
                <a:spcPts val="0"/>
              </a:spcAft>
              <a:buFont typeface="Arial"/>
              <a:buChar char="•"/>
            </a:pPr>
            <a:r>
              <a:rPr lang="en-US" sz="1200" dirty="0">
                <a:solidFill>
                  <a:schemeClr val="bg1"/>
                </a:solidFill>
                <a:cs typeface="Calibri"/>
              </a:rPr>
              <a:t>Next steps</a:t>
            </a:r>
            <a:r>
              <a:rPr lang="en-US" sz="1200" dirty="0">
                <a:solidFill>
                  <a:schemeClr val="bg1"/>
                </a:solidFill>
                <a:effectLst/>
                <a:cs typeface="Calibri"/>
              </a:rPr>
              <a:t>/CTA</a:t>
            </a:r>
            <a:endParaRPr lang="en-US" sz="1200" dirty="0">
              <a:solidFill>
                <a:schemeClr val="bg1"/>
              </a:solidFill>
              <a:effectLst/>
            </a:endParaRPr>
          </a:p>
          <a:p>
            <a:pPr marL="0" marR="0">
              <a:spcBef>
                <a:spcPts val="1200"/>
              </a:spcBef>
              <a:spcAft>
                <a:spcPts val="0"/>
              </a:spcAft>
            </a:pPr>
            <a:r>
              <a:rPr lang="en-US" sz="1200" dirty="0">
                <a:solidFill>
                  <a:schemeClr val="bg1"/>
                </a:solidFill>
                <a:latin typeface="+mj-lt"/>
              </a:rPr>
              <a:t>Demo</a:t>
            </a:r>
            <a:endParaRPr lang="en-US" sz="1200" dirty="0">
              <a:solidFill>
                <a:schemeClr val="bg1"/>
              </a:solidFill>
              <a:effectLst/>
            </a:endParaRPr>
          </a:p>
          <a:p>
            <a:pPr marL="0" marR="0">
              <a:spcBef>
                <a:spcPts val="1200"/>
              </a:spcBef>
              <a:spcAft>
                <a:spcPts val="0"/>
              </a:spcAft>
            </a:pPr>
            <a:r>
              <a:rPr lang="en-US" sz="1200" dirty="0">
                <a:solidFill>
                  <a:schemeClr val="bg1"/>
                </a:solidFill>
                <a:effectLst/>
                <a:latin typeface="+mj-lt"/>
                <a:cs typeface="Calibri"/>
              </a:rPr>
              <a:t>Technical pitch</a:t>
            </a:r>
          </a:p>
          <a:p>
            <a:pPr marL="342900" indent="-225425">
              <a:buFont typeface="Arial"/>
              <a:buChar char="•"/>
            </a:pPr>
            <a:r>
              <a:rPr lang="en-US" sz="1200" dirty="0">
                <a:solidFill>
                  <a:schemeClr val="bg1"/>
                </a:solidFill>
                <a:cs typeface="Calibri"/>
              </a:rPr>
              <a:t>Technical value</a:t>
            </a:r>
          </a:p>
          <a:p>
            <a:pPr marL="342900" indent="-225425">
              <a:buFont typeface="Arial"/>
              <a:buChar char="•"/>
            </a:pPr>
            <a:r>
              <a:rPr lang="en-US" sz="1200" dirty="0">
                <a:solidFill>
                  <a:schemeClr val="bg1"/>
                </a:solidFill>
                <a:cs typeface="Calibri"/>
              </a:rPr>
              <a:t>Availability</a:t>
            </a:r>
            <a:endParaRPr lang="en-US" sz="1200" dirty="0">
              <a:solidFill>
                <a:schemeClr val="bg1"/>
              </a:solidFill>
            </a:endParaRPr>
          </a:p>
          <a:p>
            <a:pPr marL="342900" indent="-225425">
              <a:buFont typeface="Arial"/>
              <a:buChar char="•"/>
            </a:pPr>
            <a:r>
              <a:rPr lang="en-US" sz="1200" dirty="0">
                <a:solidFill>
                  <a:schemeClr val="bg1"/>
                </a:solidFill>
                <a:cs typeface="Calibri"/>
              </a:rPr>
              <a:t>Process Flow details</a:t>
            </a:r>
          </a:p>
          <a:p>
            <a:pPr marL="342900" indent="-225425">
              <a:buFont typeface="Arial"/>
              <a:buChar char="•"/>
            </a:pPr>
            <a:r>
              <a:rPr lang="en-US" sz="1200" dirty="0">
                <a:solidFill>
                  <a:schemeClr val="bg1"/>
                </a:solidFill>
                <a:effectLst/>
                <a:cs typeface="Calibri"/>
              </a:rPr>
              <a:t>Integration </a:t>
            </a:r>
            <a:r>
              <a:rPr lang="en-US" sz="1200" dirty="0">
                <a:solidFill>
                  <a:schemeClr val="bg1"/>
                </a:solidFill>
                <a:cs typeface="Calibri"/>
              </a:rPr>
              <a:t>questions</a:t>
            </a:r>
          </a:p>
          <a:p>
            <a:pPr marL="342900" indent="-225425">
              <a:buFont typeface="Arial"/>
              <a:buChar char="•"/>
            </a:pPr>
            <a:r>
              <a:rPr lang="en-US" sz="1200" dirty="0">
                <a:solidFill>
                  <a:schemeClr val="bg1"/>
                </a:solidFill>
                <a:effectLst/>
                <a:cs typeface="Calibri"/>
              </a:rPr>
              <a:t>Solution </a:t>
            </a:r>
            <a:r>
              <a:rPr lang="en-US" sz="1200" dirty="0">
                <a:solidFill>
                  <a:schemeClr val="bg1"/>
                </a:solidFill>
                <a:cs typeface="Calibri"/>
              </a:rPr>
              <a:t>architecture</a:t>
            </a:r>
            <a:endParaRPr lang="en-US" sz="1200" dirty="0">
              <a:solidFill>
                <a:schemeClr val="bg1"/>
              </a:solidFill>
              <a:effectLst/>
              <a:cs typeface="Calibri"/>
            </a:endParaRPr>
          </a:p>
          <a:p>
            <a:pPr marL="342900" marR="0" indent="-225425">
              <a:spcBef>
                <a:spcPts val="0"/>
              </a:spcBef>
              <a:spcAft>
                <a:spcPts val="0"/>
              </a:spcAft>
              <a:buFont typeface="Arial"/>
              <a:buChar char="•"/>
            </a:pPr>
            <a:r>
              <a:rPr lang="en-US" sz="1200" dirty="0">
                <a:solidFill>
                  <a:schemeClr val="bg1"/>
                </a:solidFill>
                <a:cs typeface="Calibri"/>
              </a:rPr>
              <a:t>Next steps</a:t>
            </a:r>
            <a:endParaRPr lang="en-US" sz="1200" dirty="0">
              <a:solidFill>
                <a:schemeClr val="bg1"/>
              </a:solidFill>
            </a:endParaRPr>
          </a:p>
        </p:txBody>
      </p:sp>
      <p:sp>
        <p:nvSpPr>
          <p:cNvPr id="30" name="Rectangle 29">
            <a:extLst>
              <a:ext uri="{FF2B5EF4-FFF2-40B4-BE49-F238E27FC236}">
                <a16:creationId xmlns:a16="http://schemas.microsoft.com/office/drawing/2014/main" id="{67E92532-3ABE-4A8E-90CC-00CF37B6D2A6}"/>
              </a:ext>
            </a:extLst>
          </p:cNvPr>
          <p:cNvSpPr/>
          <p:nvPr/>
        </p:nvSpPr>
        <p:spPr bwMode="auto">
          <a:xfrm>
            <a:off x="7327244" y="136135"/>
            <a:ext cx="4864756" cy="199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kumimoji="0" lang="en-US" sz="1400" b="1" i="0" u="none" strike="noStrike" kern="1200" cap="none" spc="0" normalizeH="0" baseline="0" noProof="0" dirty="0">
                <a:ln>
                  <a:noFill/>
                </a:ln>
                <a:solidFill>
                  <a:srgbClr val="FFFFFF"/>
                </a:solidFill>
                <a:effectLst/>
                <a:uLnTx/>
                <a:uFillTx/>
                <a:latin typeface="Segoe UI"/>
                <a:ea typeface="Segoe UI" pitchFamily="34" charset="0"/>
                <a:cs typeface="Segoe UI"/>
              </a:rPr>
              <a:t>Content current as of February </a:t>
            </a:r>
            <a:r>
              <a:rPr lang="en-US" sz="1400" b="1" dirty="0">
                <a:solidFill>
                  <a:srgbClr val="FFFFFF"/>
                </a:solidFill>
                <a:latin typeface="Segoe UI"/>
                <a:ea typeface="Segoe UI" pitchFamily="34" charset="0"/>
                <a:cs typeface="Segoe UI"/>
              </a:rPr>
              <a:t>2022</a:t>
            </a:r>
            <a:endParaRPr lang="en-US" dirty="0"/>
          </a:p>
        </p:txBody>
      </p:sp>
      <p:sp>
        <p:nvSpPr>
          <p:cNvPr id="31" name="Rectangle 30">
            <a:extLst>
              <a:ext uri="{FF2B5EF4-FFF2-40B4-BE49-F238E27FC236}">
                <a16:creationId xmlns:a16="http://schemas.microsoft.com/office/drawing/2014/main" id="{5E7B1078-F8ED-4BB0-AB6D-B91CF358E798}"/>
              </a:ext>
            </a:extLst>
          </p:cNvPr>
          <p:cNvSpPr/>
          <p:nvPr/>
        </p:nvSpPr>
        <p:spPr bwMode="auto">
          <a:xfrm>
            <a:off x="4784069" y="3035045"/>
            <a:ext cx="6979951" cy="27315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472" rtl="0" eaLnBrk="1" fontAlgn="base" latinLnBrk="0" hangingPunct="1">
              <a:spcBef>
                <a:spcPts val="1200"/>
              </a:spcBef>
              <a:spcAft>
                <a:spcPts val="300"/>
              </a:spcAft>
              <a:buClrTx/>
              <a:buSzTx/>
              <a:buFontTx/>
              <a:buNone/>
              <a:tabLst/>
              <a:defRPr/>
            </a:pPr>
            <a:r>
              <a:rPr lang="en-US" sz="1800" u="sng" dirty="0">
                <a:solidFill>
                  <a:srgbClr val="FFFFFF"/>
                </a:solidFill>
                <a:latin typeface="Segoe UI Semibold"/>
                <a:cs typeface="Calibri"/>
              </a:rPr>
              <a:t>A</a:t>
            </a:r>
            <a:r>
              <a:rPr kumimoji="0" lang="en-US" sz="1800" b="0" i="0" u="sng" strike="noStrike" kern="1200" cap="none" spc="0" normalizeH="0" baseline="0" noProof="0" dirty="0" err="1">
                <a:ln>
                  <a:noFill/>
                </a:ln>
                <a:solidFill>
                  <a:srgbClr val="FFFFFF"/>
                </a:solidFill>
                <a:effectLst/>
                <a:uLnTx/>
                <a:uFillTx/>
                <a:latin typeface="Segoe UI Semibold"/>
                <a:ea typeface="+mn-ea"/>
                <a:cs typeface="Calibri"/>
              </a:rPr>
              <a:t>udience</a:t>
            </a:r>
            <a:r>
              <a:rPr kumimoji="0" lang="en-US" sz="1800" b="0" i="0" u="sng" strike="noStrike" kern="1200" cap="none" spc="0" normalizeH="0" baseline="0" noProof="0" dirty="0">
                <a:ln>
                  <a:noFill/>
                </a:ln>
                <a:solidFill>
                  <a:srgbClr val="FFFFFF"/>
                </a:solidFill>
                <a:effectLst/>
                <a:uLnTx/>
                <a:uFillTx/>
                <a:latin typeface="Segoe UI Semibold"/>
                <a:ea typeface="+mn-ea"/>
                <a:cs typeface="Calibri"/>
              </a:rPr>
              <a:t> </a:t>
            </a:r>
          </a:p>
          <a:p>
            <a:r>
              <a:rPr lang="en-US" sz="1200" dirty="0">
                <a:solidFill>
                  <a:schemeClr val="bg1"/>
                </a:solidFill>
                <a:cs typeface="Calibri"/>
              </a:rPr>
              <a:t>Customer Experience Officer (CXO), broadcast teams, and marketing groups at: </a:t>
            </a:r>
          </a:p>
          <a:p>
            <a:pPr marL="171450" indent="-171450">
              <a:buFont typeface="Arial" panose="020B0604020202020204" pitchFamily="34" charset="0"/>
              <a:buChar char="•"/>
            </a:pPr>
            <a:r>
              <a:rPr lang="en-US" sz="1200" dirty="0">
                <a:solidFill>
                  <a:schemeClr val="bg1"/>
                </a:solidFill>
                <a:cs typeface="Calibri"/>
              </a:rPr>
              <a:t>Established M&amp;E broadcast companies with existing workflows that will integrate with our solution</a:t>
            </a:r>
          </a:p>
          <a:p>
            <a:pPr marL="171450" indent="-171450">
              <a:buFont typeface="Arial" panose="020B0604020202020204" pitchFamily="34" charset="0"/>
              <a:buChar char="•"/>
            </a:pPr>
            <a:r>
              <a:rPr lang="en-US" sz="1200" dirty="0">
                <a:solidFill>
                  <a:schemeClr val="bg1"/>
                </a:solidFill>
                <a:cs typeface="Calibri"/>
              </a:rPr>
              <a:t>Marketing groups at organizations across all industries; may be relatively new to live event streaming (e.g., pop-up events)</a:t>
            </a:r>
            <a:br>
              <a:rPr lang="en-US" sz="1200" dirty="0">
                <a:solidFill>
                  <a:schemeClr val="bg1"/>
                </a:solidFill>
                <a:cs typeface="Calibri"/>
              </a:rPr>
            </a:br>
            <a:endParaRPr kumimoji="0" lang="en-US" sz="1800" b="0" i="0" u="sng" strike="noStrike" kern="1200" cap="none" spc="0" normalizeH="0" baseline="0" noProof="0" dirty="0">
              <a:ln>
                <a:noFill/>
              </a:ln>
              <a:solidFill>
                <a:schemeClr val="bg1"/>
              </a:solidFill>
              <a:effectLst/>
              <a:uLnTx/>
              <a:uFillTx/>
              <a:latin typeface="Segoe UI Semibold"/>
              <a:ea typeface="+mn-ea"/>
              <a:cs typeface="Calibri"/>
            </a:endParaRPr>
          </a:p>
          <a:p>
            <a:pPr marL="0" marR="0" lvl="0" indent="0" algn="l" defTabSz="932472" rtl="0" eaLnBrk="1" fontAlgn="base" latinLnBrk="0" hangingPunct="1">
              <a:spcBef>
                <a:spcPts val="1200"/>
              </a:spcBef>
              <a:spcAft>
                <a:spcPts val="300"/>
              </a:spcAft>
              <a:buClrTx/>
              <a:buSzTx/>
              <a:buFontTx/>
              <a:buNone/>
              <a:tabLst/>
              <a:defRPr/>
            </a:pPr>
            <a:r>
              <a:rPr lang="en-US" sz="1800" u="sng" dirty="0">
                <a:solidFill>
                  <a:schemeClr val="bg1"/>
                </a:solidFill>
                <a:latin typeface="Segoe UI Semibold"/>
                <a:cs typeface="Calibri"/>
              </a:rPr>
              <a:t>Presenters</a:t>
            </a:r>
            <a:endParaRPr kumimoji="0" lang="en-US" sz="1800" b="0" i="0" u="sng" strike="noStrike" kern="1200" cap="none" spc="0" normalizeH="0" baseline="0" noProof="0" dirty="0">
              <a:ln>
                <a:noFill/>
              </a:ln>
              <a:solidFill>
                <a:schemeClr val="bg1"/>
              </a:solidFill>
              <a:effectLst/>
              <a:uLnTx/>
              <a:uFillTx/>
              <a:latin typeface="Segoe UI Semibold"/>
              <a:ea typeface="+mn-ea"/>
              <a:cs typeface="Calibri"/>
            </a:endParaRPr>
          </a:p>
          <a:p>
            <a:pPr marL="171450" indent="-171450" defTabSz="932472" fontAlgn="base">
              <a:spcBef>
                <a:spcPts val="300"/>
              </a:spcBef>
              <a:spcAft>
                <a:spcPts val="300"/>
              </a:spcAft>
              <a:buFont typeface="Arial" panose="020B0604020202020204" pitchFamily="34" charset="0"/>
              <a:buChar char="•"/>
              <a:defRPr/>
            </a:pPr>
            <a:r>
              <a:rPr lang="en-US" sz="1200" dirty="0">
                <a:solidFill>
                  <a:schemeClr val="bg1"/>
                </a:solidFill>
                <a:latin typeface="+mj-lt"/>
                <a:cs typeface="Segoe UI Semibold"/>
              </a:rPr>
              <a:t>CSA</a:t>
            </a:r>
            <a:r>
              <a:rPr kumimoji="0" lang="en-US" sz="1200" i="0" u="none" strike="noStrike" kern="1200" cap="none" spc="0" normalizeH="0" baseline="0" noProof="0" dirty="0">
                <a:ln>
                  <a:noFill/>
                </a:ln>
                <a:solidFill>
                  <a:schemeClr val="bg1"/>
                </a:solidFill>
                <a:effectLst/>
                <a:uLnTx/>
                <a:uFillTx/>
                <a:latin typeface="+mj-lt"/>
                <a:cs typeface="Segoe UI Semibold"/>
              </a:rPr>
              <a:t>s - </a:t>
            </a:r>
            <a:r>
              <a:rPr lang="en-US" sz="1200" kern="0" dirty="0">
                <a:solidFill>
                  <a:schemeClr val="bg1"/>
                </a:solidFill>
                <a:cs typeface="Arial"/>
              </a:rPr>
              <a:t>Slides 3-9 deliver the business pitch and presenter notes</a:t>
            </a:r>
          </a:p>
          <a:p>
            <a:pPr marL="171450" indent="-171450" defTabSz="932472" fontAlgn="base">
              <a:spcBef>
                <a:spcPts val="300"/>
              </a:spcBef>
              <a:spcAft>
                <a:spcPts val="300"/>
              </a:spcAft>
              <a:buFont typeface="Arial" panose="020B0604020202020204" pitchFamily="34" charset="0"/>
              <a:buChar char="•"/>
              <a:defRPr/>
            </a:pPr>
            <a:r>
              <a:rPr kumimoji="0" lang="en-US" sz="1200" i="0" u="none" strike="noStrike" kern="1200" cap="none" spc="0" normalizeH="0" baseline="0" noProof="0" dirty="0">
                <a:ln>
                  <a:noFill/>
                </a:ln>
                <a:solidFill>
                  <a:schemeClr val="bg1"/>
                </a:solidFill>
                <a:effectLst/>
                <a:uLnTx/>
                <a:uFillTx/>
                <a:latin typeface="+mj-lt"/>
                <a:cs typeface="Segoe UI Semibold"/>
              </a:rPr>
              <a:t>ALL - </a:t>
            </a:r>
            <a:r>
              <a:rPr lang="en-US" sz="1200" dirty="0">
                <a:solidFill>
                  <a:schemeClr val="bg1"/>
                </a:solidFill>
                <a:cs typeface="Arial"/>
              </a:rPr>
              <a:t>Slide 10 is a demo of the solution </a:t>
            </a:r>
            <a:endParaRPr lang="en-US" sz="1200" dirty="0">
              <a:solidFill>
                <a:schemeClr val="bg1"/>
              </a:solidFill>
              <a:latin typeface="+mj-lt"/>
              <a:cs typeface="Segoe UI Semibold"/>
            </a:endParaRPr>
          </a:p>
          <a:p>
            <a:pPr marL="171450" indent="-171450" defTabSz="932472" fontAlgn="base">
              <a:spcBef>
                <a:spcPts val="300"/>
              </a:spcBef>
              <a:spcAft>
                <a:spcPts val="300"/>
              </a:spcAft>
              <a:buFont typeface="Arial" panose="020B0604020202020204" pitchFamily="34" charset="0"/>
              <a:buChar char="•"/>
              <a:defRPr/>
            </a:pPr>
            <a:r>
              <a:rPr kumimoji="0" lang="en-US" sz="1200" i="0" u="none" strike="noStrike" kern="1200" cap="none" spc="0" normalizeH="0" baseline="0" noProof="0" dirty="0">
                <a:ln>
                  <a:noFill/>
                </a:ln>
                <a:solidFill>
                  <a:schemeClr val="bg1"/>
                </a:solidFill>
                <a:effectLst/>
                <a:uLnTx/>
                <a:uFillTx/>
                <a:latin typeface="+mj-lt"/>
                <a:cs typeface="Segoe UI Semibold"/>
              </a:rPr>
              <a:t>SSPs - </a:t>
            </a:r>
            <a:r>
              <a:rPr lang="en-US" sz="1200" dirty="0">
                <a:solidFill>
                  <a:schemeClr val="bg1"/>
                </a:solidFill>
                <a:cs typeface="Arial"/>
              </a:rPr>
              <a:t>Slides 11-16 deliver the technical pitch and </a:t>
            </a:r>
            <a:r>
              <a:rPr lang="en-US" sz="1200" kern="0" dirty="0">
                <a:solidFill>
                  <a:schemeClr val="bg1"/>
                </a:solidFill>
                <a:cs typeface="Arial"/>
              </a:rPr>
              <a:t>presenter notes. </a:t>
            </a:r>
            <a:r>
              <a:rPr lang="en-US" sz="1200" kern="0" dirty="0">
                <a:solidFill>
                  <a:schemeClr val="bg1"/>
                </a:solidFill>
                <a:latin typeface="+mj-lt"/>
                <a:cs typeface="Arial"/>
              </a:rPr>
              <a:t>Some slides are duplicative of the Business Pitch section, with additional details for technical audience. </a:t>
            </a:r>
            <a:endParaRPr lang="en-US" sz="1200" dirty="0">
              <a:solidFill>
                <a:schemeClr val="bg1"/>
              </a:solidFill>
              <a:latin typeface="+mj-lt"/>
              <a:cs typeface="Arial"/>
            </a:endParaRPr>
          </a:p>
        </p:txBody>
      </p:sp>
      <p:sp>
        <p:nvSpPr>
          <p:cNvPr id="8" name="Rectangle 7">
            <a:extLst>
              <a:ext uri="{FF2B5EF4-FFF2-40B4-BE49-F238E27FC236}">
                <a16:creationId xmlns:a16="http://schemas.microsoft.com/office/drawing/2014/main" id="{17D3655E-EA4F-44B5-AFA6-5259FFA64463}"/>
              </a:ext>
            </a:extLst>
          </p:cNvPr>
          <p:cNvSpPr/>
          <p:nvPr/>
        </p:nvSpPr>
        <p:spPr bwMode="auto">
          <a:xfrm>
            <a:off x="4784069" y="6400800"/>
            <a:ext cx="4864756" cy="199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defRPr/>
            </a:pPr>
            <a:r>
              <a:rPr kumimoji="0" lang="en-US" sz="1400" b="1" i="0" u="none" strike="noStrike" kern="1200" cap="none" spc="0" normalizeH="0" baseline="0" noProof="0">
                <a:ln>
                  <a:noFill/>
                </a:ln>
                <a:solidFill>
                  <a:srgbClr val="FF0000"/>
                </a:solidFill>
                <a:effectLst/>
                <a:uLnTx/>
                <a:uFillTx/>
                <a:latin typeface="Segoe UI"/>
                <a:ea typeface="Segoe UI" pitchFamily="34" charset="0"/>
                <a:cs typeface="Segoe UI"/>
              </a:rPr>
              <a:t>For internal use only. Delete this slide before presenting.</a:t>
            </a:r>
            <a:endParaRPr lang="en-US">
              <a:solidFill>
                <a:srgbClr val="FF0000"/>
              </a:solidFill>
            </a:endParaRPr>
          </a:p>
        </p:txBody>
      </p:sp>
    </p:spTree>
    <p:extLst>
      <p:ext uri="{BB962C8B-B14F-4D97-AF65-F5344CB8AC3E}">
        <p14:creationId xmlns:p14="http://schemas.microsoft.com/office/powerpoint/2010/main" val="16659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62"/>
        <p:cNvGrpSpPr/>
        <p:nvPr/>
      </p:nvGrpSpPr>
      <p:grpSpPr>
        <a:xfrm>
          <a:off x="0" y="0"/>
          <a:ext cx="0" cy="0"/>
          <a:chOff x="0" y="0"/>
          <a:chExt cx="0" cy="0"/>
        </a:xfrm>
      </p:grpSpPr>
      <p:sp>
        <p:nvSpPr>
          <p:cNvPr id="2" name="Title 1">
            <a:extLst>
              <a:ext uri="{FF2B5EF4-FFF2-40B4-BE49-F238E27FC236}">
                <a16:creationId xmlns:a16="http://schemas.microsoft.com/office/drawing/2014/main" id="{75E5A720-CF5F-4478-877D-C41C63E98D4D}"/>
              </a:ext>
            </a:extLst>
          </p:cNvPr>
          <p:cNvSpPr>
            <a:spLocks noGrp="1"/>
          </p:cNvSpPr>
          <p:nvPr>
            <p:ph type="title"/>
          </p:nvPr>
        </p:nvSpPr>
        <p:spPr>
          <a:xfrm>
            <a:off x="588263" y="457200"/>
            <a:ext cx="11018520" cy="492443"/>
          </a:xfrm>
        </p:spPr>
        <p:txBody>
          <a:bodyPr/>
          <a:lstStyle/>
          <a:p>
            <a:r>
              <a:rPr lang="en-US" dirty="0">
                <a:sym typeface="Quattrocento Sans"/>
              </a:rPr>
              <a:t>Demo</a:t>
            </a:r>
            <a:endParaRPr lang="en-US" dirty="0"/>
          </a:p>
        </p:txBody>
      </p:sp>
      <p:sp>
        <p:nvSpPr>
          <p:cNvPr id="9" name="Rectangle 8">
            <a:extLst>
              <a:ext uri="{FF2B5EF4-FFF2-40B4-BE49-F238E27FC236}">
                <a16:creationId xmlns:a16="http://schemas.microsoft.com/office/drawing/2014/main" id="{5AF522CA-844A-4673-8661-3D5DD0C260E7}"/>
              </a:ext>
            </a:extLst>
          </p:cNvPr>
          <p:cNvSpPr/>
          <p:nvPr/>
        </p:nvSpPr>
        <p:spPr bwMode="auto">
          <a:xfrm>
            <a:off x="1415744" y="1268325"/>
            <a:ext cx="9146748" cy="3830148"/>
          </a:xfrm>
          <a:prstGeom prst="rect">
            <a:avLst/>
          </a:prstGeom>
          <a:solidFill>
            <a:schemeClr val="bg1"/>
          </a:solidFill>
          <a:ln>
            <a:noFill/>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2400" dirty="0">
                <a:solidFill>
                  <a:schemeClr val="tx1"/>
                </a:solidFill>
                <a:highlight>
                  <a:srgbClr val="FFFF00"/>
                </a:highlight>
              </a:rPr>
              <a:t>Insert screenshot of demo</a:t>
            </a:r>
          </a:p>
        </p:txBody>
      </p:sp>
      <p:sp>
        <p:nvSpPr>
          <p:cNvPr id="4" name="TextBox 3">
            <a:extLst>
              <a:ext uri="{FF2B5EF4-FFF2-40B4-BE49-F238E27FC236}">
                <a16:creationId xmlns:a16="http://schemas.microsoft.com/office/drawing/2014/main" id="{C09040CD-3E7A-4D31-9A63-452B72ABC32B}"/>
              </a:ext>
            </a:extLst>
          </p:cNvPr>
          <p:cNvSpPr txBox="1"/>
          <p:nvPr/>
        </p:nvSpPr>
        <p:spPr>
          <a:xfrm>
            <a:off x="129309" y="68121"/>
            <a:ext cx="10067636" cy="307777"/>
          </a:xfrm>
          <a:prstGeom prst="rect">
            <a:avLst/>
          </a:prstGeom>
          <a:noFill/>
        </p:spPr>
        <p:txBody>
          <a:bodyPr wrap="square" lIns="0" tIns="0" rIns="0" bIns="0" rtlCol="0">
            <a:spAutoFit/>
          </a:bodyPr>
          <a:lstStyle/>
          <a:p>
            <a:pPr algn="l"/>
            <a:r>
              <a:rPr lang="en-US" sz="2000" dirty="0">
                <a:solidFill>
                  <a:srgbClr val="FF0000"/>
                </a:solidFill>
              </a:rPr>
              <a:t>A team – please drop in a screen capture and link to the final demo</a:t>
            </a:r>
          </a:p>
        </p:txBody>
      </p:sp>
      <p:sp>
        <p:nvSpPr>
          <p:cNvPr id="5" name="TextBox 4">
            <a:extLst>
              <a:ext uri="{FF2B5EF4-FFF2-40B4-BE49-F238E27FC236}">
                <a16:creationId xmlns:a16="http://schemas.microsoft.com/office/drawing/2014/main" id="{00CC538F-DFA4-4623-9203-0AFF29F5A8B4}"/>
              </a:ext>
            </a:extLst>
          </p:cNvPr>
          <p:cNvSpPr txBox="1">
            <a:spLocks/>
          </p:cNvSpPr>
          <p:nvPr/>
        </p:nvSpPr>
        <p:spPr>
          <a:xfrm>
            <a:off x="1" y="5181600"/>
            <a:ext cx="12192000" cy="660400"/>
          </a:xfrm>
          <a:prstGeom prst="rect">
            <a:avLst/>
          </a:prstGeom>
          <a:solidFill>
            <a:schemeClr val="bg1">
              <a:lumMod val="95000"/>
            </a:schemeClr>
          </a:solidFill>
        </p:spPr>
        <p:txBody>
          <a:bodyPr wrap="square" lIns="0" tIns="0" rIns="0" bIns="0" rtlCol="0" anchor="ctr">
            <a:noAutofit/>
          </a:bodyPr>
          <a:lstStyle/>
          <a:p>
            <a:pPr algn="ctr"/>
            <a:r>
              <a:rPr lang="en-US" sz="1400" dirty="0"/>
              <a:t>Watch the Live Events Solution Accelerator demo &gt;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D55AE1B-4004-4029-9B41-696A0E25A1F4}"/>
              </a:ext>
            </a:extLst>
          </p:cNvPr>
          <p:cNvSpPr>
            <a:spLocks noGrp="1"/>
          </p:cNvSpPr>
          <p:nvPr>
            <p:ph type="title"/>
          </p:nvPr>
        </p:nvSpPr>
        <p:spPr>
          <a:xfrm>
            <a:off x="588263" y="457200"/>
            <a:ext cx="11018520" cy="553998"/>
          </a:xfrm>
        </p:spPr>
        <p:txBody>
          <a:bodyPr/>
          <a:lstStyle/>
          <a:p>
            <a:r>
              <a:rPr lang="en-US" dirty="0"/>
              <a:t>Pre-built, customizable solution for live event streaming </a:t>
            </a:r>
          </a:p>
        </p:txBody>
      </p:sp>
      <p:sp>
        <p:nvSpPr>
          <p:cNvPr id="2" name="Text Placeholder 1">
            <a:extLst>
              <a:ext uri="{FF2B5EF4-FFF2-40B4-BE49-F238E27FC236}">
                <a16:creationId xmlns:a16="http://schemas.microsoft.com/office/drawing/2014/main" id="{076F445E-B80A-4EF2-8838-B99CCD308ADB}"/>
              </a:ext>
            </a:extLst>
          </p:cNvPr>
          <p:cNvSpPr>
            <a:spLocks noGrp="1"/>
          </p:cNvSpPr>
          <p:nvPr>
            <p:ph type="body" sz="quarter" idx="11"/>
          </p:nvPr>
        </p:nvSpPr>
        <p:spPr>
          <a:xfrm>
            <a:off x="588263" y="1021416"/>
            <a:ext cx="11018520" cy="307777"/>
          </a:xfrm>
        </p:spPr>
        <p:txBody>
          <a:bodyPr vert="horz" wrap="square" lIns="0" tIns="0" rIns="0" bIns="0" rtlCol="0" anchor="t">
            <a:spAutoFit/>
          </a:bodyPr>
          <a:lstStyle/>
          <a:p>
            <a:r>
              <a:rPr lang="en-US" dirty="0"/>
              <a:t>Live Events Solution Accelerator delivers simple live event streaming in the cloud</a:t>
            </a:r>
          </a:p>
        </p:txBody>
      </p:sp>
      <p:sp>
        <p:nvSpPr>
          <p:cNvPr id="79" name="Rectangle 78">
            <a:extLst>
              <a:ext uri="{FF2B5EF4-FFF2-40B4-BE49-F238E27FC236}">
                <a16:creationId xmlns:a16="http://schemas.microsoft.com/office/drawing/2014/main" id="{C1E3165A-27F9-450A-A21D-A010401FEE7C}"/>
              </a:ext>
              <a:ext uri="{C183D7F6-B498-43B3-948B-1728B52AA6E4}">
                <adec:decorative xmlns:adec="http://schemas.microsoft.com/office/drawing/2017/decorative" val="1"/>
              </a:ext>
            </a:extLst>
          </p:cNvPr>
          <p:cNvSpPr>
            <a:spLocks/>
          </p:cNvSpPr>
          <p:nvPr/>
        </p:nvSpPr>
        <p:spPr bwMode="auto">
          <a:xfrm>
            <a:off x="-1" y="2199763"/>
            <a:ext cx="12192001" cy="132594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4" name="Rectangle 223">
            <a:extLst>
              <a:ext uri="{FF2B5EF4-FFF2-40B4-BE49-F238E27FC236}">
                <a16:creationId xmlns:a16="http://schemas.microsoft.com/office/drawing/2014/main" id="{65C2AD4E-ABE8-4977-88F6-85DD756833B8}"/>
              </a:ext>
            </a:extLst>
          </p:cNvPr>
          <p:cNvSpPr>
            <a:spLocks/>
          </p:cNvSpPr>
          <p:nvPr/>
        </p:nvSpPr>
        <p:spPr bwMode="auto">
          <a:xfrm>
            <a:off x="967919" y="3699664"/>
            <a:ext cx="2377440" cy="110286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14400" rtl="0" eaLnBrk="1" fontAlgn="auto" latinLnBrk="0" hangingPunct="1">
              <a:spcBef>
                <a:spcPts val="200"/>
              </a:spcBef>
              <a:buClrTx/>
              <a:buSzTx/>
              <a:buFontTx/>
              <a:buNone/>
              <a:tabLst/>
              <a:defRPr/>
            </a:pPr>
            <a:r>
              <a:rPr lang="en-US" sz="1400" dirty="0">
                <a:solidFill>
                  <a:schemeClr val="accent1"/>
                </a:solidFill>
                <a:latin typeface="+mj-lt"/>
              </a:rPr>
              <a:t>Configure multiple</a:t>
            </a:r>
            <a:br>
              <a:rPr lang="en-US" sz="1400" dirty="0">
                <a:solidFill>
                  <a:schemeClr val="accent1"/>
                </a:solidFill>
                <a:latin typeface="+mj-lt"/>
              </a:rPr>
            </a:br>
            <a:r>
              <a:rPr lang="en-US" sz="1400" dirty="0">
                <a:solidFill>
                  <a:schemeClr val="accent1"/>
                </a:solidFill>
                <a:latin typeface="+mj-lt"/>
              </a:rPr>
              <a:t>delivery endpoints </a:t>
            </a:r>
          </a:p>
          <a:p>
            <a:pPr marL="0" marR="0" lvl="0" indent="0" defTabSz="914400" rtl="0" eaLnBrk="1" fontAlgn="auto" latinLnBrk="0" hangingPunct="1">
              <a:spcBef>
                <a:spcPts val="200"/>
              </a:spcBef>
              <a:buClrTx/>
              <a:buSzTx/>
              <a:buFontTx/>
              <a:buNone/>
              <a:tabLst/>
              <a:defRPr/>
            </a:pPr>
            <a:r>
              <a:rPr lang="en-US" sz="1400" dirty="0"/>
              <a:t>No need to code an integration or use </a:t>
            </a:r>
            <a:br>
              <a:rPr lang="en-US" sz="1400" dirty="0"/>
            </a:br>
            <a:r>
              <a:rPr lang="en-US" sz="1400" dirty="0"/>
              <a:t>custom applications.</a:t>
            </a:r>
            <a:endParaRPr kumimoji="0" lang="en-US" sz="1400" b="0" i="0" u="none" strike="noStrike" kern="1200" cap="none" normalizeH="0" baseline="0" noProof="0" dirty="0">
              <a:ln>
                <a:noFill/>
              </a:ln>
              <a:effectLst/>
              <a:uLnTx/>
              <a:uFillTx/>
              <a:ea typeface="+mn-ea"/>
              <a:cs typeface="+mn-cs"/>
            </a:endParaRPr>
          </a:p>
        </p:txBody>
      </p:sp>
      <p:sp>
        <p:nvSpPr>
          <p:cNvPr id="333" name="Rectangle 332">
            <a:extLst>
              <a:ext uri="{FF2B5EF4-FFF2-40B4-BE49-F238E27FC236}">
                <a16:creationId xmlns:a16="http://schemas.microsoft.com/office/drawing/2014/main" id="{694EB33B-FBAD-42B7-8EE1-A6DF9211F6B9}"/>
              </a:ext>
            </a:extLst>
          </p:cNvPr>
          <p:cNvSpPr>
            <a:spLocks/>
          </p:cNvSpPr>
          <p:nvPr/>
        </p:nvSpPr>
        <p:spPr bwMode="auto">
          <a:xfrm>
            <a:off x="3640760" y="3699664"/>
            <a:ext cx="2377440" cy="67197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200"/>
              </a:spcBef>
            </a:pPr>
            <a:r>
              <a:rPr lang="en-US" sz="1400" dirty="0">
                <a:solidFill>
                  <a:schemeClr val="accent1"/>
                </a:solidFill>
                <a:latin typeface="+mj-lt"/>
              </a:rPr>
              <a:t>Built-in monitoring </a:t>
            </a:r>
          </a:p>
          <a:p>
            <a:pPr>
              <a:spcBef>
                <a:spcPts val="200"/>
              </a:spcBef>
            </a:pPr>
            <a:r>
              <a:rPr lang="en-US" sz="1400" dirty="0"/>
              <a:t>Ensure quality of service </a:t>
            </a:r>
            <a:br>
              <a:rPr lang="en-US" sz="1400" dirty="0"/>
            </a:br>
            <a:r>
              <a:rPr lang="en-US" sz="1400" dirty="0"/>
              <a:t>for the entire experience.</a:t>
            </a:r>
            <a:endParaRPr lang="en-US" sz="1400" b="1" i="0" dirty="0">
              <a:effectLst/>
            </a:endParaRPr>
          </a:p>
        </p:txBody>
      </p:sp>
      <p:sp>
        <p:nvSpPr>
          <p:cNvPr id="410" name="Rectangle 409">
            <a:extLst>
              <a:ext uri="{FF2B5EF4-FFF2-40B4-BE49-F238E27FC236}">
                <a16:creationId xmlns:a16="http://schemas.microsoft.com/office/drawing/2014/main" id="{8A114827-6E73-460E-835E-D700FC32B274}"/>
              </a:ext>
            </a:extLst>
          </p:cNvPr>
          <p:cNvSpPr>
            <a:spLocks/>
          </p:cNvSpPr>
          <p:nvPr/>
        </p:nvSpPr>
        <p:spPr bwMode="auto">
          <a:xfrm>
            <a:off x="6313601" y="3699664"/>
            <a:ext cx="2377440" cy="88742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200"/>
              </a:spcBef>
            </a:pPr>
            <a:r>
              <a:rPr lang="en-US" sz="1400" b="0" i="0" dirty="0">
                <a:solidFill>
                  <a:schemeClr val="accent1"/>
                </a:solidFill>
                <a:effectLst/>
                <a:latin typeface="+mj-lt"/>
              </a:rPr>
              <a:t>Minimal management</a:t>
            </a:r>
          </a:p>
          <a:p>
            <a:pPr>
              <a:spcBef>
                <a:spcPts val="200"/>
              </a:spcBef>
            </a:pPr>
            <a:r>
              <a:rPr lang="en-US" sz="1400" dirty="0"/>
              <a:t>A single team manages the entire process instead of multiple disparate teams.</a:t>
            </a:r>
          </a:p>
        </p:txBody>
      </p:sp>
      <p:sp>
        <p:nvSpPr>
          <p:cNvPr id="450" name="Rectangle 449">
            <a:extLst>
              <a:ext uri="{FF2B5EF4-FFF2-40B4-BE49-F238E27FC236}">
                <a16:creationId xmlns:a16="http://schemas.microsoft.com/office/drawing/2014/main" id="{F2E2D2B5-EB47-4AD4-AF95-A43EEB45AC46}"/>
              </a:ext>
            </a:extLst>
          </p:cNvPr>
          <p:cNvSpPr>
            <a:spLocks/>
          </p:cNvSpPr>
          <p:nvPr/>
        </p:nvSpPr>
        <p:spPr bwMode="auto">
          <a:xfrm>
            <a:off x="8986441" y="3699664"/>
            <a:ext cx="2377440" cy="88742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14400" rtl="0" eaLnBrk="1" fontAlgn="auto" latinLnBrk="0" hangingPunct="1">
              <a:spcBef>
                <a:spcPts val="200"/>
              </a:spcBef>
              <a:buClr>
                <a:srgbClr val="000000"/>
              </a:buClr>
              <a:buSzTx/>
              <a:buFontTx/>
              <a:buNone/>
              <a:tabLst/>
              <a:defRPr/>
            </a:pPr>
            <a:r>
              <a:rPr kumimoji="0" lang="en-US" sz="1400" b="0" i="0" u="none" strike="noStrike" kern="1200" cap="none" normalizeH="0" baseline="0" noProof="0" dirty="0">
                <a:ln>
                  <a:noFill/>
                </a:ln>
                <a:solidFill>
                  <a:schemeClr val="accent1"/>
                </a:solidFill>
                <a:effectLst/>
                <a:uLnTx/>
                <a:uFillTx/>
                <a:latin typeface="+mj-lt"/>
                <a:ea typeface="+mn-ea"/>
                <a:cs typeface="+mn-cs"/>
              </a:rPr>
              <a:t>Scalable</a:t>
            </a:r>
          </a:p>
          <a:p>
            <a:pPr marL="0" marR="0" lvl="0" indent="0" defTabSz="914400" rtl="0" eaLnBrk="1" fontAlgn="auto" latinLnBrk="0" hangingPunct="1">
              <a:spcBef>
                <a:spcPts val="200"/>
              </a:spcBef>
              <a:buClr>
                <a:srgbClr val="000000"/>
              </a:buClr>
              <a:buSzTx/>
              <a:buFontTx/>
              <a:buNone/>
              <a:tabLst/>
              <a:defRPr/>
            </a:pPr>
            <a:r>
              <a:rPr lang="en-US" sz="1400" dirty="0"/>
              <a:t>Available on demand to </a:t>
            </a:r>
            <a:br>
              <a:rPr lang="en-US" sz="1400" dirty="0"/>
            </a:br>
            <a:r>
              <a:rPr lang="en-US" sz="1400" dirty="0"/>
              <a:t>grow events without added complexity or cost.</a:t>
            </a:r>
          </a:p>
        </p:txBody>
      </p:sp>
      <p:grpSp>
        <p:nvGrpSpPr>
          <p:cNvPr id="13" name="Group 12">
            <a:extLst>
              <a:ext uri="{FF2B5EF4-FFF2-40B4-BE49-F238E27FC236}">
                <a16:creationId xmlns:a16="http://schemas.microsoft.com/office/drawing/2014/main" id="{A4587953-D535-485B-A8C2-01403121FF9D}"/>
              </a:ext>
            </a:extLst>
          </p:cNvPr>
          <p:cNvGrpSpPr/>
          <p:nvPr/>
        </p:nvGrpSpPr>
        <p:grpSpPr>
          <a:xfrm>
            <a:off x="793750" y="2495039"/>
            <a:ext cx="811132" cy="1030669"/>
            <a:chOff x="755880" y="2495039"/>
            <a:chExt cx="811132" cy="1030669"/>
          </a:xfrm>
        </p:grpSpPr>
        <p:cxnSp>
          <p:nvCxnSpPr>
            <p:cNvPr id="190" name="Straight Connector 189">
              <a:extLst>
                <a:ext uri="{FF2B5EF4-FFF2-40B4-BE49-F238E27FC236}">
                  <a16:creationId xmlns:a16="http://schemas.microsoft.com/office/drawing/2014/main" id="{1EA56FF7-C297-449C-8840-E693CCBDAAD0}"/>
                </a:ext>
                <a:ext uri="{C183D7F6-B498-43B3-948B-1728B52AA6E4}">
                  <adec:decorative xmlns:adec="http://schemas.microsoft.com/office/drawing/2017/decorative" val="1"/>
                </a:ext>
              </a:extLst>
            </p:cNvPr>
            <p:cNvCxnSpPr>
              <a:cxnSpLocks/>
            </p:cNvCxnSpPr>
            <p:nvPr/>
          </p:nvCxnSpPr>
          <p:spPr>
            <a:xfrm rot="5400000">
              <a:off x="1161446" y="3297108"/>
              <a:ext cx="0" cy="457200"/>
            </a:xfrm>
            <a:prstGeom prst="line">
              <a:avLst/>
            </a:prstGeom>
            <a:ln w="28575" cap="flat">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67722342-5494-4BB7-B45A-CAC298715650}"/>
                </a:ext>
              </a:extLst>
            </p:cNvPr>
            <p:cNvGrpSpPr/>
            <p:nvPr/>
          </p:nvGrpSpPr>
          <p:grpSpPr>
            <a:xfrm>
              <a:off x="755880" y="2495039"/>
              <a:ext cx="811132" cy="735392"/>
              <a:chOff x="755880" y="2495039"/>
              <a:chExt cx="811132" cy="735392"/>
            </a:xfrm>
          </p:grpSpPr>
          <p:sp>
            <p:nvSpPr>
              <p:cNvPr id="46" name="Hexagon 45">
                <a:extLst>
                  <a:ext uri="{FF2B5EF4-FFF2-40B4-BE49-F238E27FC236}">
                    <a16:creationId xmlns:a16="http://schemas.microsoft.com/office/drawing/2014/main" id="{1DF57682-43FF-4BCF-AA07-5C12ABBB058B}"/>
                  </a:ext>
                </a:extLst>
              </p:cNvPr>
              <p:cNvSpPr/>
              <p:nvPr/>
            </p:nvSpPr>
            <p:spPr>
              <a:xfrm rot="10800000">
                <a:off x="873449" y="2495039"/>
                <a:ext cx="693563" cy="597893"/>
              </a:xfrm>
              <a:prstGeom prst="hexagon">
                <a:avLst/>
              </a:prstGeom>
              <a:solidFill>
                <a:srgbClr val="006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Segoe UI Semilight"/>
                  <a:ea typeface="+mn-ea"/>
                  <a:cs typeface="+mn-cs"/>
                </a:endParaRPr>
              </a:p>
            </p:txBody>
          </p:sp>
          <p:sp>
            <p:nvSpPr>
              <p:cNvPr id="47" name="Hexagon 46">
                <a:extLst>
                  <a:ext uri="{FF2B5EF4-FFF2-40B4-BE49-F238E27FC236}">
                    <a16:creationId xmlns:a16="http://schemas.microsoft.com/office/drawing/2014/main" id="{8230CC8E-9452-439B-99BE-5FCDA3599F16}"/>
                  </a:ext>
                </a:extLst>
              </p:cNvPr>
              <p:cNvSpPr/>
              <p:nvPr/>
            </p:nvSpPr>
            <p:spPr>
              <a:xfrm rot="10800000">
                <a:off x="755880" y="2568299"/>
                <a:ext cx="768071" cy="662132"/>
              </a:xfrm>
              <a:prstGeom prst="hexagon">
                <a:avLst/>
              </a:prstGeom>
              <a:solidFill>
                <a:schemeClr val="bg1"/>
              </a:solidFill>
              <a:ln>
                <a:solidFill>
                  <a:srgbClr val="0067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Segoe UI Semilight"/>
                  <a:ea typeface="+mn-ea"/>
                  <a:cs typeface="+mn-cs"/>
                </a:endParaRPr>
              </a:p>
            </p:txBody>
          </p:sp>
          <p:pic>
            <p:nvPicPr>
              <p:cNvPr id="45" name="Graphic 44" descr="Icon of a wrench and screwdriver">
                <a:extLst>
                  <a:ext uri="{FF2B5EF4-FFF2-40B4-BE49-F238E27FC236}">
                    <a16:creationId xmlns:a16="http://schemas.microsoft.com/office/drawing/2014/main" id="{CFEE3E77-E83B-4A26-BD0F-1D9030DCA5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9222" y="2699037"/>
                <a:ext cx="421386" cy="400657"/>
              </a:xfrm>
              <a:prstGeom prst="rect">
                <a:avLst/>
              </a:prstGeom>
            </p:spPr>
          </p:pic>
        </p:grpSp>
      </p:grpSp>
      <p:sp>
        <p:nvSpPr>
          <p:cNvPr id="69" name="Rectangle 68">
            <a:extLst>
              <a:ext uri="{FF2B5EF4-FFF2-40B4-BE49-F238E27FC236}">
                <a16:creationId xmlns:a16="http://schemas.microsoft.com/office/drawing/2014/main" id="{51CFE801-FA0B-490D-BC54-4417D8C8A0A5}"/>
              </a:ext>
              <a:ext uri="{C183D7F6-B498-43B3-948B-1728B52AA6E4}">
                <adec:decorative xmlns:adec="http://schemas.microsoft.com/office/drawing/2017/decorative" val="1"/>
              </a:ext>
            </a:extLst>
          </p:cNvPr>
          <p:cNvSpPr>
            <a:spLocks/>
          </p:cNvSpPr>
          <p:nvPr/>
        </p:nvSpPr>
        <p:spPr bwMode="auto">
          <a:xfrm>
            <a:off x="580469" y="2199764"/>
            <a:ext cx="11026314" cy="276412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2" name="Group 11">
            <a:extLst>
              <a:ext uri="{FF2B5EF4-FFF2-40B4-BE49-F238E27FC236}">
                <a16:creationId xmlns:a16="http://schemas.microsoft.com/office/drawing/2014/main" id="{E624548D-5F23-4259-B4D4-491A3D4B26A0}"/>
              </a:ext>
            </a:extLst>
          </p:cNvPr>
          <p:cNvGrpSpPr/>
          <p:nvPr/>
        </p:nvGrpSpPr>
        <p:grpSpPr>
          <a:xfrm>
            <a:off x="3457217" y="2495039"/>
            <a:ext cx="811132" cy="1030669"/>
            <a:chOff x="3486777" y="2495039"/>
            <a:chExt cx="811132" cy="1030669"/>
          </a:xfrm>
        </p:grpSpPr>
        <p:grpSp>
          <p:nvGrpSpPr>
            <p:cNvPr id="6" name="Group 5">
              <a:extLst>
                <a:ext uri="{FF2B5EF4-FFF2-40B4-BE49-F238E27FC236}">
                  <a16:creationId xmlns:a16="http://schemas.microsoft.com/office/drawing/2014/main" id="{607100D1-ACA4-4F07-B906-87BE15CD5896}"/>
                </a:ext>
              </a:extLst>
            </p:cNvPr>
            <p:cNvGrpSpPr/>
            <p:nvPr/>
          </p:nvGrpSpPr>
          <p:grpSpPr>
            <a:xfrm>
              <a:off x="3486777" y="2495039"/>
              <a:ext cx="811132" cy="735392"/>
              <a:chOff x="3486777" y="2495039"/>
              <a:chExt cx="811132" cy="735392"/>
            </a:xfrm>
          </p:grpSpPr>
          <p:sp>
            <p:nvSpPr>
              <p:cNvPr id="51" name="Hexagon 50">
                <a:extLst>
                  <a:ext uri="{FF2B5EF4-FFF2-40B4-BE49-F238E27FC236}">
                    <a16:creationId xmlns:a16="http://schemas.microsoft.com/office/drawing/2014/main" id="{76CF6D8D-B49A-4F8E-9EE3-9F9D5C94B0D4}"/>
                  </a:ext>
                </a:extLst>
              </p:cNvPr>
              <p:cNvSpPr/>
              <p:nvPr/>
            </p:nvSpPr>
            <p:spPr>
              <a:xfrm rot="10800000">
                <a:off x="3604346" y="2495039"/>
                <a:ext cx="693563" cy="597893"/>
              </a:xfrm>
              <a:prstGeom prst="hexagon">
                <a:avLst/>
              </a:prstGeom>
              <a:solidFill>
                <a:srgbClr val="006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Segoe UI Semilight"/>
                  <a:ea typeface="+mn-ea"/>
                  <a:cs typeface="+mn-cs"/>
                </a:endParaRPr>
              </a:p>
            </p:txBody>
          </p:sp>
          <p:sp>
            <p:nvSpPr>
              <p:cNvPr id="52" name="Hexagon 51">
                <a:extLst>
                  <a:ext uri="{FF2B5EF4-FFF2-40B4-BE49-F238E27FC236}">
                    <a16:creationId xmlns:a16="http://schemas.microsoft.com/office/drawing/2014/main" id="{64843408-EE67-49DE-8A28-61A408C116EF}"/>
                  </a:ext>
                </a:extLst>
              </p:cNvPr>
              <p:cNvSpPr/>
              <p:nvPr/>
            </p:nvSpPr>
            <p:spPr>
              <a:xfrm rot="10800000">
                <a:off x="3486777" y="2568299"/>
                <a:ext cx="768071" cy="662132"/>
              </a:xfrm>
              <a:prstGeom prst="hexagon">
                <a:avLst/>
              </a:prstGeom>
              <a:solidFill>
                <a:schemeClr val="bg1"/>
              </a:solidFill>
              <a:ln>
                <a:solidFill>
                  <a:srgbClr val="0067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Segoe UI Semilight"/>
                  <a:ea typeface="+mn-ea"/>
                  <a:cs typeface="+mn-cs"/>
                </a:endParaRPr>
              </a:p>
            </p:txBody>
          </p:sp>
          <p:pic>
            <p:nvPicPr>
              <p:cNvPr id="50" name="Graphic 49" descr="Icon of a speaking bubble with people's faces">
                <a:extLst>
                  <a:ext uri="{FF2B5EF4-FFF2-40B4-BE49-F238E27FC236}">
                    <a16:creationId xmlns:a16="http://schemas.microsoft.com/office/drawing/2014/main" id="{BFF559D0-D4C5-45EC-BC0F-AF5D7B21B8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67022" y="2694113"/>
                <a:ext cx="407580" cy="410504"/>
              </a:xfrm>
              <a:prstGeom prst="rect">
                <a:avLst/>
              </a:prstGeom>
            </p:spPr>
          </p:pic>
        </p:grpSp>
        <p:cxnSp>
          <p:nvCxnSpPr>
            <p:cNvPr id="70" name="Straight Connector 69">
              <a:extLst>
                <a:ext uri="{FF2B5EF4-FFF2-40B4-BE49-F238E27FC236}">
                  <a16:creationId xmlns:a16="http://schemas.microsoft.com/office/drawing/2014/main" id="{8C3EC6AE-09A3-43AB-86DC-D9A9B6DD33AC}"/>
                </a:ext>
                <a:ext uri="{C183D7F6-B498-43B3-948B-1728B52AA6E4}">
                  <adec:decorative xmlns:adec="http://schemas.microsoft.com/office/drawing/2017/decorative" val="1"/>
                </a:ext>
              </a:extLst>
            </p:cNvPr>
            <p:cNvCxnSpPr>
              <a:cxnSpLocks/>
            </p:cNvCxnSpPr>
            <p:nvPr/>
          </p:nvCxnSpPr>
          <p:spPr>
            <a:xfrm rot="5400000">
              <a:off x="3892343" y="3297108"/>
              <a:ext cx="0" cy="457200"/>
            </a:xfrm>
            <a:prstGeom prst="line">
              <a:avLst/>
            </a:prstGeom>
            <a:ln w="28575" cap="flat">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4797FF93-7880-409F-BBCA-A48C170D56A3}"/>
              </a:ext>
            </a:extLst>
          </p:cNvPr>
          <p:cNvGrpSpPr/>
          <p:nvPr/>
        </p:nvGrpSpPr>
        <p:grpSpPr>
          <a:xfrm>
            <a:off x="6139734" y="2495039"/>
            <a:ext cx="811132" cy="1030669"/>
            <a:chOff x="6217674" y="2495039"/>
            <a:chExt cx="811132" cy="1030669"/>
          </a:xfrm>
        </p:grpSpPr>
        <p:grpSp>
          <p:nvGrpSpPr>
            <p:cNvPr id="7" name="Group 6">
              <a:extLst>
                <a:ext uri="{FF2B5EF4-FFF2-40B4-BE49-F238E27FC236}">
                  <a16:creationId xmlns:a16="http://schemas.microsoft.com/office/drawing/2014/main" id="{02B450CD-63FA-487B-AEC7-E9F4037310B8}"/>
                </a:ext>
              </a:extLst>
            </p:cNvPr>
            <p:cNvGrpSpPr/>
            <p:nvPr/>
          </p:nvGrpSpPr>
          <p:grpSpPr>
            <a:xfrm>
              <a:off x="6217674" y="2495039"/>
              <a:ext cx="811132" cy="735392"/>
              <a:chOff x="6217674" y="2495039"/>
              <a:chExt cx="811132" cy="735392"/>
            </a:xfrm>
          </p:grpSpPr>
          <p:sp>
            <p:nvSpPr>
              <p:cNvPr id="56" name="Hexagon 55">
                <a:extLst>
                  <a:ext uri="{FF2B5EF4-FFF2-40B4-BE49-F238E27FC236}">
                    <a16:creationId xmlns:a16="http://schemas.microsoft.com/office/drawing/2014/main" id="{CA1A57FB-A218-4E44-B31C-595FE8927E14}"/>
                  </a:ext>
                </a:extLst>
              </p:cNvPr>
              <p:cNvSpPr/>
              <p:nvPr/>
            </p:nvSpPr>
            <p:spPr>
              <a:xfrm rot="10800000">
                <a:off x="6335243" y="2495039"/>
                <a:ext cx="693563" cy="597893"/>
              </a:xfrm>
              <a:prstGeom prst="hexagon">
                <a:avLst/>
              </a:prstGeom>
              <a:solidFill>
                <a:srgbClr val="006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Segoe UI Semilight"/>
                  <a:ea typeface="+mn-ea"/>
                  <a:cs typeface="+mn-cs"/>
                </a:endParaRPr>
              </a:p>
            </p:txBody>
          </p:sp>
          <p:sp>
            <p:nvSpPr>
              <p:cNvPr id="57" name="Hexagon 56">
                <a:extLst>
                  <a:ext uri="{FF2B5EF4-FFF2-40B4-BE49-F238E27FC236}">
                    <a16:creationId xmlns:a16="http://schemas.microsoft.com/office/drawing/2014/main" id="{79FE2311-63AF-4EA6-96BE-54BFC7D817EB}"/>
                  </a:ext>
                </a:extLst>
              </p:cNvPr>
              <p:cNvSpPr/>
              <p:nvPr/>
            </p:nvSpPr>
            <p:spPr>
              <a:xfrm rot="10800000">
                <a:off x="6217674" y="2568299"/>
                <a:ext cx="768071" cy="662132"/>
              </a:xfrm>
              <a:prstGeom prst="hexagon">
                <a:avLst/>
              </a:prstGeom>
              <a:solidFill>
                <a:schemeClr val="bg1"/>
              </a:solidFill>
              <a:ln>
                <a:solidFill>
                  <a:srgbClr val="0067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Segoe UI Semilight"/>
                  <a:ea typeface="+mn-ea"/>
                  <a:cs typeface="+mn-cs"/>
                </a:endParaRPr>
              </a:p>
            </p:txBody>
          </p:sp>
          <p:pic>
            <p:nvPicPr>
              <p:cNvPr id="55" name="Graphic 4" descr="Icon of a box with connected dots and lines">
                <a:extLst>
                  <a:ext uri="{FF2B5EF4-FFF2-40B4-BE49-F238E27FC236}">
                    <a16:creationId xmlns:a16="http://schemas.microsoft.com/office/drawing/2014/main" id="{946C9DE3-2C33-4457-A9EE-30D4121F812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94613" y="2670081"/>
                <a:ext cx="414193" cy="458569"/>
              </a:xfrm>
              <a:prstGeom prst="rect">
                <a:avLst/>
              </a:prstGeom>
            </p:spPr>
          </p:pic>
        </p:grpSp>
        <p:cxnSp>
          <p:nvCxnSpPr>
            <p:cNvPr id="71" name="Straight Connector 70">
              <a:extLst>
                <a:ext uri="{FF2B5EF4-FFF2-40B4-BE49-F238E27FC236}">
                  <a16:creationId xmlns:a16="http://schemas.microsoft.com/office/drawing/2014/main" id="{73D95246-9569-4B40-9E3C-A6105A2FF595}"/>
                </a:ext>
                <a:ext uri="{C183D7F6-B498-43B3-948B-1728B52AA6E4}">
                  <adec:decorative xmlns:adec="http://schemas.microsoft.com/office/drawing/2017/decorative" val="1"/>
                </a:ext>
              </a:extLst>
            </p:cNvPr>
            <p:cNvCxnSpPr>
              <a:cxnSpLocks/>
            </p:cNvCxnSpPr>
            <p:nvPr/>
          </p:nvCxnSpPr>
          <p:spPr>
            <a:xfrm rot="5400000">
              <a:off x="6623240" y="3297108"/>
              <a:ext cx="0" cy="457200"/>
            </a:xfrm>
            <a:prstGeom prst="line">
              <a:avLst/>
            </a:prstGeom>
            <a:ln w="28575" cap="flat">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4C2223D-C2CD-440D-A2B0-6555894400BC}"/>
              </a:ext>
            </a:extLst>
          </p:cNvPr>
          <p:cNvGrpSpPr/>
          <p:nvPr/>
        </p:nvGrpSpPr>
        <p:grpSpPr>
          <a:xfrm>
            <a:off x="8822251" y="2495039"/>
            <a:ext cx="811132" cy="1030669"/>
            <a:chOff x="8948571" y="2495039"/>
            <a:chExt cx="811132" cy="1030669"/>
          </a:xfrm>
        </p:grpSpPr>
        <p:grpSp>
          <p:nvGrpSpPr>
            <p:cNvPr id="9" name="Group 8">
              <a:extLst>
                <a:ext uri="{FF2B5EF4-FFF2-40B4-BE49-F238E27FC236}">
                  <a16:creationId xmlns:a16="http://schemas.microsoft.com/office/drawing/2014/main" id="{801191DD-E21F-43F8-9281-3B1C02244176}"/>
                </a:ext>
              </a:extLst>
            </p:cNvPr>
            <p:cNvGrpSpPr/>
            <p:nvPr/>
          </p:nvGrpSpPr>
          <p:grpSpPr>
            <a:xfrm>
              <a:off x="8948571" y="2495039"/>
              <a:ext cx="811132" cy="735392"/>
              <a:chOff x="8948571" y="2495039"/>
              <a:chExt cx="811132" cy="735392"/>
            </a:xfrm>
          </p:grpSpPr>
          <p:sp>
            <p:nvSpPr>
              <p:cNvPr id="66" name="Hexagon 65">
                <a:extLst>
                  <a:ext uri="{FF2B5EF4-FFF2-40B4-BE49-F238E27FC236}">
                    <a16:creationId xmlns:a16="http://schemas.microsoft.com/office/drawing/2014/main" id="{BBFC62C9-9A4F-4A33-B8F3-34648A95FC7D}"/>
                  </a:ext>
                </a:extLst>
              </p:cNvPr>
              <p:cNvSpPr/>
              <p:nvPr/>
            </p:nvSpPr>
            <p:spPr>
              <a:xfrm rot="10800000">
                <a:off x="9066140" y="2495039"/>
                <a:ext cx="693563" cy="597893"/>
              </a:xfrm>
              <a:prstGeom prst="hexagon">
                <a:avLst/>
              </a:prstGeom>
              <a:solidFill>
                <a:srgbClr val="006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Segoe UI Semilight"/>
                  <a:ea typeface="+mn-ea"/>
                  <a:cs typeface="+mn-cs"/>
                </a:endParaRPr>
              </a:p>
            </p:txBody>
          </p:sp>
          <p:sp>
            <p:nvSpPr>
              <p:cNvPr id="67" name="Hexagon 66">
                <a:extLst>
                  <a:ext uri="{FF2B5EF4-FFF2-40B4-BE49-F238E27FC236}">
                    <a16:creationId xmlns:a16="http://schemas.microsoft.com/office/drawing/2014/main" id="{A921ECE4-E542-493D-A58A-F8B28E3D476B}"/>
                  </a:ext>
                </a:extLst>
              </p:cNvPr>
              <p:cNvSpPr/>
              <p:nvPr/>
            </p:nvSpPr>
            <p:spPr>
              <a:xfrm rot="10800000">
                <a:off x="8948571" y="2568299"/>
                <a:ext cx="768071" cy="662132"/>
              </a:xfrm>
              <a:prstGeom prst="hexagon">
                <a:avLst/>
              </a:prstGeom>
              <a:solidFill>
                <a:schemeClr val="bg1"/>
              </a:solidFill>
              <a:ln>
                <a:solidFill>
                  <a:srgbClr val="0067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Segoe UI Semilight"/>
                  <a:ea typeface="+mn-ea"/>
                  <a:cs typeface="+mn-cs"/>
                </a:endParaRPr>
              </a:p>
            </p:txBody>
          </p:sp>
          <p:grpSp>
            <p:nvGrpSpPr>
              <p:cNvPr id="60" name="Graphic 3" descr="Icon of gears">
                <a:extLst>
                  <a:ext uri="{FF2B5EF4-FFF2-40B4-BE49-F238E27FC236}">
                    <a16:creationId xmlns:a16="http://schemas.microsoft.com/office/drawing/2014/main" id="{18491B78-C68C-416F-8F54-0E31E09361CC}"/>
                  </a:ext>
                </a:extLst>
              </p:cNvPr>
              <p:cNvGrpSpPr>
                <a:grpSpLocks noChangeAspect="1"/>
              </p:cNvGrpSpPr>
              <p:nvPr/>
            </p:nvGrpSpPr>
            <p:grpSpPr>
              <a:xfrm>
                <a:off x="9106784" y="2673543"/>
                <a:ext cx="451645" cy="451644"/>
                <a:chOff x="4403186" y="4725817"/>
                <a:chExt cx="398850" cy="398848"/>
              </a:xfrm>
            </p:grpSpPr>
            <p:sp>
              <p:nvSpPr>
                <p:cNvPr id="61" name="Freeform 5">
                  <a:extLst>
                    <a:ext uri="{FF2B5EF4-FFF2-40B4-BE49-F238E27FC236}">
                      <a16:creationId xmlns:a16="http://schemas.microsoft.com/office/drawing/2014/main" id="{287DF599-F9C9-4D3C-AD11-CEC993D3BD91}"/>
                    </a:ext>
                  </a:extLst>
                </p:cNvPr>
                <p:cNvSpPr/>
                <p:nvPr/>
              </p:nvSpPr>
              <p:spPr>
                <a:xfrm>
                  <a:off x="4403186" y="4725817"/>
                  <a:ext cx="398850" cy="398848"/>
                </a:xfrm>
                <a:custGeom>
                  <a:avLst/>
                  <a:gdLst>
                    <a:gd name="connsiteX0" fmla="*/ 374956 w 398849"/>
                    <a:gd name="connsiteY0" fmla="*/ 221056 h 398849"/>
                    <a:gd name="connsiteX1" fmla="*/ 398849 w 398849"/>
                    <a:gd name="connsiteY1" fmla="*/ 217414 h 398849"/>
                    <a:gd name="connsiteX2" fmla="*/ 398821 w 398849"/>
                    <a:gd name="connsiteY2" fmla="*/ 181160 h 398849"/>
                    <a:gd name="connsiteX3" fmla="*/ 374956 w 398849"/>
                    <a:gd name="connsiteY3" fmla="*/ 177573 h 398849"/>
                    <a:gd name="connsiteX4" fmla="*/ 370293 w 398849"/>
                    <a:gd name="connsiteY4" fmla="*/ 153735 h 398849"/>
                    <a:gd name="connsiteX5" fmla="*/ 391096 w 398849"/>
                    <a:gd name="connsiteY5" fmla="*/ 141402 h 398849"/>
                    <a:gd name="connsiteX6" fmla="*/ 377494 w 398849"/>
                    <a:gd name="connsiteY6" fmla="*/ 107796 h 398849"/>
                    <a:gd name="connsiteX7" fmla="*/ 353987 w 398849"/>
                    <a:gd name="connsiteY7" fmla="*/ 113425 h 398849"/>
                    <a:gd name="connsiteX8" fmla="*/ 338895 w 398849"/>
                    <a:gd name="connsiteY8" fmla="*/ 90580 h 398849"/>
                    <a:gd name="connsiteX9" fmla="*/ 353214 w 398849"/>
                    <a:gd name="connsiteY9" fmla="*/ 71128 h 398849"/>
                    <a:gd name="connsiteX10" fmla="*/ 327555 w 398849"/>
                    <a:gd name="connsiteY10" fmla="*/ 45524 h 398849"/>
                    <a:gd name="connsiteX11" fmla="*/ 308159 w 398849"/>
                    <a:gd name="connsiteY11" fmla="*/ 59844 h 398849"/>
                    <a:gd name="connsiteX12" fmla="*/ 287963 w 398849"/>
                    <a:gd name="connsiteY12" fmla="*/ 46297 h 398849"/>
                    <a:gd name="connsiteX13" fmla="*/ 293950 w 398849"/>
                    <a:gd name="connsiteY13" fmla="*/ 22873 h 398849"/>
                    <a:gd name="connsiteX14" fmla="*/ 260565 w 398849"/>
                    <a:gd name="connsiteY14" fmla="*/ 8746 h 398849"/>
                    <a:gd name="connsiteX15" fmla="*/ 247929 w 398849"/>
                    <a:gd name="connsiteY15" fmla="*/ 29329 h 398849"/>
                    <a:gd name="connsiteX16" fmla="*/ 221083 w 398849"/>
                    <a:gd name="connsiteY16" fmla="*/ 23866 h 398849"/>
                    <a:gd name="connsiteX17" fmla="*/ 217414 w 398849"/>
                    <a:gd name="connsiteY17" fmla="*/ 0 h 398849"/>
                    <a:gd name="connsiteX18" fmla="*/ 181160 w 398849"/>
                    <a:gd name="connsiteY18" fmla="*/ 28 h 398849"/>
                    <a:gd name="connsiteX19" fmla="*/ 177573 w 398849"/>
                    <a:gd name="connsiteY19" fmla="*/ 23893 h 398849"/>
                    <a:gd name="connsiteX20" fmla="*/ 153735 w 398849"/>
                    <a:gd name="connsiteY20" fmla="*/ 28556 h 398849"/>
                    <a:gd name="connsiteX21" fmla="*/ 141402 w 398849"/>
                    <a:gd name="connsiteY21" fmla="*/ 7753 h 398849"/>
                    <a:gd name="connsiteX22" fmla="*/ 107824 w 398849"/>
                    <a:gd name="connsiteY22" fmla="*/ 21383 h 398849"/>
                    <a:gd name="connsiteX23" fmla="*/ 113452 w 398849"/>
                    <a:gd name="connsiteY23" fmla="*/ 44890 h 398849"/>
                    <a:gd name="connsiteX24" fmla="*/ 90607 w 398849"/>
                    <a:gd name="connsiteY24" fmla="*/ 59982 h 398849"/>
                    <a:gd name="connsiteX25" fmla="*/ 71156 w 398849"/>
                    <a:gd name="connsiteY25" fmla="*/ 45662 h 398849"/>
                    <a:gd name="connsiteX26" fmla="*/ 45552 w 398849"/>
                    <a:gd name="connsiteY26" fmla="*/ 71322 h 398849"/>
                    <a:gd name="connsiteX27" fmla="*/ 59872 w 398849"/>
                    <a:gd name="connsiteY27" fmla="*/ 90718 h 398849"/>
                    <a:gd name="connsiteX28" fmla="*/ 46325 w 398849"/>
                    <a:gd name="connsiteY28" fmla="*/ 110914 h 398849"/>
                    <a:gd name="connsiteX29" fmla="*/ 22900 w 398849"/>
                    <a:gd name="connsiteY29" fmla="*/ 104927 h 398849"/>
                    <a:gd name="connsiteX30" fmla="*/ 8774 w 398849"/>
                    <a:gd name="connsiteY30" fmla="*/ 138311 h 398849"/>
                    <a:gd name="connsiteX31" fmla="*/ 29356 w 398849"/>
                    <a:gd name="connsiteY31" fmla="*/ 150948 h 398849"/>
                    <a:gd name="connsiteX32" fmla="*/ 23893 w 398849"/>
                    <a:gd name="connsiteY32" fmla="*/ 177794 h 398849"/>
                    <a:gd name="connsiteX33" fmla="*/ 0 w 398849"/>
                    <a:gd name="connsiteY33" fmla="*/ 181408 h 398849"/>
                    <a:gd name="connsiteX34" fmla="*/ 28 w 398849"/>
                    <a:gd name="connsiteY34" fmla="*/ 217662 h 398849"/>
                    <a:gd name="connsiteX35" fmla="*/ 23893 w 398849"/>
                    <a:gd name="connsiteY35" fmla="*/ 221249 h 398849"/>
                    <a:gd name="connsiteX36" fmla="*/ 28556 w 398849"/>
                    <a:gd name="connsiteY36" fmla="*/ 245087 h 398849"/>
                    <a:gd name="connsiteX37" fmla="*/ 7781 w 398849"/>
                    <a:gd name="connsiteY37" fmla="*/ 257420 h 398849"/>
                    <a:gd name="connsiteX38" fmla="*/ 21383 w 398849"/>
                    <a:gd name="connsiteY38" fmla="*/ 291025 h 398849"/>
                    <a:gd name="connsiteX39" fmla="*/ 44890 w 398849"/>
                    <a:gd name="connsiteY39" fmla="*/ 285397 h 398849"/>
                    <a:gd name="connsiteX40" fmla="*/ 59982 w 398849"/>
                    <a:gd name="connsiteY40" fmla="*/ 308242 h 398849"/>
                    <a:gd name="connsiteX41" fmla="*/ 45662 w 398849"/>
                    <a:gd name="connsiteY41" fmla="*/ 327693 h 398849"/>
                    <a:gd name="connsiteX42" fmla="*/ 71322 w 398849"/>
                    <a:gd name="connsiteY42" fmla="*/ 353297 h 398849"/>
                    <a:gd name="connsiteX43" fmla="*/ 90718 w 398849"/>
                    <a:gd name="connsiteY43" fmla="*/ 338978 h 398849"/>
                    <a:gd name="connsiteX44" fmla="*/ 110914 w 398849"/>
                    <a:gd name="connsiteY44" fmla="*/ 352524 h 398849"/>
                    <a:gd name="connsiteX45" fmla="*/ 104927 w 398849"/>
                    <a:gd name="connsiteY45" fmla="*/ 375949 h 398849"/>
                    <a:gd name="connsiteX46" fmla="*/ 138311 w 398849"/>
                    <a:gd name="connsiteY46" fmla="*/ 390075 h 398849"/>
                    <a:gd name="connsiteX47" fmla="*/ 150948 w 398849"/>
                    <a:gd name="connsiteY47" fmla="*/ 369493 h 398849"/>
                    <a:gd name="connsiteX48" fmla="*/ 177794 w 398849"/>
                    <a:gd name="connsiteY48" fmla="*/ 374956 h 398849"/>
                    <a:gd name="connsiteX49" fmla="*/ 181435 w 398849"/>
                    <a:gd name="connsiteY49" fmla="*/ 398849 h 398849"/>
                    <a:gd name="connsiteX50" fmla="*/ 217689 w 398849"/>
                    <a:gd name="connsiteY50" fmla="*/ 398821 h 398849"/>
                    <a:gd name="connsiteX51" fmla="*/ 221276 w 398849"/>
                    <a:gd name="connsiteY51" fmla="*/ 374956 h 398849"/>
                    <a:gd name="connsiteX52" fmla="*/ 245114 w 398849"/>
                    <a:gd name="connsiteY52" fmla="*/ 370293 h 398849"/>
                    <a:gd name="connsiteX53" fmla="*/ 257447 w 398849"/>
                    <a:gd name="connsiteY53" fmla="*/ 391096 h 398849"/>
                    <a:gd name="connsiteX54" fmla="*/ 291025 w 398849"/>
                    <a:gd name="connsiteY54" fmla="*/ 377494 h 398849"/>
                    <a:gd name="connsiteX55" fmla="*/ 285397 w 398849"/>
                    <a:gd name="connsiteY55" fmla="*/ 353987 h 398849"/>
                    <a:gd name="connsiteX56" fmla="*/ 308242 w 398849"/>
                    <a:gd name="connsiteY56" fmla="*/ 338895 h 398849"/>
                    <a:gd name="connsiteX57" fmla="*/ 327693 w 398849"/>
                    <a:gd name="connsiteY57" fmla="*/ 353214 h 398849"/>
                    <a:gd name="connsiteX58" fmla="*/ 353297 w 398849"/>
                    <a:gd name="connsiteY58" fmla="*/ 327555 h 398849"/>
                    <a:gd name="connsiteX59" fmla="*/ 338978 w 398849"/>
                    <a:gd name="connsiteY59" fmla="*/ 308159 h 398849"/>
                    <a:gd name="connsiteX60" fmla="*/ 352524 w 398849"/>
                    <a:gd name="connsiteY60" fmla="*/ 287963 h 398849"/>
                    <a:gd name="connsiteX61" fmla="*/ 375949 w 398849"/>
                    <a:gd name="connsiteY61" fmla="*/ 293950 h 398849"/>
                    <a:gd name="connsiteX62" fmla="*/ 390075 w 398849"/>
                    <a:gd name="connsiteY62" fmla="*/ 260565 h 398849"/>
                    <a:gd name="connsiteX63" fmla="*/ 369493 w 398849"/>
                    <a:gd name="connsiteY63" fmla="*/ 247929 h 398849"/>
                    <a:gd name="connsiteX64" fmla="*/ 374956 w 398849"/>
                    <a:gd name="connsiteY64" fmla="*/ 221056 h 398849"/>
                    <a:gd name="connsiteX65" fmla="*/ 199425 w 398849"/>
                    <a:gd name="connsiteY65" fmla="*/ 333625 h 398849"/>
                    <a:gd name="connsiteX66" fmla="*/ 65224 w 398849"/>
                    <a:gd name="connsiteY66" fmla="*/ 199425 h 398849"/>
                    <a:gd name="connsiteX67" fmla="*/ 199425 w 398849"/>
                    <a:gd name="connsiteY67" fmla="*/ 65224 h 398849"/>
                    <a:gd name="connsiteX68" fmla="*/ 333625 w 398849"/>
                    <a:gd name="connsiteY68" fmla="*/ 199425 h 398849"/>
                    <a:gd name="connsiteX69" fmla="*/ 199425 w 398849"/>
                    <a:gd name="connsiteY69" fmla="*/ 333625 h 39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398849" h="398849">
                      <a:moveTo>
                        <a:pt x="374956" y="221056"/>
                      </a:moveTo>
                      <a:lnTo>
                        <a:pt x="398849" y="217414"/>
                      </a:lnTo>
                      <a:lnTo>
                        <a:pt x="398821" y="181160"/>
                      </a:lnTo>
                      <a:lnTo>
                        <a:pt x="374956" y="177573"/>
                      </a:lnTo>
                      <a:cubicBezTo>
                        <a:pt x="373935" y="169516"/>
                        <a:pt x="372390" y="161543"/>
                        <a:pt x="370293" y="153735"/>
                      </a:cubicBezTo>
                      <a:lnTo>
                        <a:pt x="391096" y="141402"/>
                      </a:lnTo>
                      <a:lnTo>
                        <a:pt x="377494" y="107796"/>
                      </a:lnTo>
                      <a:lnTo>
                        <a:pt x="353987" y="113425"/>
                      </a:lnTo>
                      <a:cubicBezTo>
                        <a:pt x="349572" y="105451"/>
                        <a:pt x="344523" y="97809"/>
                        <a:pt x="338895" y="90580"/>
                      </a:cubicBezTo>
                      <a:lnTo>
                        <a:pt x="353214" y="71128"/>
                      </a:lnTo>
                      <a:lnTo>
                        <a:pt x="327555" y="45524"/>
                      </a:lnTo>
                      <a:lnTo>
                        <a:pt x="308159" y="59844"/>
                      </a:lnTo>
                      <a:cubicBezTo>
                        <a:pt x="301813" y="54905"/>
                        <a:pt x="295081" y="50380"/>
                        <a:pt x="287963" y="46297"/>
                      </a:cubicBezTo>
                      <a:lnTo>
                        <a:pt x="293950" y="22873"/>
                      </a:lnTo>
                      <a:lnTo>
                        <a:pt x="260565" y="8746"/>
                      </a:lnTo>
                      <a:lnTo>
                        <a:pt x="247929" y="29329"/>
                      </a:lnTo>
                      <a:cubicBezTo>
                        <a:pt x="239045" y="26790"/>
                        <a:pt x="230078" y="24969"/>
                        <a:pt x="221083" y="23866"/>
                      </a:cubicBezTo>
                      <a:lnTo>
                        <a:pt x="217414" y="0"/>
                      </a:lnTo>
                      <a:lnTo>
                        <a:pt x="181160" y="28"/>
                      </a:lnTo>
                      <a:lnTo>
                        <a:pt x="177573" y="23893"/>
                      </a:lnTo>
                      <a:cubicBezTo>
                        <a:pt x="169516" y="24914"/>
                        <a:pt x="161543" y="26459"/>
                        <a:pt x="153735" y="28556"/>
                      </a:cubicBezTo>
                      <a:lnTo>
                        <a:pt x="141402" y="7753"/>
                      </a:lnTo>
                      <a:lnTo>
                        <a:pt x="107824" y="21383"/>
                      </a:lnTo>
                      <a:lnTo>
                        <a:pt x="113452" y="44890"/>
                      </a:lnTo>
                      <a:cubicBezTo>
                        <a:pt x="105479" y="49304"/>
                        <a:pt x="97836" y="54353"/>
                        <a:pt x="90607" y="59982"/>
                      </a:cubicBezTo>
                      <a:lnTo>
                        <a:pt x="71156" y="45662"/>
                      </a:lnTo>
                      <a:lnTo>
                        <a:pt x="45552" y="71322"/>
                      </a:lnTo>
                      <a:lnTo>
                        <a:pt x="59872" y="90718"/>
                      </a:lnTo>
                      <a:cubicBezTo>
                        <a:pt x="54933" y="97064"/>
                        <a:pt x="50408" y="103796"/>
                        <a:pt x="46325" y="110914"/>
                      </a:cubicBezTo>
                      <a:lnTo>
                        <a:pt x="22900" y="104927"/>
                      </a:lnTo>
                      <a:lnTo>
                        <a:pt x="8774" y="138311"/>
                      </a:lnTo>
                      <a:lnTo>
                        <a:pt x="29356" y="150948"/>
                      </a:lnTo>
                      <a:cubicBezTo>
                        <a:pt x="26818" y="159832"/>
                        <a:pt x="24997" y="168799"/>
                        <a:pt x="23893" y="177794"/>
                      </a:cubicBezTo>
                      <a:lnTo>
                        <a:pt x="0" y="181408"/>
                      </a:lnTo>
                      <a:lnTo>
                        <a:pt x="28" y="217662"/>
                      </a:lnTo>
                      <a:lnTo>
                        <a:pt x="23893" y="221249"/>
                      </a:lnTo>
                      <a:cubicBezTo>
                        <a:pt x="24914" y="229305"/>
                        <a:pt x="26459" y="237279"/>
                        <a:pt x="28556" y="245087"/>
                      </a:cubicBezTo>
                      <a:lnTo>
                        <a:pt x="7781" y="257420"/>
                      </a:lnTo>
                      <a:lnTo>
                        <a:pt x="21383" y="291025"/>
                      </a:lnTo>
                      <a:lnTo>
                        <a:pt x="44890" y="285397"/>
                      </a:lnTo>
                      <a:cubicBezTo>
                        <a:pt x="49304" y="293370"/>
                        <a:pt x="54353" y="301013"/>
                        <a:pt x="59982" y="308242"/>
                      </a:cubicBezTo>
                      <a:lnTo>
                        <a:pt x="45662" y="327693"/>
                      </a:lnTo>
                      <a:lnTo>
                        <a:pt x="71322" y="353297"/>
                      </a:lnTo>
                      <a:lnTo>
                        <a:pt x="90718" y="338978"/>
                      </a:lnTo>
                      <a:cubicBezTo>
                        <a:pt x="97064" y="343916"/>
                        <a:pt x="103796" y="348441"/>
                        <a:pt x="110914" y="352524"/>
                      </a:cubicBezTo>
                      <a:lnTo>
                        <a:pt x="104927" y="375949"/>
                      </a:lnTo>
                      <a:lnTo>
                        <a:pt x="138311" y="390075"/>
                      </a:lnTo>
                      <a:lnTo>
                        <a:pt x="150948" y="369493"/>
                      </a:lnTo>
                      <a:cubicBezTo>
                        <a:pt x="159832" y="372031"/>
                        <a:pt x="168799" y="373852"/>
                        <a:pt x="177794" y="374956"/>
                      </a:cubicBezTo>
                      <a:lnTo>
                        <a:pt x="181435" y="398849"/>
                      </a:lnTo>
                      <a:lnTo>
                        <a:pt x="217689" y="398821"/>
                      </a:lnTo>
                      <a:lnTo>
                        <a:pt x="221276" y="374956"/>
                      </a:lnTo>
                      <a:cubicBezTo>
                        <a:pt x="229333" y="373935"/>
                        <a:pt x="237306" y="372390"/>
                        <a:pt x="245114" y="370293"/>
                      </a:cubicBezTo>
                      <a:lnTo>
                        <a:pt x="257447" y="391096"/>
                      </a:lnTo>
                      <a:lnTo>
                        <a:pt x="291025" y="377494"/>
                      </a:lnTo>
                      <a:lnTo>
                        <a:pt x="285397" y="353987"/>
                      </a:lnTo>
                      <a:cubicBezTo>
                        <a:pt x="293370" y="349572"/>
                        <a:pt x="301013" y="344523"/>
                        <a:pt x="308242" y="338895"/>
                      </a:cubicBezTo>
                      <a:lnTo>
                        <a:pt x="327693" y="353214"/>
                      </a:lnTo>
                      <a:lnTo>
                        <a:pt x="353297" y="327555"/>
                      </a:lnTo>
                      <a:lnTo>
                        <a:pt x="338978" y="308159"/>
                      </a:lnTo>
                      <a:cubicBezTo>
                        <a:pt x="343916" y="301813"/>
                        <a:pt x="348441" y="295081"/>
                        <a:pt x="352524" y="287963"/>
                      </a:cubicBezTo>
                      <a:lnTo>
                        <a:pt x="375949" y="293950"/>
                      </a:lnTo>
                      <a:lnTo>
                        <a:pt x="390075" y="260565"/>
                      </a:lnTo>
                      <a:lnTo>
                        <a:pt x="369493" y="247929"/>
                      </a:lnTo>
                      <a:cubicBezTo>
                        <a:pt x="372031" y="238989"/>
                        <a:pt x="373824" y="230022"/>
                        <a:pt x="374956" y="221056"/>
                      </a:cubicBezTo>
                      <a:close/>
                      <a:moveTo>
                        <a:pt x="199425" y="333625"/>
                      </a:moveTo>
                      <a:cubicBezTo>
                        <a:pt x="125289" y="333625"/>
                        <a:pt x="65224" y="273533"/>
                        <a:pt x="65224" y="199425"/>
                      </a:cubicBezTo>
                      <a:cubicBezTo>
                        <a:pt x="65224" y="125289"/>
                        <a:pt x="125316" y="65224"/>
                        <a:pt x="199425" y="65224"/>
                      </a:cubicBezTo>
                      <a:cubicBezTo>
                        <a:pt x="273533" y="65224"/>
                        <a:pt x="333625" y="125316"/>
                        <a:pt x="333625" y="199425"/>
                      </a:cubicBezTo>
                      <a:cubicBezTo>
                        <a:pt x="333625" y="273533"/>
                        <a:pt x="273533" y="333625"/>
                        <a:pt x="199425" y="333625"/>
                      </a:cubicBezTo>
                      <a:close/>
                    </a:path>
                  </a:pathLst>
                </a:custGeom>
                <a:solidFill>
                  <a:schemeClr val="accent1"/>
                </a:solidFill>
                <a:ln w="4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2" name="Freeform 6">
                  <a:extLst>
                    <a:ext uri="{FF2B5EF4-FFF2-40B4-BE49-F238E27FC236}">
                      <a16:creationId xmlns:a16="http://schemas.microsoft.com/office/drawing/2014/main" id="{ABE25DF6-3365-4745-9630-5B530E728299}"/>
                    </a:ext>
                  </a:extLst>
                </p:cNvPr>
                <p:cNvSpPr/>
                <p:nvPr/>
              </p:nvSpPr>
              <p:spPr>
                <a:xfrm>
                  <a:off x="4602603" y="4820780"/>
                  <a:ext cx="104816" cy="208915"/>
                </a:xfrm>
                <a:custGeom>
                  <a:avLst/>
                  <a:gdLst>
                    <a:gd name="connsiteX0" fmla="*/ 0 w 104816"/>
                    <a:gd name="connsiteY0" fmla="*/ 208916 h 208915"/>
                    <a:gd name="connsiteX1" fmla="*/ 0 w 104816"/>
                    <a:gd name="connsiteY1" fmla="*/ 192361 h 208915"/>
                    <a:gd name="connsiteX2" fmla="*/ 88262 w 104816"/>
                    <a:gd name="connsiteY2" fmla="*/ 104458 h 208915"/>
                    <a:gd name="connsiteX3" fmla="*/ 0 w 104816"/>
                    <a:gd name="connsiteY3" fmla="*/ 16554 h 208915"/>
                    <a:gd name="connsiteX4" fmla="*/ 0 w 104816"/>
                    <a:gd name="connsiteY4" fmla="*/ 0 h 208915"/>
                    <a:gd name="connsiteX5" fmla="*/ 104817 w 104816"/>
                    <a:gd name="connsiteY5" fmla="*/ 104458 h 208915"/>
                    <a:gd name="connsiteX6" fmla="*/ 0 w 104816"/>
                    <a:gd name="connsiteY6" fmla="*/ 208916 h 208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816" h="208915">
                      <a:moveTo>
                        <a:pt x="0" y="208916"/>
                      </a:moveTo>
                      <a:lnTo>
                        <a:pt x="0" y="192361"/>
                      </a:lnTo>
                      <a:cubicBezTo>
                        <a:pt x="48670" y="192361"/>
                        <a:pt x="88262" y="152934"/>
                        <a:pt x="88262" y="104458"/>
                      </a:cubicBezTo>
                      <a:cubicBezTo>
                        <a:pt x="88262" y="55981"/>
                        <a:pt x="48670" y="16554"/>
                        <a:pt x="0" y="16554"/>
                      </a:cubicBezTo>
                      <a:lnTo>
                        <a:pt x="0" y="0"/>
                      </a:lnTo>
                      <a:cubicBezTo>
                        <a:pt x="57802" y="0"/>
                        <a:pt x="104817" y="46876"/>
                        <a:pt x="104817" y="104458"/>
                      </a:cubicBezTo>
                      <a:cubicBezTo>
                        <a:pt x="104817" y="162039"/>
                        <a:pt x="57775" y="208916"/>
                        <a:pt x="0" y="208916"/>
                      </a:cubicBezTo>
                      <a:close/>
                    </a:path>
                  </a:pathLst>
                </a:custGeom>
                <a:solidFill>
                  <a:srgbClr val="0078D4"/>
                </a:solidFill>
                <a:ln w="49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3" name="Freeform 7">
                  <a:extLst>
                    <a:ext uri="{FF2B5EF4-FFF2-40B4-BE49-F238E27FC236}">
                      <a16:creationId xmlns:a16="http://schemas.microsoft.com/office/drawing/2014/main" id="{3F0BF44D-6822-4EE2-862F-C07ABB4C0FFD}"/>
                    </a:ext>
                  </a:extLst>
                </p:cNvPr>
                <p:cNvSpPr/>
                <p:nvPr/>
              </p:nvSpPr>
              <p:spPr>
                <a:xfrm>
                  <a:off x="4539993" y="4862617"/>
                  <a:ext cx="125205" cy="125205"/>
                </a:xfrm>
                <a:custGeom>
                  <a:avLst/>
                  <a:gdLst>
                    <a:gd name="connsiteX0" fmla="*/ 62603 w 125205"/>
                    <a:gd name="connsiteY0" fmla="*/ 125206 h 125205"/>
                    <a:gd name="connsiteX1" fmla="*/ 0 w 125205"/>
                    <a:gd name="connsiteY1" fmla="*/ 62603 h 125205"/>
                    <a:gd name="connsiteX2" fmla="*/ 62603 w 125205"/>
                    <a:gd name="connsiteY2" fmla="*/ 0 h 125205"/>
                    <a:gd name="connsiteX3" fmla="*/ 125206 w 125205"/>
                    <a:gd name="connsiteY3" fmla="*/ 62603 h 125205"/>
                    <a:gd name="connsiteX4" fmla="*/ 108652 w 125205"/>
                    <a:gd name="connsiteY4" fmla="*/ 62603 h 125205"/>
                    <a:gd name="connsiteX5" fmla="*/ 62603 w 125205"/>
                    <a:gd name="connsiteY5" fmla="*/ 16554 h 125205"/>
                    <a:gd name="connsiteX6" fmla="*/ 16554 w 125205"/>
                    <a:gd name="connsiteY6" fmla="*/ 62603 h 125205"/>
                    <a:gd name="connsiteX7" fmla="*/ 62603 w 125205"/>
                    <a:gd name="connsiteY7" fmla="*/ 108652 h 125205"/>
                    <a:gd name="connsiteX8" fmla="*/ 62603 w 125205"/>
                    <a:gd name="connsiteY8" fmla="*/ 125206 h 125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205" h="125205">
                      <a:moveTo>
                        <a:pt x="62603" y="125206"/>
                      </a:moveTo>
                      <a:cubicBezTo>
                        <a:pt x="28087" y="125206"/>
                        <a:pt x="0" y="97119"/>
                        <a:pt x="0" y="62603"/>
                      </a:cubicBezTo>
                      <a:cubicBezTo>
                        <a:pt x="0" y="28087"/>
                        <a:pt x="28087" y="0"/>
                        <a:pt x="62603" y="0"/>
                      </a:cubicBezTo>
                      <a:cubicBezTo>
                        <a:pt x="97119" y="0"/>
                        <a:pt x="125206" y="28087"/>
                        <a:pt x="125206" y="62603"/>
                      </a:cubicBezTo>
                      <a:lnTo>
                        <a:pt x="108652" y="62603"/>
                      </a:lnTo>
                      <a:cubicBezTo>
                        <a:pt x="108652" y="37220"/>
                        <a:pt x="87986" y="16554"/>
                        <a:pt x="62603" y="16554"/>
                      </a:cubicBezTo>
                      <a:cubicBezTo>
                        <a:pt x="37220" y="16554"/>
                        <a:pt x="16554" y="37220"/>
                        <a:pt x="16554" y="62603"/>
                      </a:cubicBezTo>
                      <a:cubicBezTo>
                        <a:pt x="16554" y="87986"/>
                        <a:pt x="37220" y="108652"/>
                        <a:pt x="62603" y="108652"/>
                      </a:cubicBezTo>
                      <a:lnTo>
                        <a:pt x="62603" y="125206"/>
                      </a:lnTo>
                      <a:close/>
                    </a:path>
                  </a:pathLst>
                </a:custGeom>
                <a:solidFill>
                  <a:srgbClr val="0078D4"/>
                </a:solidFill>
                <a:ln w="49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4" name="Freeform 8">
                  <a:extLst>
                    <a:ext uri="{FF2B5EF4-FFF2-40B4-BE49-F238E27FC236}">
                      <a16:creationId xmlns:a16="http://schemas.microsoft.com/office/drawing/2014/main" id="{FA3B8ABB-098C-4579-8207-5DDDBA537C90}"/>
                    </a:ext>
                  </a:extLst>
                </p:cNvPr>
                <p:cNvSpPr/>
                <p:nvPr/>
              </p:nvSpPr>
              <p:spPr>
                <a:xfrm>
                  <a:off x="4497782" y="4925242"/>
                  <a:ext cx="104816" cy="104457"/>
                </a:xfrm>
                <a:custGeom>
                  <a:avLst/>
                  <a:gdLst>
                    <a:gd name="connsiteX0" fmla="*/ 104817 w 104816"/>
                    <a:gd name="connsiteY0" fmla="*/ 104458 h 104457"/>
                    <a:gd name="connsiteX1" fmla="*/ 0 w 104816"/>
                    <a:gd name="connsiteY1" fmla="*/ 0 h 104457"/>
                    <a:gd name="connsiteX2" fmla="*/ 16554 w 104816"/>
                    <a:gd name="connsiteY2" fmla="*/ 0 h 104457"/>
                    <a:gd name="connsiteX3" fmla="*/ 104817 w 104816"/>
                    <a:gd name="connsiteY3" fmla="*/ 87904 h 104457"/>
                    <a:gd name="connsiteX4" fmla="*/ 104817 w 104816"/>
                    <a:gd name="connsiteY4" fmla="*/ 104458 h 104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16" h="104457">
                      <a:moveTo>
                        <a:pt x="104817" y="104458"/>
                      </a:moveTo>
                      <a:cubicBezTo>
                        <a:pt x="47014" y="104458"/>
                        <a:pt x="0" y="57581"/>
                        <a:pt x="0" y="0"/>
                      </a:cubicBezTo>
                      <a:lnTo>
                        <a:pt x="16554" y="0"/>
                      </a:lnTo>
                      <a:cubicBezTo>
                        <a:pt x="16554" y="48477"/>
                        <a:pt x="56147" y="87904"/>
                        <a:pt x="104817" y="87904"/>
                      </a:cubicBezTo>
                      <a:lnTo>
                        <a:pt x="104817" y="104458"/>
                      </a:lnTo>
                      <a:close/>
                    </a:path>
                  </a:pathLst>
                </a:custGeom>
                <a:solidFill>
                  <a:srgbClr val="28A8EA"/>
                </a:solidFill>
                <a:ln w="4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5" name="Freeform 9">
                  <a:extLst>
                    <a:ext uri="{FF2B5EF4-FFF2-40B4-BE49-F238E27FC236}">
                      <a16:creationId xmlns:a16="http://schemas.microsoft.com/office/drawing/2014/main" id="{58E97782-1B5E-44A2-B8AB-62262E2A9F9A}"/>
                    </a:ext>
                  </a:extLst>
                </p:cNvPr>
                <p:cNvSpPr/>
                <p:nvPr/>
              </p:nvSpPr>
              <p:spPr>
                <a:xfrm>
                  <a:off x="4539962" y="4862646"/>
                  <a:ext cx="125205" cy="62602"/>
                </a:xfrm>
                <a:custGeom>
                  <a:avLst/>
                  <a:gdLst>
                    <a:gd name="connsiteX0" fmla="*/ 125206 w 125205"/>
                    <a:gd name="connsiteY0" fmla="*/ 62603 h 62602"/>
                    <a:gd name="connsiteX1" fmla="*/ 108652 w 125205"/>
                    <a:gd name="connsiteY1" fmla="*/ 62603 h 62602"/>
                    <a:gd name="connsiteX2" fmla="*/ 62603 w 125205"/>
                    <a:gd name="connsiteY2" fmla="*/ 16554 h 62602"/>
                    <a:gd name="connsiteX3" fmla="*/ 16554 w 125205"/>
                    <a:gd name="connsiteY3" fmla="*/ 62603 h 62602"/>
                    <a:gd name="connsiteX4" fmla="*/ 0 w 125205"/>
                    <a:gd name="connsiteY4" fmla="*/ 62603 h 62602"/>
                    <a:gd name="connsiteX5" fmla="*/ 62603 w 125205"/>
                    <a:gd name="connsiteY5" fmla="*/ 0 h 62602"/>
                    <a:gd name="connsiteX6" fmla="*/ 125206 w 125205"/>
                    <a:gd name="connsiteY6" fmla="*/ 62603 h 62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205" h="62602">
                      <a:moveTo>
                        <a:pt x="125206" y="62603"/>
                      </a:moveTo>
                      <a:lnTo>
                        <a:pt x="108652" y="62603"/>
                      </a:lnTo>
                      <a:cubicBezTo>
                        <a:pt x="108652" y="37220"/>
                        <a:pt x="87986" y="16554"/>
                        <a:pt x="62603" y="16554"/>
                      </a:cubicBezTo>
                      <a:cubicBezTo>
                        <a:pt x="37220" y="16554"/>
                        <a:pt x="16554" y="37220"/>
                        <a:pt x="16554" y="62603"/>
                      </a:cubicBezTo>
                      <a:lnTo>
                        <a:pt x="0" y="62603"/>
                      </a:lnTo>
                      <a:cubicBezTo>
                        <a:pt x="0" y="28087"/>
                        <a:pt x="28087" y="0"/>
                        <a:pt x="62603" y="0"/>
                      </a:cubicBezTo>
                      <a:cubicBezTo>
                        <a:pt x="97146" y="0"/>
                        <a:pt x="125206" y="28087"/>
                        <a:pt x="125206" y="62603"/>
                      </a:cubicBezTo>
                      <a:close/>
                    </a:path>
                  </a:pathLst>
                </a:custGeom>
                <a:solidFill>
                  <a:srgbClr val="50E6FF"/>
                </a:solidFill>
                <a:ln w="4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grpSp>
        <p:cxnSp>
          <p:nvCxnSpPr>
            <p:cNvPr id="72" name="Straight Connector 71">
              <a:extLst>
                <a:ext uri="{FF2B5EF4-FFF2-40B4-BE49-F238E27FC236}">
                  <a16:creationId xmlns:a16="http://schemas.microsoft.com/office/drawing/2014/main" id="{D79F46A6-7B4F-463A-88B8-177EED1EF6F4}"/>
                </a:ext>
                <a:ext uri="{C183D7F6-B498-43B3-948B-1728B52AA6E4}">
                  <adec:decorative xmlns:adec="http://schemas.microsoft.com/office/drawing/2017/decorative" val="1"/>
                </a:ext>
              </a:extLst>
            </p:cNvPr>
            <p:cNvCxnSpPr>
              <a:cxnSpLocks/>
            </p:cNvCxnSpPr>
            <p:nvPr/>
          </p:nvCxnSpPr>
          <p:spPr>
            <a:xfrm rot="5400000">
              <a:off x="9354137" y="3297108"/>
              <a:ext cx="0" cy="457200"/>
            </a:xfrm>
            <a:prstGeom prst="line">
              <a:avLst/>
            </a:prstGeom>
            <a:ln w="28575" cap="flat">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5493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81FFA80-8639-40E9-85F9-36E7F37E7695}"/>
              </a:ext>
            </a:extLst>
          </p:cNvPr>
          <p:cNvSpPr>
            <a:spLocks noGrp="1"/>
          </p:cNvSpPr>
          <p:nvPr>
            <p:ph type="title"/>
          </p:nvPr>
        </p:nvSpPr>
        <p:spPr>
          <a:xfrm>
            <a:off x="588263" y="457200"/>
            <a:ext cx="11018520" cy="492443"/>
          </a:xfrm>
        </p:spPr>
        <p:txBody>
          <a:bodyPr/>
          <a:lstStyle/>
          <a:p>
            <a:r>
              <a:rPr lang="en-US" dirty="0"/>
              <a:t>Azure regions with availability zones</a:t>
            </a:r>
          </a:p>
        </p:txBody>
      </p:sp>
      <p:sp>
        <p:nvSpPr>
          <p:cNvPr id="4" name="Rectangle 3">
            <a:extLst>
              <a:ext uri="{FF2B5EF4-FFF2-40B4-BE49-F238E27FC236}">
                <a16:creationId xmlns:a16="http://schemas.microsoft.com/office/drawing/2014/main" id="{26440D4A-76D0-4217-AA13-27D973598054}"/>
              </a:ext>
              <a:ext uri="{C183D7F6-B498-43B3-948B-1728B52AA6E4}">
                <adec:decorative xmlns:adec="http://schemas.microsoft.com/office/drawing/2017/decorative" val="1"/>
              </a:ext>
            </a:extLst>
          </p:cNvPr>
          <p:cNvSpPr/>
          <p:nvPr/>
        </p:nvSpPr>
        <p:spPr bwMode="auto">
          <a:xfrm>
            <a:off x="577532" y="1288142"/>
            <a:ext cx="11025188" cy="4281715"/>
          </a:xfrm>
          <a:prstGeom prst="rect">
            <a:avLst/>
          </a:prstGeom>
          <a:solidFill>
            <a:schemeClr val="bg1"/>
          </a:solidFill>
          <a:ln>
            <a:noFill/>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dirty="0">
              <a:solidFill>
                <a:schemeClr val="tx1"/>
              </a:solidFill>
              <a:ea typeface="Segoe UI" pitchFamily="34" charset="0"/>
              <a:cs typeface="Segoe UI" pitchFamily="34" charset="0"/>
            </a:endParaRPr>
          </a:p>
          <a:p>
            <a:pPr algn="l" defTabSz="932472" fontAlgn="base">
              <a:spcBef>
                <a:spcPct val="0"/>
              </a:spcBef>
              <a:spcAft>
                <a:spcPct val="0"/>
              </a:spcAft>
            </a:pPr>
            <a:endParaRPr lang="en-US" sz="1400" dirty="0">
              <a:solidFill>
                <a:schemeClr val="tx1"/>
              </a:solidFill>
              <a:ea typeface="Segoe UI" pitchFamily="34" charset="0"/>
              <a:cs typeface="Segoe UI" pitchFamily="34" charset="0"/>
            </a:endParaRPr>
          </a:p>
        </p:txBody>
      </p:sp>
      <p:pic>
        <p:nvPicPr>
          <p:cNvPr id="2050" name="Picture 2" descr="Microsoft global network">
            <a:extLst>
              <a:ext uri="{FF2B5EF4-FFF2-40B4-BE49-F238E27FC236}">
                <a16:creationId xmlns:a16="http://schemas.microsoft.com/office/drawing/2014/main" id="{321C9E62-9AF7-4B3D-AB8E-7B13F559F6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1507" y="1463039"/>
            <a:ext cx="6990080" cy="39319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71C406B-B940-40C3-838A-3F7C1BD69AD5}"/>
              </a:ext>
            </a:extLst>
          </p:cNvPr>
          <p:cNvSpPr txBox="1"/>
          <p:nvPr/>
        </p:nvSpPr>
        <p:spPr>
          <a:xfrm>
            <a:off x="4441507" y="5413158"/>
            <a:ext cx="4200525" cy="138499"/>
          </a:xfrm>
          <a:prstGeom prst="rect">
            <a:avLst/>
          </a:prstGeom>
          <a:noFill/>
        </p:spPr>
        <p:txBody>
          <a:bodyPr wrap="square" lIns="0" tIns="0" rIns="0" bIns="0" rtlCol="0">
            <a:spAutoFit/>
          </a:bodyPr>
          <a:lstStyle/>
          <a:p>
            <a:pPr algn="l"/>
            <a:r>
              <a:rPr lang="en-US" sz="900" dirty="0"/>
              <a:t>Source: </a:t>
            </a:r>
            <a:r>
              <a:rPr lang="en-US" sz="900" dirty="0">
                <a:hlinkClick r:id="rId4"/>
              </a:rPr>
              <a:t>Microsoft global network </a:t>
            </a:r>
            <a:r>
              <a:rPr lang="en-US" sz="900" dirty="0"/>
              <a:t>Jan 2021</a:t>
            </a:r>
          </a:p>
        </p:txBody>
      </p:sp>
      <p:sp>
        <p:nvSpPr>
          <p:cNvPr id="5" name="TextBox 4">
            <a:extLst>
              <a:ext uri="{FF2B5EF4-FFF2-40B4-BE49-F238E27FC236}">
                <a16:creationId xmlns:a16="http://schemas.microsoft.com/office/drawing/2014/main" id="{E651B9BF-F54B-49CF-942A-5A3F9C2B7C84}"/>
              </a:ext>
            </a:extLst>
          </p:cNvPr>
          <p:cNvSpPr txBox="1"/>
          <p:nvPr/>
        </p:nvSpPr>
        <p:spPr>
          <a:xfrm>
            <a:off x="747076" y="1463039"/>
            <a:ext cx="3523296" cy="1077218"/>
          </a:xfrm>
          <a:prstGeom prst="rect">
            <a:avLst/>
          </a:prstGeom>
          <a:noFill/>
        </p:spPr>
        <p:txBody>
          <a:bodyPr wrap="square" lIns="0" tIns="0" rIns="0" bIns="0" rtlCol="0">
            <a:spAutoFit/>
          </a:bodyPr>
          <a:lstStyle/>
          <a:p>
            <a:pPr algn="l"/>
            <a:r>
              <a:rPr lang="en-US" sz="1400" dirty="0"/>
              <a:t>Azure provides the most extensive global footprint of any cloud provider and is rapidly opening new regions and availability zones.</a:t>
            </a:r>
          </a:p>
          <a:p>
            <a:pPr algn="l"/>
            <a:endParaRPr lang="en-US" sz="1400" dirty="0"/>
          </a:p>
          <a:p>
            <a:pPr algn="l"/>
            <a:r>
              <a:rPr lang="en-US" sz="1400" dirty="0">
                <a:latin typeface="+mj-lt"/>
                <a:hlinkClick r:id="rId5"/>
              </a:rPr>
              <a:t>As of January 2022: </a:t>
            </a:r>
            <a:endParaRPr lang="en-US" sz="1400" dirty="0">
              <a:latin typeface="+mj-lt"/>
            </a:endParaRPr>
          </a:p>
        </p:txBody>
      </p:sp>
      <p:graphicFrame>
        <p:nvGraphicFramePr>
          <p:cNvPr id="7" name="Table 6">
            <a:extLst>
              <a:ext uri="{FF2B5EF4-FFF2-40B4-BE49-F238E27FC236}">
                <a16:creationId xmlns:a16="http://schemas.microsoft.com/office/drawing/2014/main" id="{6CC25C9C-7440-440B-BA38-43DCF05D85AD}"/>
              </a:ext>
            </a:extLst>
          </p:cNvPr>
          <p:cNvGraphicFramePr>
            <a:graphicFrameLocks noGrp="1"/>
          </p:cNvGraphicFramePr>
          <p:nvPr>
            <p:extLst>
              <p:ext uri="{D42A27DB-BD31-4B8C-83A1-F6EECF244321}">
                <p14:modId xmlns:p14="http://schemas.microsoft.com/office/powerpoint/2010/main" val="3493184085"/>
              </p:ext>
            </p:extLst>
          </p:nvPr>
        </p:nvGraphicFramePr>
        <p:xfrm>
          <a:off x="747076" y="2715153"/>
          <a:ext cx="3523296" cy="2679806"/>
        </p:xfrm>
        <a:graphic>
          <a:graphicData uri="http://schemas.openxmlformats.org/drawingml/2006/table">
            <a:tbl>
              <a:tblPr firstRow="1" firstCol="1" bandRow="1"/>
              <a:tblGrid>
                <a:gridCol w="880636">
                  <a:extLst>
                    <a:ext uri="{9D8B030D-6E8A-4147-A177-3AD203B41FA5}">
                      <a16:colId xmlns:a16="http://schemas.microsoft.com/office/drawing/2014/main" val="1489585872"/>
                    </a:ext>
                  </a:extLst>
                </a:gridCol>
                <a:gridCol w="880636">
                  <a:extLst>
                    <a:ext uri="{9D8B030D-6E8A-4147-A177-3AD203B41FA5}">
                      <a16:colId xmlns:a16="http://schemas.microsoft.com/office/drawing/2014/main" val="825229254"/>
                    </a:ext>
                  </a:extLst>
                </a:gridCol>
                <a:gridCol w="881012">
                  <a:extLst>
                    <a:ext uri="{9D8B030D-6E8A-4147-A177-3AD203B41FA5}">
                      <a16:colId xmlns:a16="http://schemas.microsoft.com/office/drawing/2014/main" val="2983843497"/>
                    </a:ext>
                  </a:extLst>
                </a:gridCol>
                <a:gridCol w="881012">
                  <a:extLst>
                    <a:ext uri="{9D8B030D-6E8A-4147-A177-3AD203B41FA5}">
                      <a16:colId xmlns:a16="http://schemas.microsoft.com/office/drawing/2014/main" val="1648558725"/>
                    </a:ext>
                  </a:extLst>
                </a:gridCol>
              </a:tblGrid>
              <a:tr h="187195">
                <a:tc>
                  <a:txBody>
                    <a:bodyPr/>
                    <a:lstStyle/>
                    <a:p>
                      <a:pPr marL="0" marR="0" algn="ctr">
                        <a:lnSpc>
                          <a:spcPct val="107000"/>
                        </a:lnSpc>
                        <a:spcBef>
                          <a:spcPts val="0"/>
                        </a:spcBef>
                        <a:spcAft>
                          <a:spcPts val="0"/>
                        </a:spcAft>
                      </a:pPr>
                      <a:r>
                        <a:rPr lang="en-US" sz="900" b="0" dirty="0">
                          <a:solidFill>
                            <a:srgbClr val="171717"/>
                          </a:solidFill>
                          <a:effectLst/>
                          <a:latin typeface="+mj-lt"/>
                          <a:ea typeface="Calibri" panose="020F0502020204030204" pitchFamily="34" charset="0"/>
                          <a:cs typeface="Times New Roman" panose="02020603050405020304" pitchFamily="18" charset="0"/>
                        </a:rPr>
                        <a:t>Americas</a:t>
                      </a:r>
                      <a:endParaRPr lang="en-US" sz="1100" b="0" dirty="0">
                        <a:effectLst/>
                        <a:latin typeface="+mj-lt"/>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900" b="0" dirty="0">
                          <a:solidFill>
                            <a:srgbClr val="171717"/>
                          </a:solidFill>
                          <a:effectLst/>
                          <a:latin typeface="+mj-lt"/>
                          <a:ea typeface="Calibri" panose="020F0502020204030204" pitchFamily="34" charset="0"/>
                          <a:cs typeface="Times New Roman" panose="02020603050405020304" pitchFamily="18" charset="0"/>
                        </a:rPr>
                        <a:t>Europe</a:t>
                      </a:r>
                      <a:endParaRPr lang="en-US" sz="1100" b="0" dirty="0">
                        <a:effectLst/>
                        <a:latin typeface="+mj-lt"/>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900" b="0" dirty="0">
                          <a:solidFill>
                            <a:srgbClr val="171717"/>
                          </a:solidFill>
                          <a:effectLst/>
                          <a:latin typeface="+mj-lt"/>
                          <a:ea typeface="Calibri" panose="020F0502020204030204" pitchFamily="34" charset="0"/>
                          <a:cs typeface="Times New Roman" panose="02020603050405020304" pitchFamily="18" charset="0"/>
                        </a:rPr>
                        <a:t>Africa</a:t>
                      </a:r>
                      <a:endParaRPr lang="en-US" sz="1100" b="0" dirty="0">
                        <a:effectLst/>
                        <a:latin typeface="+mj-lt"/>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900" b="0" dirty="0">
                          <a:solidFill>
                            <a:srgbClr val="171717"/>
                          </a:solidFill>
                          <a:effectLst/>
                          <a:latin typeface="+mj-lt"/>
                          <a:ea typeface="Calibri" panose="020F0502020204030204" pitchFamily="34" charset="0"/>
                          <a:cs typeface="Times New Roman" panose="02020603050405020304" pitchFamily="18" charset="0"/>
                        </a:rPr>
                        <a:t>Asia Pacific</a:t>
                      </a:r>
                      <a:endParaRPr lang="en-US" sz="1100" b="0" dirty="0">
                        <a:effectLst/>
                        <a:latin typeface="+mj-lt"/>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3220180756"/>
                  </a:ext>
                </a:extLst>
              </a:tr>
              <a:tr h="389159">
                <a:tc>
                  <a:txBody>
                    <a:bodyPr/>
                    <a:lstStyle/>
                    <a:p>
                      <a:pPr marL="0" marR="0" algn="l">
                        <a:lnSpc>
                          <a:spcPct val="107000"/>
                        </a:lnSpc>
                        <a:spcBef>
                          <a:spcPts val="0"/>
                        </a:spcBef>
                        <a:spcAft>
                          <a:spcPts val="0"/>
                        </a:spcAft>
                      </a:pPr>
                      <a:r>
                        <a:rPr lang="en-US" sz="900" dirty="0">
                          <a:solidFill>
                            <a:srgbClr val="171717"/>
                          </a:solidFill>
                          <a:effectLst/>
                          <a:latin typeface="+mn-lt"/>
                          <a:ea typeface="Calibri" panose="020F0502020204030204" pitchFamily="34" charset="0"/>
                          <a:cs typeface="Times New Roman" panose="02020603050405020304" pitchFamily="18" charset="0"/>
                        </a:rPr>
                        <a:t>Brazil South</a:t>
                      </a:r>
                      <a:endParaRPr lang="en-US" sz="1100" dirty="0">
                        <a:effectLst/>
                        <a:latin typeface="+mn-lt"/>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900" dirty="0">
                          <a:solidFill>
                            <a:srgbClr val="171717"/>
                          </a:solidFill>
                          <a:effectLst/>
                          <a:latin typeface="+mn-lt"/>
                          <a:ea typeface="Calibri" panose="020F0502020204030204" pitchFamily="34" charset="0"/>
                          <a:cs typeface="Times New Roman" panose="02020603050405020304" pitchFamily="18" charset="0"/>
                        </a:rPr>
                        <a:t>France Central</a:t>
                      </a:r>
                      <a:endParaRPr lang="en-US" sz="1100" dirty="0">
                        <a:effectLst/>
                        <a:latin typeface="+mn-lt"/>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900" dirty="0">
                          <a:solidFill>
                            <a:srgbClr val="171717"/>
                          </a:solidFill>
                          <a:effectLst/>
                          <a:latin typeface="+mn-lt"/>
                          <a:ea typeface="Calibri" panose="020F0502020204030204" pitchFamily="34" charset="0"/>
                          <a:cs typeface="Times New Roman" panose="02020603050405020304" pitchFamily="18" charset="0"/>
                        </a:rPr>
                        <a:t>South Africa North</a:t>
                      </a:r>
                      <a:endParaRPr lang="en-US" sz="1100" dirty="0">
                        <a:effectLst/>
                        <a:latin typeface="+mn-lt"/>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900" dirty="0">
                          <a:solidFill>
                            <a:srgbClr val="171717"/>
                          </a:solidFill>
                          <a:effectLst/>
                          <a:latin typeface="+mn-lt"/>
                          <a:ea typeface="Calibri" panose="020F0502020204030204" pitchFamily="34" charset="0"/>
                          <a:cs typeface="Times New Roman" panose="02020603050405020304" pitchFamily="18" charset="0"/>
                        </a:rPr>
                        <a:t>Australia East</a:t>
                      </a:r>
                      <a:endParaRPr lang="en-US" sz="1100" dirty="0">
                        <a:effectLst/>
                        <a:latin typeface="+mn-lt"/>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1458685937"/>
                  </a:ext>
                </a:extLst>
              </a:tr>
              <a:tr h="389159">
                <a:tc>
                  <a:txBody>
                    <a:bodyPr/>
                    <a:lstStyle/>
                    <a:p>
                      <a:pPr marL="0" marR="0" algn="l">
                        <a:lnSpc>
                          <a:spcPct val="107000"/>
                        </a:lnSpc>
                        <a:spcBef>
                          <a:spcPts val="0"/>
                        </a:spcBef>
                        <a:spcAft>
                          <a:spcPts val="0"/>
                        </a:spcAft>
                      </a:pPr>
                      <a:r>
                        <a:rPr lang="en-US" sz="900" dirty="0">
                          <a:solidFill>
                            <a:srgbClr val="171717"/>
                          </a:solidFill>
                          <a:effectLst/>
                          <a:latin typeface="+mn-lt"/>
                          <a:ea typeface="Calibri" panose="020F0502020204030204" pitchFamily="34" charset="0"/>
                          <a:cs typeface="Times New Roman" panose="02020603050405020304" pitchFamily="18" charset="0"/>
                        </a:rPr>
                        <a:t>Canada Central</a:t>
                      </a:r>
                      <a:endParaRPr lang="en-US" sz="1100" dirty="0">
                        <a:effectLst/>
                        <a:latin typeface="+mn-lt"/>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900" dirty="0">
                          <a:solidFill>
                            <a:srgbClr val="171717"/>
                          </a:solidFill>
                          <a:effectLst/>
                          <a:latin typeface="+mn-lt"/>
                          <a:ea typeface="Calibri" panose="020F0502020204030204" pitchFamily="34" charset="0"/>
                          <a:cs typeface="Times New Roman" panose="02020603050405020304" pitchFamily="18" charset="0"/>
                        </a:rPr>
                        <a:t>Germany West Central</a:t>
                      </a:r>
                      <a:endParaRPr lang="en-US" sz="1100" dirty="0">
                        <a:effectLst/>
                        <a:latin typeface="+mn-lt"/>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900" dirty="0">
                          <a:effectLst/>
                          <a:latin typeface="+mn-lt"/>
                          <a:ea typeface="Calibri" panose="020F0502020204030204" pitchFamily="34" charset="0"/>
                          <a:cs typeface="Times New Roman" panose="02020603050405020304" pitchFamily="18" charset="0"/>
                        </a:rPr>
                        <a:t> </a:t>
                      </a:r>
                      <a:endParaRPr lang="en-US" sz="1100" dirty="0">
                        <a:effectLst/>
                        <a:latin typeface="+mn-lt"/>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900" dirty="0">
                          <a:solidFill>
                            <a:srgbClr val="171717"/>
                          </a:solidFill>
                          <a:effectLst/>
                          <a:latin typeface="+mn-lt"/>
                          <a:ea typeface="Calibri" panose="020F0502020204030204" pitchFamily="34" charset="0"/>
                          <a:cs typeface="Times New Roman" panose="02020603050405020304" pitchFamily="18" charset="0"/>
                        </a:rPr>
                        <a:t>Central India</a:t>
                      </a:r>
                      <a:endParaRPr lang="en-US" sz="1100" dirty="0">
                        <a:effectLst/>
                        <a:latin typeface="+mn-lt"/>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3990770981"/>
                  </a:ext>
                </a:extLst>
              </a:tr>
              <a:tr h="187195">
                <a:tc>
                  <a:txBody>
                    <a:bodyPr/>
                    <a:lstStyle/>
                    <a:p>
                      <a:pPr marL="0" marR="0" algn="l">
                        <a:lnSpc>
                          <a:spcPct val="107000"/>
                        </a:lnSpc>
                        <a:spcBef>
                          <a:spcPts val="0"/>
                        </a:spcBef>
                        <a:spcAft>
                          <a:spcPts val="0"/>
                        </a:spcAft>
                      </a:pPr>
                      <a:r>
                        <a:rPr lang="en-US" sz="900" dirty="0">
                          <a:solidFill>
                            <a:srgbClr val="171717"/>
                          </a:solidFill>
                          <a:effectLst/>
                          <a:latin typeface="+mn-lt"/>
                          <a:ea typeface="Calibri" panose="020F0502020204030204" pitchFamily="34" charset="0"/>
                          <a:cs typeface="Times New Roman" panose="02020603050405020304" pitchFamily="18" charset="0"/>
                        </a:rPr>
                        <a:t>Central US</a:t>
                      </a:r>
                      <a:endParaRPr lang="en-US" sz="1100" dirty="0">
                        <a:effectLst/>
                        <a:latin typeface="+mn-lt"/>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900" dirty="0">
                          <a:solidFill>
                            <a:srgbClr val="171717"/>
                          </a:solidFill>
                          <a:effectLst/>
                          <a:latin typeface="+mn-lt"/>
                          <a:ea typeface="Calibri" panose="020F0502020204030204" pitchFamily="34" charset="0"/>
                          <a:cs typeface="Times New Roman" panose="02020603050405020304" pitchFamily="18" charset="0"/>
                        </a:rPr>
                        <a:t>North Europe</a:t>
                      </a:r>
                      <a:endParaRPr lang="en-US" sz="1100" dirty="0">
                        <a:effectLst/>
                        <a:latin typeface="+mn-lt"/>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900" dirty="0">
                          <a:effectLst/>
                          <a:latin typeface="+mn-lt"/>
                          <a:ea typeface="Calibri" panose="020F0502020204030204" pitchFamily="34" charset="0"/>
                          <a:cs typeface="Times New Roman" panose="02020603050405020304" pitchFamily="18" charset="0"/>
                        </a:rPr>
                        <a:t> </a:t>
                      </a:r>
                      <a:endParaRPr lang="en-US" sz="1100" dirty="0">
                        <a:effectLst/>
                        <a:latin typeface="+mn-lt"/>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900" dirty="0">
                          <a:solidFill>
                            <a:srgbClr val="171717"/>
                          </a:solidFill>
                          <a:effectLst/>
                          <a:latin typeface="+mn-lt"/>
                          <a:ea typeface="Calibri" panose="020F0502020204030204" pitchFamily="34" charset="0"/>
                          <a:cs typeface="Times New Roman" panose="02020603050405020304" pitchFamily="18" charset="0"/>
                        </a:rPr>
                        <a:t>Japan East</a:t>
                      </a:r>
                      <a:endParaRPr lang="en-US" sz="1100" dirty="0">
                        <a:effectLst/>
                        <a:latin typeface="+mn-lt"/>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2264062881"/>
                  </a:ext>
                </a:extLst>
              </a:tr>
              <a:tr h="187195">
                <a:tc>
                  <a:txBody>
                    <a:bodyPr/>
                    <a:lstStyle/>
                    <a:p>
                      <a:pPr marL="0" marR="0" algn="l">
                        <a:lnSpc>
                          <a:spcPct val="107000"/>
                        </a:lnSpc>
                        <a:spcBef>
                          <a:spcPts val="0"/>
                        </a:spcBef>
                        <a:spcAft>
                          <a:spcPts val="0"/>
                        </a:spcAft>
                      </a:pPr>
                      <a:r>
                        <a:rPr lang="en-US" sz="900" dirty="0">
                          <a:solidFill>
                            <a:srgbClr val="171717"/>
                          </a:solidFill>
                          <a:effectLst/>
                          <a:latin typeface="+mn-lt"/>
                          <a:ea typeface="Calibri" panose="020F0502020204030204" pitchFamily="34" charset="0"/>
                          <a:cs typeface="Times New Roman" panose="02020603050405020304" pitchFamily="18" charset="0"/>
                        </a:rPr>
                        <a:t>East US</a:t>
                      </a:r>
                      <a:endParaRPr lang="en-US" sz="1100" dirty="0">
                        <a:effectLst/>
                        <a:latin typeface="+mn-lt"/>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900" dirty="0">
                          <a:solidFill>
                            <a:srgbClr val="171717"/>
                          </a:solidFill>
                          <a:effectLst/>
                          <a:latin typeface="+mn-lt"/>
                          <a:ea typeface="Calibri" panose="020F0502020204030204" pitchFamily="34" charset="0"/>
                          <a:cs typeface="Times New Roman" panose="02020603050405020304" pitchFamily="18" charset="0"/>
                        </a:rPr>
                        <a:t>Norway East</a:t>
                      </a:r>
                      <a:endParaRPr lang="en-US" sz="1100" dirty="0">
                        <a:effectLst/>
                        <a:latin typeface="+mn-lt"/>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900" dirty="0">
                          <a:effectLst/>
                          <a:latin typeface="+mn-lt"/>
                          <a:ea typeface="Calibri" panose="020F0502020204030204" pitchFamily="34" charset="0"/>
                          <a:cs typeface="Times New Roman" panose="02020603050405020304" pitchFamily="18" charset="0"/>
                        </a:rPr>
                        <a:t> </a:t>
                      </a:r>
                      <a:endParaRPr lang="en-US" sz="1100" dirty="0">
                        <a:effectLst/>
                        <a:latin typeface="+mn-lt"/>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900" dirty="0">
                          <a:solidFill>
                            <a:srgbClr val="171717"/>
                          </a:solidFill>
                          <a:effectLst/>
                          <a:latin typeface="+mn-lt"/>
                          <a:ea typeface="Calibri" panose="020F0502020204030204" pitchFamily="34" charset="0"/>
                          <a:cs typeface="Times New Roman" panose="02020603050405020304" pitchFamily="18" charset="0"/>
                        </a:rPr>
                        <a:t>Korea Central</a:t>
                      </a:r>
                      <a:endParaRPr lang="en-US" sz="1100" dirty="0">
                        <a:effectLst/>
                        <a:latin typeface="+mn-lt"/>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2802361212"/>
                  </a:ext>
                </a:extLst>
              </a:tr>
              <a:tr h="187195">
                <a:tc>
                  <a:txBody>
                    <a:bodyPr/>
                    <a:lstStyle/>
                    <a:p>
                      <a:pPr marL="0" marR="0" algn="l">
                        <a:lnSpc>
                          <a:spcPct val="107000"/>
                        </a:lnSpc>
                        <a:spcBef>
                          <a:spcPts val="0"/>
                        </a:spcBef>
                        <a:spcAft>
                          <a:spcPts val="0"/>
                        </a:spcAft>
                      </a:pPr>
                      <a:r>
                        <a:rPr lang="en-US" sz="900" dirty="0">
                          <a:solidFill>
                            <a:srgbClr val="171717"/>
                          </a:solidFill>
                          <a:effectLst/>
                          <a:latin typeface="+mn-lt"/>
                          <a:ea typeface="Calibri" panose="020F0502020204030204" pitchFamily="34" charset="0"/>
                          <a:cs typeface="Times New Roman" panose="02020603050405020304" pitchFamily="18" charset="0"/>
                        </a:rPr>
                        <a:t>East US 2</a:t>
                      </a:r>
                      <a:endParaRPr lang="en-US" sz="1100" dirty="0">
                        <a:effectLst/>
                        <a:latin typeface="+mn-lt"/>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900" dirty="0">
                          <a:solidFill>
                            <a:srgbClr val="171717"/>
                          </a:solidFill>
                          <a:effectLst/>
                          <a:latin typeface="+mn-lt"/>
                          <a:ea typeface="Calibri" panose="020F0502020204030204" pitchFamily="34" charset="0"/>
                          <a:cs typeface="Times New Roman" panose="02020603050405020304" pitchFamily="18" charset="0"/>
                        </a:rPr>
                        <a:t>UK South</a:t>
                      </a:r>
                      <a:endParaRPr lang="en-US" sz="1100" dirty="0">
                        <a:effectLst/>
                        <a:latin typeface="+mn-lt"/>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900" dirty="0">
                          <a:effectLst/>
                          <a:latin typeface="+mn-lt"/>
                          <a:ea typeface="Calibri" panose="020F0502020204030204" pitchFamily="34" charset="0"/>
                          <a:cs typeface="Times New Roman" panose="02020603050405020304" pitchFamily="18" charset="0"/>
                        </a:rPr>
                        <a:t> </a:t>
                      </a:r>
                      <a:endParaRPr lang="en-US" sz="1100" dirty="0">
                        <a:effectLst/>
                        <a:latin typeface="+mn-lt"/>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900" dirty="0">
                          <a:solidFill>
                            <a:srgbClr val="171717"/>
                          </a:solidFill>
                          <a:effectLst/>
                          <a:latin typeface="+mn-lt"/>
                          <a:ea typeface="Calibri" panose="020F0502020204030204" pitchFamily="34" charset="0"/>
                          <a:cs typeface="Times New Roman" panose="02020603050405020304" pitchFamily="18" charset="0"/>
                        </a:rPr>
                        <a:t>Southeast Asia</a:t>
                      </a:r>
                      <a:endParaRPr lang="en-US" sz="1100" dirty="0">
                        <a:effectLst/>
                        <a:latin typeface="+mn-lt"/>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3995861913"/>
                  </a:ext>
                </a:extLst>
              </a:tr>
              <a:tr h="389159">
                <a:tc>
                  <a:txBody>
                    <a:bodyPr/>
                    <a:lstStyle/>
                    <a:p>
                      <a:pPr marL="0" marR="0" algn="l">
                        <a:lnSpc>
                          <a:spcPct val="107000"/>
                        </a:lnSpc>
                        <a:spcBef>
                          <a:spcPts val="0"/>
                        </a:spcBef>
                        <a:spcAft>
                          <a:spcPts val="0"/>
                        </a:spcAft>
                      </a:pPr>
                      <a:r>
                        <a:rPr lang="en-US" sz="900" dirty="0">
                          <a:solidFill>
                            <a:srgbClr val="171717"/>
                          </a:solidFill>
                          <a:effectLst/>
                          <a:latin typeface="+mn-lt"/>
                          <a:ea typeface="Calibri" panose="020F0502020204030204" pitchFamily="34" charset="0"/>
                          <a:cs typeface="Times New Roman" panose="02020603050405020304" pitchFamily="18" charset="0"/>
                        </a:rPr>
                        <a:t>South Central US</a:t>
                      </a:r>
                      <a:endParaRPr lang="en-US" sz="1100" dirty="0">
                        <a:effectLst/>
                        <a:latin typeface="+mn-lt"/>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900" dirty="0">
                          <a:solidFill>
                            <a:srgbClr val="171717"/>
                          </a:solidFill>
                          <a:effectLst/>
                          <a:latin typeface="+mn-lt"/>
                          <a:ea typeface="Calibri" panose="020F0502020204030204" pitchFamily="34" charset="0"/>
                          <a:cs typeface="Times New Roman" panose="02020603050405020304" pitchFamily="18" charset="0"/>
                        </a:rPr>
                        <a:t>West Europe</a:t>
                      </a:r>
                      <a:endParaRPr lang="en-US" sz="1100" dirty="0">
                        <a:effectLst/>
                        <a:latin typeface="+mn-lt"/>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900" dirty="0">
                          <a:effectLst/>
                          <a:latin typeface="+mn-lt"/>
                          <a:ea typeface="Calibri" panose="020F0502020204030204" pitchFamily="34" charset="0"/>
                          <a:cs typeface="Times New Roman" panose="02020603050405020304" pitchFamily="18" charset="0"/>
                        </a:rPr>
                        <a:t> </a:t>
                      </a:r>
                      <a:endParaRPr lang="en-US" sz="1100" dirty="0">
                        <a:effectLst/>
                        <a:latin typeface="+mn-lt"/>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900" dirty="0">
                          <a:solidFill>
                            <a:srgbClr val="171717"/>
                          </a:solidFill>
                          <a:effectLst/>
                          <a:latin typeface="+mn-lt"/>
                          <a:ea typeface="Calibri" panose="020F0502020204030204" pitchFamily="34" charset="0"/>
                          <a:cs typeface="Times New Roman" panose="02020603050405020304" pitchFamily="18" charset="0"/>
                        </a:rPr>
                        <a:t>East Asia</a:t>
                      </a:r>
                      <a:endParaRPr lang="en-US" sz="1100" dirty="0">
                        <a:effectLst/>
                        <a:latin typeface="+mn-lt"/>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684859179"/>
                  </a:ext>
                </a:extLst>
              </a:tr>
              <a:tr h="389159">
                <a:tc>
                  <a:txBody>
                    <a:bodyPr/>
                    <a:lstStyle/>
                    <a:p>
                      <a:pPr marL="0" marR="0" algn="l">
                        <a:lnSpc>
                          <a:spcPct val="107000"/>
                        </a:lnSpc>
                        <a:spcBef>
                          <a:spcPts val="0"/>
                        </a:spcBef>
                        <a:spcAft>
                          <a:spcPts val="0"/>
                        </a:spcAft>
                      </a:pPr>
                      <a:r>
                        <a:rPr lang="en-US" sz="900" dirty="0">
                          <a:solidFill>
                            <a:srgbClr val="171717"/>
                          </a:solidFill>
                          <a:effectLst/>
                          <a:latin typeface="+mn-lt"/>
                          <a:ea typeface="Calibri" panose="020F0502020204030204" pitchFamily="34" charset="0"/>
                          <a:cs typeface="Times New Roman" panose="02020603050405020304" pitchFamily="18" charset="0"/>
                        </a:rPr>
                        <a:t>US Gov Virginia</a:t>
                      </a:r>
                      <a:endParaRPr lang="en-US" sz="1100" dirty="0">
                        <a:effectLst/>
                        <a:latin typeface="+mn-lt"/>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900" dirty="0">
                          <a:solidFill>
                            <a:srgbClr val="171717"/>
                          </a:solidFill>
                          <a:effectLst/>
                          <a:latin typeface="+mn-lt"/>
                          <a:ea typeface="Calibri" panose="020F0502020204030204" pitchFamily="34" charset="0"/>
                          <a:cs typeface="Times New Roman" panose="02020603050405020304" pitchFamily="18" charset="0"/>
                        </a:rPr>
                        <a:t>Sweden Central</a:t>
                      </a:r>
                      <a:endParaRPr lang="en-US" sz="1100" dirty="0">
                        <a:effectLst/>
                        <a:latin typeface="+mn-lt"/>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900" dirty="0">
                          <a:effectLst/>
                          <a:latin typeface="+mn-lt"/>
                          <a:ea typeface="Calibri" panose="020F0502020204030204" pitchFamily="34" charset="0"/>
                          <a:cs typeface="Times New Roman" panose="02020603050405020304" pitchFamily="18" charset="0"/>
                        </a:rPr>
                        <a:t> </a:t>
                      </a:r>
                      <a:endParaRPr lang="en-US" sz="1100" dirty="0">
                        <a:effectLst/>
                        <a:latin typeface="+mn-lt"/>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900" dirty="0">
                          <a:effectLst/>
                          <a:latin typeface="+mn-lt"/>
                          <a:ea typeface="Calibri" panose="020F0502020204030204" pitchFamily="34" charset="0"/>
                          <a:cs typeface="Times New Roman" panose="02020603050405020304" pitchFamily="18" charset="0"/>
                        </a:rPr>
                        <a:t> </a:t>
                      </a:r>
                      <a:endParaRPr lang="en-US" sz="1100" dirty="0">
                        <a:effectLst/>
                        <a:latin typeface="+mn-lt"/>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3674734299"/>
                  </a:ext>
                </a:extLst>
              </a:tr>
              <a:tr h="187195">
                <a:tc>
                  <a:txBody>
                    <a:bodyPr/>
                    <a:lstStyle/>
                    <a:p>
                      <a:pPr marL="0" marR="0" algn="l">
                        <a:lnSpc>
                          <a:spcPct val="107000"/>
                        </a:lnSpc>
                        <a:spcBef>
                          <a:spcPts val="0"/>
                        </a:spcBef>
                        <a:spcAft>
                          <a:spcPts val="0"/>
                        </a:spcAft>
                      </a:pPr>
                      <a:r>
                        <a:rPr lang="en-US" sz="900" dirty="0">
                          <a:solidFill>
                            <a:srgbClr val="171717"/>
                          </a:solidFill>
                          <a:effectLst/>
                          <a:latin typeface="+mn-lt"/>
                          <a:ea typeface="Calibri" panose="020F0502020204030204" pitchFamily="34" charset="0"/>
                          <a:cs typeface="Times New Roman" panose="02020603050405020304" pitchFamily="18" charset="0"/>
                        </a:rPr>
                        <a:t>West US 2</a:t>
                      </a:r>
                      <a:endParaRPr lang="en-US" sz="1100" dirty="0">
                        <a:effectLst/>
                        <a:latin typeface="+mn-lt"/>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900" dirty="0">
                          <a:effectLst/>
                          <a:latin typeface="+mn-lt"/>
                          <a:ea typeface="Calibri" panose="020F0502020204030204" pitchFamily="34" charset="0"/>
                          <a:cs typeface="Times New Roman" panose="02020603050405020304" pitchFamily="18" charset="0"/>
                        </a:rPr>
                        <a:t> </a:t>
                      </a:r>
                      <a:endParaRPr lang="en-US" sz="1100" dirty="0">
                        <a:effectLst/>
                        <a:latin typeface="+mn-lt"/>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900" dirty="0">
                          <a:effectLst/>
                          <a:latin typeface="+mn-lt"/>
                          <a:ea typeface="Calibri" panose="020F0502020204030204" pitchFamily="34" charset="0"/>
                          <a:cs typeface="Times New Roman" panose="02020603050405020304" pitchFamily="18" charset="0"/>
                        </a:rPr>
                        <a:t> </a:t>
                      </a:r>
                      <a:endParaRPr lang="en-US" sz="1100" dirty="0">
                        <a:effectLst/>
                        <a:latin typeface="+mn-lt"/>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900" dirty="0">
                          <a:effectLst/>
                          <a:latin typeface="+mn-lt"/>
                          <a:ea typeface="Calibri" panose="020F0502020204030204" pitchFamily="34" charset="0"/>
                          <a:cs typeface="Times New Roman" panose="02020603050405020304" pitchFamily="18" charset="0"/>
                        </a:rPr>
                        <a:t> </a:t>
                      </a:r>
                      <a:endParaRPr lang="en-US" sz="1100" dirty="0">
                        <a:effectLst/>
                        <a:latin typeface="+mn-lt"/>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1758366149"/>
                  </a:ext>
                </a:extLst>
              </a:tr>
              <a:tr h="187195">
                <a:tc>
                  <a:txBody>
                    <a:bodyPr/>
                    <a:lstStyle/>
                    <a:p>
                      <a:pPr marL="0" marR="0" algn="l">
                        <a:lnSpc>
                          <a:spcPct val="107000"/>
                        </a:lnSpc>
                        <a:spcBef>
                          <a:spcPts val="0"/>
                        </a:spcBef>
                        <a:spcAft>
                          <a:spcPts val="0"/>
                        </a:spcAft>
                      </a:pPr>
                      <a:r>
                        <a:rPr lang="en-US" sz="900" dirty="0">
                          <a:solidFill>
                            <a:srgbClr val="171717"/>
                          </a:solidFill>
                          <a:effectLst/>
                          <a:latin typeface="+mn-lt"/>
                          <a:ea typeface="Calibri" panose="020F0502020204030204" pitchFamily="34" charset="0"/>
                          <a:cs typeface="Times New Roman" panose="02020603050405020304" pitchFamily="18" charset="0"/>
                        </a:rPr>
                        <a:t>West US 3</a:t>
                      </a:r>
                      <a:endParaRPr lang="en-US" sz="1100" dirty="0">
                        <a:effectLst/>
                        <a:latin typeface="+mn-lt"/>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900" dirty="0">
                          <a:effectLst/>
                          <a:latin typeface="+mn-lt"/>
                          <a:ea typeface="Calibri" panose="020F0502020204030204" pitchFamily="34" charset="0"/>
                          <a:cs typeface="Times New Roman" panose="02020603050405020304" pitchFamily="18" charset="0"/>
                        </a:rPr>
                        <a:t> </a:t>
                      </a:r>
                      <a:endParaRPr lang="en-US" sz="1100" dirty="0">
                        <a:effectLst/>
                        <a:latin typeface="+mn-lt"/>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900" dirty="0">
                          <a:effectLst/>
                          <a:latin typeface="+mn-lt"/>
                          <a:ea typeface="Calibri" panose="020F0502020204030204" pitchFamily="34" charset="0"/>
                          <a:cs typeface="Times New Roman" panose="02020603050405020304" pitchFamily="18" charset="0"/>
                        </a:rPr>
                        <a:t> </a:t>
                      </a:r>
                      <a:endParaRPr lang="en-US" sz="1100" dirty="0">
                        <a:effectLst/>
                        <a:latin typeface="+mn-lt"/>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900" dirty="0">
                          <a:effectLst/>
                          <a:latin typeface="+mn-lt"/>
                          <a:ea typeface="Calibri" panose="020F0502020204030204" pitchFamily="34" charset="0"/>
                          <a:cs typeface="Times New Roman" panose="02020603050405020304" pitchFamily="18" charset="0"/>
                        </a:rPr>
                        <a:t> </a:t>
                      </a:r>
                      <a:endParaRPr lang="en-US" sz="1100" dirty="0">
                        <a:effectLst/>
                        <a:latin typeface="+mn-lt"/>
                        <a:ea typeface="Calibri" panose="020F0502020204030204" pitchFamily="34" charset="0"/>
                        <a:cs typeface="Times New Roman" panose="02020603050405020304" pitchFamily="18" charset="0"/>
                      </a:endParaRPr>
                    </a:p>
                  </a:txBody>
                  <a:tcPr marL="68580" marR="68580" marT="0" marB="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3321725121"/>
                  </a:ext>
                </a:extLst>
              </a:tr>
            </a:tbl>
          </a:graphicData>
        </a:graphic>
      </p:graphicFrame>
    </p:spTree>
    <p:extLst>
      <p:ext uri="{BB962C8B-B14F-4D97-AF65-F5344CB8AC3E}">
        <p14:creationId xmlns:p14="http://schemas.microsoft.com/office/powerpoint/2010/main" val="2281000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81FFA80-8639-40E9-85F9-36E7F37E7695}"/>
              </a:ext>
            </a:extLst>
          </p:cNvPr>
          <p:cNvSpPr>
            <a:spLocks noGrp="1"/>
          </p:cNvSpPr>
          <p:nvPr>
            <p:ph type="title"/>
          </p:nvPr>
        </p:nvSpPr>
        <p:spPr>
          <a:xfrm>
            <a:off x="588263" y="457200"/>
            <a:ext cx="11018520" cy="492443"/>
          </a:xfrm>
        </p:spPr>
        <p:txBody>
          <a:bodyPr/>
          <a:lstStyle/>
          <a:p>
            <a:r>
              <a:rPr lang="en-US" dirty="0"/>
              <a:t>Seamless live event experience delivery </a:t>
            </a:r>
          </a:p>
        </p:txBody>
      </p:sp>
      <p:sp>
        <p:nvSpPr>
          <p:cNvPr id="74" name="Text Placeholder 1">
            <a:extLst>
              <a:ext uri="{FF2B5EF4-FFF2-40B4-BE49-F238E27FC236}">
                <a16:creationId xmlns:a16="http://schemas.microsoft.com/office/drawing/2014/main" id="{34B1B277-DD24-4C45-9179-29670EF935AE}"/>
              </a:ext>
            </a:extLst>
          </p:cNvPr>
          <p:cNvSpPr>
            <a:spLocks noGrp="1"/>
          </p:cNvSpPr>
          <p:nvPr>
            <p:ph type="body" sz="quarter" idx="11"/>
          </p:nvPr>
        </p:nvSpPr>
        <p:spPr>
          <a:xfrm>
            <a:off x="588263" y="964266"/>
            <a:ext cx="11018520" cy="307777"/>
          </a:xfrm>
        </p:spPr>
        <p:txBody>
          <a:bodyPr/>
          <a:lstStyle/>
          <a:p>
            <a:r>
              <a:rPr lang="en-US" dirty="0"/>
              <a:t>Leverage our partners and </a:t>
            </a:r>
            <a:r>
              <a:rPr lang="en-US" noProof="0" dirty="0"/>
              <a:t>integrate with existing solution providers and players</a:t>
            </a:r>
            <a:endParaRPr lang="en-US" dirty="0"/>
          </a:p>
        </p:txBody>
      </p:sp>
      <p:sp>
        <p:nvSpPr>
          <p:cNvPr id="101" name="Arrow: Pentagon 100">
            <a:extLst>
              <a:ext uri="{FF2B5EF4-FFF2-40B4-BE49-F238E27FC236}">
                <a16:creationId xmlns:a16="http://schemas.microsoft.com/office/drawing/2014/main" id="{52226FBC-1598-4611-89F0-9D762FB308AD}"/>
              </a:ext>
              <a:ext uri="{C183D7F6-B498-43B3-948B-1728B52AA6E4}">
                <adec:decorative xmlns:adec="http://schemas.microsoft.com/office/drawing/2017/decorative" val="0"/>
              </a:ext>
            </a:extLst>
          </p:cNvPr>
          <p:cNvSpPr>
            <a:spLocks/>
          </p:cNvSpPr>
          <p:nvPr/>
        </p:nvSpPr>
        <p:spPr bwMode="auto">
          <a:xfrm>
            <a:off x="584199" y="1692605"/>
            <a:ext cx="2340864" cy="619433"/>
          </a:xfrm>
          <a:prstGeom prst="homePlate">
            <a:avLst>
              <a:gd name="adj" fmla="val 28300"/>
            </a:avLst>
          </a:prstGeom>
          <a:solidFill>
            <a:schemeClr val="accent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defRPr/>
            </a:pPr>
            <a:r>
              <a:rPr kumimoji="0" lang="en-US" sz="1400" b="0" i="0" u="none" strike="noStrike" kern="1200" cap="none" spc="0" normalizeH="0" baseline="0" noProof="0" dirty="0">
                <a:ln>
                  <a:noFill/>
                </a:ln>
                <a:solidFill>
                  <a:schemeClr val="bg1"/>
                </a:solidFill>
                <a:effectLst/>
                <a:uLnTx/>
                <a:uFillTx/>
                <a:latin typeface="+mj-lt"/>
                <a:ea typeface="+mn-ea"/>
                <a:cs typeface="+mn-cs"/>
              </a:rPr>
              <a:t>Ingest</a:t>
            </a:r>
          </a:p>
        </p:txBody>
      </p:sp>
      <p:grpSp>
        <p:nvGrpSpPr>
          <p:cNvPr id="200" name="Group 199" descr="Icon of an arrow pointing towards the right side to a rectangular box">
            <a:extLst>
              <a:ext uri="{FF2B5EF4-FFF2-40B4-BE49-F238E27FC236}">
                <a16:creationId xmlns:a16="http://schemas.microsoft.com/office/drawing/2014/main" id="{1E11E4E3-E705-4779-9C19-7D04F947AD0C}"/>
              </a:ext>
            </a:extLst>
          </p:cNvPr>
          <p:cNvGrpSpPr>
            <a:grpSpLocks/>
          </p:cNvGrpSpPr>
          <p:nvPr/>
        </p:nvGrpSpPr>
        <p:grpSpPr>
          <a:xfrm>
            <a:off x="2232820" y="1747090"/>
            <a:ext cx="592136" cy="510462"/>
            <a:chOff x="2232820" y="1680904"/>
            <a:chExt cx="592136" cy="510462"/>
          </a:xfrm>
        </p:grpSpPr>
        <p:sp>
          <p:nvSpPr>
            <p:cNvPr id="201" name="Hexagon 200">
              <a:extLst>
                <a:ext uri="{FF2B5EF4-FFF2-40B4-BE49-F238E27FC236}">
                  <a16:creationId xmlns:a16="http://schemas.microsoft.com/office/drawing/2014/main" id="{A5C20F87-35EC-4FFB-9A0E-047BEA6CA5B7}"/>
                </a:ext>
                <a:ext uri="{C183D7F6-B498-43B3-948B-1728B52AA6E4}">
                  <adec:decorative xmlns:adec="http://schemas.microsoft.com/office/drawing/2017/decorative" val="1"/>
                </a:ext>
              </a:extLst>
            </p:cNvPr>
            <p:cNvSpPr/>
            <p:nvPr/>
          </p:nvSpPr>
          <p:spPr>
            <a:xfrm rot="10800000">
              <a:off x="2232820" y="1680904"/>
              <a:ext cx="592136" cy="510462"/>
            </a:xfrm>
            <a:prstGeom prst="hexagon">
              <a:avLst>
                <a:gd name="adj" fmla="val 28319"/>
                <a:gd name="vf" fmla="val 115470"/>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202" name="forward">
              <a:extLst>
                <a:ext uri="{FF2B5EF4-FFF2-40B4-BE49-F238E27FC236}">
                  <a16:creationId xmlns:a16="http://schemas.microsoft.com/office/drawing/2014/main" id="{E72B5BAC-1BF3-42D3-BA14-F5DD2CADA443}"/>
                </a:ext>
                <a:ext uri="{C183D7F6-B498-43B3-948B-1728B52AA6E4}">
                  <adec:decorative xmlns:adec="http://schemas.microsoft.com/office/drawing/2017/decorative" val="1"/>
                </a:ext>
              </a:extLst>
            </p:cNvPr>
            <p:cNvGrpSpPr/>
            <p:nvPr/>
          </p:nvGrpSpPr>
          <p:grpSpPr>
            <a:xfrm>
              <a:off x="2420933" y="1828181"/>
              <a:ext cx="215908" cy="215908"/>
              <a:chOff x="3493804" y="1231838"/>
              <a:chExt cx="406784" cy="406782"/>
            </a:xfrm>
          </p:grpSpPr>
          <p:sp>
            <p:nvSpPr>
              <p:cNvPr id="203" name="Freeform: Shape 202">
                <a:extLst>
                  <a:ext uri="{FF2B5EF4-FFF2-40B4-BE49-F238E27FC236}">
                    <a16:creationId xmlns:a16="http://schemas.microsoft.com/office/drawing/2014/main" id="{E00326EE-6CE9-4DD3-835A-71C42FDEF292}"/>
                  </a:ext>
                </a:extLst>
              </p:cNvPr>
              <p:cNvSpPr/>
              <p:nvPr/>
            </p:nvSpPr>
            <p:spPr>
              <a:xfrm>
                <a:off x="3598897" y="1233785"/>
                <a:ext cx="297749" cy="402588"/>
              </a:xfrm>
              <a:custGeom>
                <a:avLst/>
                <a:gdLst>
                  <a:gd name="connsiteX0" fmla="*/ 298030 w 297749"/>
                  <a:gd name="connsiteY0" fmla="*/ 1362 h 402588"/>
                  <a:gd name="connsiteX1" fmla="*/ 1362 w 297749"/>
                  <a:gd name="connsiteY1" fmla="*/ 1362 h 402588"/>
                  <a:gd name="connsiteX2" fmla="*/ 1362 w 297749"/>
                  <a:gd name="connsiteY2" fmla="*/ 402469 h 402588"/>
                  <a:gd name="connsiteX3" fmla="*/ 298030 w 297749"/>
                  <a:gd name="connsiteY3" fmla="*/ 402469 h 402588"/>
                  <a:gd name="connsiteX4" fmla="*/ 298030 w 297749"/>
                  <a:gd name="connsiteY4" fmla="*/ 1362 h 402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749" h="402588">
                    <a:moveTo>
                      <a:pt x="298030" y="1362"/>
                    </a:moveTo>
                    <a:lnTo>
                      <a:pt x="1362" y="1362"/>
                    </a:lnTo>
                    <a:lnTo>
                      <a:pt x="1362" y="402469"/>
                    </a:lnTo>
                    <a:lnTo>
                      <a:pt x="298030" y="402469"/>
                    </a:lnTo>
                    <a:lnTo>
                      <a:pt x="298030" y="1362"/>
                    </a:lnTo>
                    <a:close/>
                  </a:path>
                </a:pathLst>
              </a:custGeom>
              <a:solidFill>
                <a:srgbClr val="0078D7"/>
              </a:solidFill>
              <a:ln w="41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832FBE58-E106-4B7A-9731-D98C803E989D}"/>
                  </a:ext>
                </a:extLst>
              </p:cNvPr>
              <p:cNvSpPr/>
              <p:nvPr/>
            </p:nvSpPr>
            <p:spPr>
              <a:xfrm>
                <a:off x="3492975" y="1338298"/>
                <a:ext cx="268394" cy="192907"/>
              </a:xfrm>
              <a:custGeom>
                <a:avLst/>
                <a:gdLst>
                  <a:gd name="connsiteX0" fmla="*/ 267474 w 268393"/>
                  <a:gd name="connsiteY0" fmla="*/ 98251 h 192906"/>
                  <a:gd name="connsiteX1" fmla="*/ 170584 w 268393"/>
                  <a:gd name="connsiteY1" fmla="*/ 1362 h 192906"/>
                  <a:gd name="connsiteX2" fmla="*/ 170584 w 268393"/>
                  <a:gd name="connsiteY2" fmla="*/ 55064 h 192906"/>
                  <a:gd name="connsiteX3" fmla="*/ 1362 w 268393"/>
                  <a:gd name="connsiteY3" fmla="*/ 55064 h 192906"/>
                  <a:gd name="connsiteX4" fmla="*/ 1362 w 268393"/>
                  <a:gd name="connsiteY4" fmla="*/ 140380 h 192906"/>
                  <a:gd name="connsiteX5" fmla="*/ 170584 w 268393"/>
                  <a:gd name="connsiteY5" fmla="*/ 140380 h 192906"/>
                  <a:gd name="connsiteX6" fmla="*/ 170584 w 268393"/>
                  <a:gd name="connsiteY6" fmla="*/ 195212 h 192906"/>
                  <a:gd name="connsiteX7" fmla="*/ 267474 w 268393"/>
                  <a:gd name="connsiteY7" fmla="*/ 98251 h 19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393" h="192906">
                    <a:moveTo>
                      <a:pt x="267474" y="98251"/>
                    </a:moveTo>
                    <a:lnTo>
                      <a:pt x="170584" y="1362"/>
                    </a:lnTo>
                    <a:lnTo>
                      <a:pt x="170584" y="55064"/>
                    </a:lnTo>
                    <a:lnTo>
                      <a:pt x="1362" y="55064"/>
                    </a:lnTo>
                    <a:lnTo>
                      <a:pt x="1362" y="140380"/>
                    </a:lnTo>
                    <a:lnTo>
                      <a:pt x="170584" y="140380"/>
                    </a:lnTo>
                    <a:lnTo>
                      <a:pt x="170584" y="195212"/>
                    </a:lnTo>
                    <a:lnTo>
                      <a:pt x="267474" y="98251"/>
                    </a:lnTo>
                    <a:close/>
                  </a:path>
                </a:pathLst>
              </a:custGeom>
              <a:solidFill>
                <a:srgbClr val="50E6FF"/>
              </a:solidFill>
              <a:ln w="41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grpSp>
      </p:grpSp>
      <p:sp>
        <p:nvSpPr>
          <p:cNvPr id="240" name="Rectangle 239">
            <a:extLst>
              <a:ext uri="{FF2B5EF4-FFF2-40B4-BE49-F238E27FC236}">
                <a16:creationId xmlns:a16="http://schemas.microsoft.com/office/drawing/2014/main" id="{2429B92D-2A04-405B-9628-95CF694174D2}"/>
              </a:ext>
            </a:extLst>
          </p:cNvPr>
          <p:cNvSpPr>
            <a:spLocks/>
          </p:cNvSpPr>
          <p:nvPr/>
        </p:nvSpPr>
        <p:spPr bwMode="auto">
          <a:xfrm>
            <a:off x="584199" y="2312037"/>
            <a:ext cx="2174079" cy="2971800"/>
          </a:xfrm>
          <a:prstGeom prst="rect">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182880" marR="0" lvl="0" indent="-182880" algn="l" defTabSz="914367"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tx1"/>
                </a:solidFill>
                <a:effectLst/>
                <a:uLnTx/>
                <a:uFillTx/>
                <a:ea typeface="+mn-ea"/>
                <a:cs typeface="+mn-cs"/>
              </a:rPr>
              <a:t>Content is captured at the event and delivered to the cloud.</a:t>
            </a:r>
          </a:p>
          <a:p>
            <a:pPr marL="182880" indent="-182880">
              <a:spcBef>
                <a:spcPts val="600"/>
              </a:spcBef>
              <a:buFont typeface="Arial" panose="020B0604020202020204" pitchFamily="34" charset="0"/>
              <a:buChar char="•"/>
              <a:defRPr/>
            </a:pPr>
            <a:r>
              <a:rPr kumimoji="0" lang="en-US" sz="1400" b="0" i="0" u="none" strike="noStrike" kern="1200" cap="none" spc="0" normalizeH="0" baseline="0" noProof="0" dirty="0">
                <a:ln>
                  <a:noFill/>
                </a:ln>
                <a:solidFill>
                  <a:schemeClr val="tx1"/>
                </a:solidFill>
                <a:effectLst/>
                <a:uLnTx/>
                <a:uFillTx/>
                <a:latin typeface="Segoe UI"/>
                <a:ea typeface="+mn-ea"/>
                <a:cs typeface="+mn-cs"/>
              </a:rPr>
              <a:t>Ingest process supports both produced feeds and cameras as sources for SRT streams.</a:t>
            </a:r>
            <a:endParaRPr kumimoji="0" lang="en-US" sz="1400" b="0" i="0" u="none" strike="noStrike" kern="1200" cap="none" spc="0" normalizeH="0" baseline="0" noProof="0" dirty="0">
              <a:ln>
                <a:noFill/>
              </a:ln>
              <a:solidFill>
                <a:schemeClr val="tx1"/>
              </a:solidFill>
              <a:effectLst/>
              <a:uLnTx/>
              <a:uFillTx/>
              <a:latin typeface="Segoe UI"/>
              <a:ea typeface="+mn-ea"/>
              <a:cs typeface="Segoe UI"/>
            </a:endParaRPr>
          </a:p>
          <a:p>
            <a:pPr marL="0" marR="0" lvl="0" indent="0" algn="l" defTabSz="914367"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dirty="0">
              <a:ln>
                <a:noFill/>
              </a:ln>
              <a:solidFill>
                <a:schemeClr val="tx1"/>
              </a:solidFill>
              <a:effectLst/>
              <a:uLnTx/>
              <a:uFillTx/>
              <a:ea typeface="+mn-ea"/>
              <a:cs typeface="+mn-cs"/>
            </a:endParaRPr>
          </a:p>
        </p:txBody>
      </p:sp>
      <p:sp>
        <p:nvSpPr>
          <p:cNvPr id="290" name="Arrow: Chevron 289">
            <a:extLst>
              <a:ext uri="{FF2B5EF4-FFF2-40B4-BE49-F238E27FC236}">
                <a16:creationId xmlns:a16="http://schemas.microsoft.com/office/drawing/2014/main" id="{406CB800-DBD4-486B-AD6D-E74DD99A0654}"/>
              </a:ext>
              <a:ext uri="{C183D7F6-B498-43B3-948B-1728B52AA6E4}">
                <adec:decorative xmlns:adec="http://schemas.microsoft.com/office/drawing/2017/decorative" val="0"/>
              </a:ext>
            </a:extLst>
          </p:cNvPr>
          <p:cNvSpPr>
            <a:spLocks/>
          </p:cNvSpPr>
          <p:nvPr/>
        </p:nvSpPr>
        <p:spPr bwMode="auto">
          <a:xfrm>
            <a:off x="2800747" y="1692605"/>
            <a:ext cx="2340864" cy="619433"/>
          </a:xfrm>
          <a:prstGeom prst="chevron">
            <a:avLst>
              <a:gd name="adj" fmla="val 28277"/>
            </a:avLst>
          </a:prstGeom>
          <a:solidFill>
            <a:schemeClr val="accent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defRPr/>
            </a:pPr>
            <a:r>
              <a:rPr kumimoji="0" lang="en-US" sz="1400" b="0" i="0" u="none" strike="noStrike" kern="1200" cap="none" spc="0" normalizeH="0" baseline="0" noProof="0" dirty="0">
                <a:ln>
                  <a:noFill/>
                </a:ln>
                <a:solidFill>
                  <a:schemeClr val="bg1"/>
                </a:solidFill>
                <a:effectLst/>
                <a:uLnTx/>
                <a:uFillTx/>
                <a:latin typeface="+mj-lt"/>
                <a:ea typeface="+mn-ea"/>
                <a:cs typeface="+mn-cs"/>
              </a:rPr>
              <a:t>Produce</a:t>
            </a:r>
          </a:p>
        </p:txBody>
      </p:sp>
      <p:grpSp>
        <p:nvGrpSpPr>
          <p:cNvPr id="340" name="Group 339" descr="Icon of a gear encircled by three arrows">
            <a:extLst>
              <a:ext uri="{FF2B5EF4-FFF2-40B4-BE49-F238E27FC236}">
                <a16:creationId xmlns:a16="http://schemas.microsoft.com/office/drawing/2014/main" id="{8343B6E0-0BFE-4358-B21E-1C7A3AE77B10}"/>
              </a:ext>
            </a:extLst>
          </p:cNvPr>
          <p:cNvGrpSpPr>
            <a:grpSpLocks/>
          </p:cNvGrpSpPr>
          <p:nvPr/>
        </p:nvGrpSpPr>
        <p:grpSpPr>
          <a:xfrm>
            <a:off x="4450240" y="1747090"/>
            <a:ext cx="592136" cy="510462"/>
            <a:chOff x="4450240" y="1680904"/>
            <a:chExt cx="592136" cy="510462"/>
          </a:xfrm>
        </p:grpSpPr>
        <p:sp>
          <p:nvSpPr>
            <p:cNvPr id="341" name="Hexagon 340">
              <a:extLst>
                <a:ext uri="{FF2B5EF4-FFF2-40B4-BE49-F238E27FC236}">
                  <a16:creationId xmlns:a16="http://schemas.microsoft.com/office/drawing/2014/main" id="{04953405-E98B-4494-8F5E-7F2FF9A3AD4E}"/>
                </a:ext>
                <a:ext uri="{C183D7F6-B498-43B3-948B-1728B52AA6E4}">
                  <adec:decorative xmlns:adec="http://schemas.microsoft.com/office/drawing/2017/decorative" val="1"/>
                </a:ext>
              </a:extLst>
            </p:cNvPr>
            <p:cNvSpPr/>
            <p:nvPr/>
          </p:nvSpPr>
          <p:spPr>
            <a:xfrm rot="10800000">
              <a:off x="4450240" y="1680904"/>
              <a:ext cx="592136" cy="510462"/>
            </a:xfrm>
            <a:prstGeom prst="hexagon">
              <a:avLst>
                <a:gd name="adj" fmla="val 28319"/>
                <a:gd name="vf" fmla="val 115470"/>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342" name="strong consistency">
              <a:extLst>
                <a:ext uri="{FF2B5EF4-FFF2-40B4-BE49-F238E27FC236}">
                  <a16:creationId xmlns:a16="http://schemas.microsoft.com/office/drawing/2014/main" id="{C1E3CF55-8334-4A89-8BA3-68C8E14553C2}"/>
                </a:ext>
                <a:ext uri="{C183D7F6-B498-43B3-948B-1728B52AA6E4}">
                  <adec:decorative xmlns:adec="http://schemas.microsoft.com/office/drawing/2017/decorative" val="1"/>
                </a:ext>
              </a:extLst>
            </p:cNvPr>
            <p:cNvGrpSpPr>
              <a:grpSpLocks noChangeAspect="1"/>
            </p:cNvGrpSpPr>
            <p:nvPr/>
          </p:nvGrpSpPr>
          <p:grpSpPr bwMode="auto">
            <a:xfrm>
              <a:off x="4615282" y="1805511"/>
              <a:ext cx="262052" cy="261248"/>
              <a:chOff x="3360" y="3030"/>
              <a:chExt cx="326" cy="325"/>
            </a:xfrm>
          </p:grpSpPr>
          <p:sp>
            <p:nvSpPr>
              <p:cNvPr id="343" name="AutoShape 167">
                <a:extLst>
                  <a:ext uri="{FF2B5EF4-FFF2-40B4-BE49-F238E27FC236}">
                    <a16:creationId xmlns:a16="http://schemas.microsoft.com/office/drawing/2014/main" id="{1AB81417-9B75-4113-950F-405D2DFC89E7}"/>
                  </a:ext>
                </a:extLst>
              </p:cNvPr>
              <p:cNvSpPr>
                <a:spLocks noChangeAspect="1" noChangeArrowheads="1" noTextEdit="1"/>
              </p:cNvSpPr>
              <p:nvPr/>
            </p:nvSpPr>
            <p:spPr bwMode="auto">
              <a:xfrm>
                <a:off x="3360" y="3030"/>
                <a:ext cx="326"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4" name="Freeform 169">
                <a:extLst>
                  <a:ext uri="{FF2B5EF4-FFF2-40B4-BE49-F238E27FC236}">
                    <a16:creationId xmlns:a16="http://schemas.microsoft.com/office/drawing/2014/main" id="{41A5C296-30E3-48E5-B83C-011DFAE682F2}"/>
                  </a:ext>
                </a:extLst>
              </p:cNvPr>
              <p:cNvSpPr>
                <a:spLocks/>
              </p:cNvSpPr>
              <p:nvPr/>
            </p:nvSpPr>
            <p:spPr bwMode="auto">
              <a:xfrm>
                <a:off x="3586" y="3082"/>
                <a:ext cx="100" cy="261"/>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5" name="Freeform 170">
                <a:extLst>
                  <a:ext uri="{FF2B5EF4-FFF2-40B4-BE49-F238E27FC236}">
                    <a16:creationId xmlns:a16="http://schemas.microsoft.com/office/drawing/2014/main" id="{EEEB1982-D2AA-42E4-9A9A-EB6419268F61}"/>
                  </a:ext>
                </a:extLst>
              </p:cNvPr>
              <p:cNvSpPr>
                <a:spLocks/>
              </p:cNvSpPr>
              <p:nvPr/>
            </p:nvSpPr>
            <p:spPr bwMode="auto">
              <a:xfrm>
                <a:off x="3360" y="3228"/>
                <a:ext cx="205" cy="127"/>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6" name="Freeform 171">
                <a:extLst>
                  <a:ext uri="{FF2B5EF4-FFF2-40B4-BE49-F238E27FC236}">
                    <a16:creationId xmlns:a16="http://schemas.microsoft.com/office/drawing/2014/main" id="{2A7475C4-2B45-4C88-97D7-71E9B0D9B264}"/>
                  </a:ext>
                </a:extLst>
              </p:cNvPr>
              <p:cNvSpPr>
                <a:spLocks/>
              </p:cNvSpPr>
              <p:nvPr/>
            </p:nvSpPr>
            <p:spPr bwMode="auto">
              <a:xfrm>
                <a:off x="3367" y="3032"/>
                <a:ext cx="243" cy="161"/>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7" name="Freeform 172">
                <a:extLst>
                  <a:ext uri="{FF2B5EF4-FFF2-40B4-BE49-F238E27FC236}">
                    <a16:creationId xmlns:a16="http://schemas.microsoft.com/office/drawing/2014/main" id="{4C3F001A-94FB-4770-B515-0DC107FB2AD7}"/>
                  </a:ext>
                </a:extLst>
              </p:cNvPr>
              <p:cNvSpPr>
                <a:spLocks noEditPoints="1"/>
              </p:cNvSpPr>
              <p:nvPr/>
            </p:nvSpPr>
            <p:spPr bwMode="auto">
              <a:xfrm>
                <a:off x="3410" y="3078"/>
                <a:ext cx="231" cy="231"/>
              </a:xfrm>
              <a:custGeom>
                <a:avLst/>
                <a:gdLst>
                  <a:gd name="T0" fmla="*/ 134 w 134"/>
                  <a:gd name="T1" fmla="*/ 77 h 134"/>
                  <a:gd name="T2" fmla="*/ 134 w 134"/>
                  <a:gd name="T3" fmla="*/ 57 h 134"/>
                  <a:gd name="T4" fmla="*/ 120 w 134"/>
                  <a:gd name="T5" fmla="*/ 57 h 134"/>
                  <a:gd name="T6" fmla="*/ 111 w 134"/>
                  <a:gd name="T7" fmla="*/ 36 h 134"/>
                  <a:gd name="T8" fmla="*/ 121 w 134"/>
                  <a:gd name="T9" fmla="*/ 27 h 134"/>
                  <a:gd name="T10" fmla="*/ 107 w 134"/>
                  <a:gd name="T11" fmla="*/ 13 h 134"/>
                  <a:gd name="T12" fmla="*/ 97 w 134"/>
                  <a:gd name="T13" fmla="*/ 23 h 134"/>
                  <a:gd name="T14" fmla="*/ 77 w 134"/>
                  <a:gd name="T15" fmla="*/ 14 h 134"/>
                  <a:gd name="T16" fmla="*/ 77 w 134"/>
                  <a:gd name="T17" fmla="*/ 0 h 134"/>
                  <a:gd name="T18" fmla="*/ 57 w 134"/>
                  <a:gd name="T19" fmla="*/ 0 h 134"/>
                  <a:gd name="T20" fmla="*/ 57 w 134"/>
                  <a:gd name="T21" fmla="*/ 14 h 134"/>
                  <a:gd name="T22" fmla="*/ 36 w 134"/>
                  <a:gd name="T23" fmla="*/ 23 h 134"/>
                  <a:gd name="T24" fmla="*/ 26 w 134"/>
                  <a:gd name="T25" fmla="*/ 13 h 134"/>
                  <a:gd name="T26" fmla="*/ 13 w 134"/>
                  <a:gd name="T27" fmla="*/ 26 h 134"/>
                  <a:gd name="T28" fmla="*/ 23 w 134"/>
                  <a:gd name="T29" fmla="*/ 37 h 134"/>
                  <a:gd name="T30" fmla="*/ 15 w 134"/>
                  <a:gd name="T31" fmla="*/ 57 h 134"/>
                  <a:gd name="T32" fmla="*/ 0 w 134"/>
                  <a:gd name="T33" fmla="*/ 57 h 134"/>
                  <a:gd name="T34" fmla="*/ 0 w 134"/>
                  <a:gd name="T35" fmla="*/ 76 h 134"/>
                  <a:gd name="T36" fmla="*/ 15 w 134"/>
                  <a:gd name="T37" fmla="*/ 77 h 134"/>
                  <a:gd name="T38" fmla="*/ 23 w 134"/>
                  <a:gd name="T39" fmla="*/ 97 h 134"/>
                  <a:gd name="T40" fmla="*/ 13 w 134"/>
                  <a:gd name="T41" fmla="*/ 107 h 134"/>
                  <a:gd name="T42" fmla="*/ 26 w 134"/>
                  <a:gd name="T43" fmla="*/ 121 h 134"/>
                  <a:gd name="T44" fmla="*/ 37 w 134"/>
                  <a:gd name="T45" fmla="*/ 110 h 134"/>
                  <a:gd name="T46" fmla="*/ 57 w 134"/>
                  <a:gd name="T47" fmla="*/ 119 h 134"/>
                  <a:gd name="T48" fmla="*/ 57 w 134"/>
                  <a:gd name="T49" fmla="*/ 134 h 134"/>
                  <a:gd name="T50" fmla="*/ 76 w 134"/>
                  <a:gd name="T51" fmla="*/ 134 h 134"/>
                  <a:gd name="T52" fmla="*/ 76 w 134"/>
                  <a:gd name="T53" fmla="*/ 119 h 134"/>
                  <a:gd name="T54" fmla="*/ 97 w 134"/>
                  <a:gd name="T55" fmla="*/ 111 h 134"/>
                  <a:gd name="T56" fmla="*/ 107 w 134"/>
                  <a:gd name="T57" fmla="*/ 121 h 134"/>
                  <a:gd name="T58" fmla="*/ 121 w 134"/>
                  <a:gd name="T59" fmla="*/ 107 h 134"/>
                  <a:gd name="T60" fmla="*/ 111 w 134"/>
                  <a:gd name="T61" fmla="*/ 97 h 134"/>
                  <a:gd name="T62" fmla="*/ 119 w 134"/>
                  <a:gd name="T63" fmla="*/ 77 h 134"/>
                  <a:gd name="T64" fmla="*/ 134 w 134"/>
                  <a:gd name="T65" fmla="*/ 77 h 134"/>
                  <a:gd name="T66" fmla="*/ 67 w 134"/>
                  <a:gd name="T67" fmla="*/ 100 h 134"/>
                  <a:gd name="T68" fmla="*/ 33 w 134"/>
                  <a:gd name="T69" fmla="*/ 66 h 134"/>
                  <a:gd name="T70" fmla="*/ 67 w 134"/>
                  <a:gd name="T71" fmla="*/ 32 h 134"/>
                  <a:gd name="T72" fmla="*/ 101 w 134"/>
                  <a:gd name="T73" fmla="*/ 66 h 134"/>
                  <a:gd name="T74" fmla="*/ 67 w 134"/>
                  <a:gd name="T75"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 h="134">
                    <a:moveTo>
                      <a:pt x="134" y="77"/>
                    </a:moveTo>
                    <a:cubicBezTo>
                      <a:pt x="134" y="57"/>
                      <a:pt x="134" y="57"/>
                      <a:pt x="134" y="57"/>
                    </a:cubicBezTo>
                    <a:cubicBezTo>
                      <a:pt x="120" y="57"/>
                      <a:pt x="120" y="57"/>
                      <a:pt x="120" y="57"/>
                    </a:cubicBezTo>
                    <a:cubicBezTo>
                      <a:pt x="118" y="50"/>
                      <a:pt x="115" y="43"/>
                      <a:pt x="111" y="36"/>
                    </a:cubicBezTo>
                    <a:cubicBezTo>
                      <a:pt x="121" y="27"/>
                      <a:pt x="121" y="27"/>
                      <a:pt x="121" y="27"/>
                    </a:cubicBezTo>
                    <a:cubicBezTo>
                      <a:pt x="107" y="13"/>
                      <a:pt x="107" y="13"/>
                      <a:pt x="107" y="13"/>
                    </a:cubicBezTo>
                    <a:cubicBezTo>
                      <a:pt x="97" y="23"/>
                      <a:pt x="97" y="23"/>
                      <a:pt x="97" y="23"/>
                    </a:cubicBezTo>
                    <a:cubicBezTo>
                      <a:pt x="91" y="18"/>
                      <a:pt x="84" y="15"/>
                      <a:pt x="77" y="14"/>
                    </a:cubicBezTo>
                    <a:cubicBezTo>
                      <a:pt x="77" y="0"/>
                      <a:pt x="77" y="0"/>
                      <a:pt x="77" y="0"/>
                    </a:cubicBezTo>
                    <a:cubicBezTo>
                      <a:pt x="57" y="0"/>
                      <a:pt x="57" y="0"/>
                      <a:pt x="57" y="0"/>
                    </a:cubicBezTo>
                    <a:cubicBezTo>
                      <a:pt x="57" y="14"/>
                      <a:pt x="57" y="14"/>
                      <a:pt x="57" y="14"/>
                    </a:cubicBezTo>
                    <a:cubicBezTo>
                      <a:pt x="50" y="15"/>
                      <a:pt x="43" y="18"/>
                      <a:pt x="36" y="23"/>
                    </a:cubicBezTo>
                    <a:cubicBezTo>
                      <a:pt x="26" y="13"/>
                      <a:pt x="26" y="13"/>
                      <a:pt x="26" y="13"/>
                    </a:cubicBezTo>
                    <a:cubicBezTo>
                      <a:pt x="13" y="26"/>
                      <a:pt x="13" y="26"/>
                      <a:pt x="13" y="26"/>
                    </a:cubicBezTo>
                    <a:cubicBezTo>
                      <a:pt x="23" y="37"/>
                      <a:pt x="23" y="37"/>
                      <a:pt x="23" y="37"/>
                    </a:cubicBezTo>
                    <a:cubicBezTo>
                      <a:pt x="19" y="43"/>
                      <a:pt x="16" y="50"/>
                      <a:pt x="15" y="57"/>
                    </a:cubicBezTo>
                    <a:cubicBezTo>
                      <a:pt x="0" y="57"/>
                      <a:pt x="0" y="57"/>
                      <a:pt x="0" y="57"/>
                    </a:cubicBezTo>
                    <a:cubicBezTo>
                      <a:pt x="0" y="76"/>
                      <a:pt x="0" y="76"/>
                      <a:pt x="0" y="76"/>
                    </a:cubicBezTo>
                    <a:cubicBezTo>
                      <a:pt x="15" y="77"/>
                      <a:pt x="15" y="77"/>
                      <a:pt x="15" y="77"/>
                    </a:cubicBezTo>
                    <a:cubicBezTo>
                      <a:pt x="16" y="84"/>
                      <a:pt x="19" y="91"/>
                      <a:pt x="23" y="97"/>
                    </a:cubicBezTo>
                    <a:cubicBezTo>
                      <a:pt x="13" y="107"/>
                      <a:pt x="13" y="107"/>
                      <a:pt x="13" y="107"/>
                    </a:cubicBezTo>
                    <a:cubicBezTo>
                      <a:pt x="26" y="121"/>
                      <a:pt x="26" y="121"/>
                      <a:pt x="26" y="121"/>
                    </a:cubicBezTo>
                    <a:cubicBezTo>
                      <a:pt x="37" y="110"/>
                      <a:pt x="37" y="110"/>
                      <a:pt x="37" y="110"/>
                    </a:cubicBezTo>
                    <a:cubicBezTo>
                      <a:pt x="43" y="114"/>
                      <a:pt x="50" y="117"/>
                      <a:pt x="57" y="119"/>
                    </a:cubicBezTo>
                    <a:cubicBezTo>
                      <a:pt x="57" y="134"/>
                      <a:pt x="57" y="134"/>
                      <a:pt x="57" y="134"/>
                    </a:cubicBezTo>
                    <a:cubicBezTo>
                      <a:pt x="76" y="134"/>
                      <a:pt x="76" y="134"/>
                      <a:pt x="76" y="134"/>
                    </a:cubicBezTo>
                    <a:cubicBezTo>
                      <a:pt x="76" y="119"/>
                      <a:pt x="76" y="119"/>
                      <a:pt x="76" y="119"/>
                    </a:cubicBezTo>
                    <a:cubicBezTo>
                      <a:pt x="84" y="118"/>
                      <a:pt x="91" y="115"/>
                      <a:pt x="97" y="111"/>
                    </a:cubicBezTo>
                    <a:cubicBezTo>
                      <a:pt x="107" y="121"/>
                      <a:pt x="107" y="121"/>
                      <a:pt x="107" y="121"/>
                    </a:cubicBezTo>
                    <a:cubicBezTo>
                      <a:pt x="121" y="107"/>
                      <a:pt x="121" y="107"/>
                      <a:pt x="121" y="107"/>
                    </a:cubicBezTo>
                    <a:cubicBezTo>
                      <a:pt x="111" y="97"/>
                      <a:pt x="111" y="97"/>
                      <a:pt x="111" y="97"/>
                    </a:cubicBezTo>
                    <a:cubicBezTo>
                      <a:pt x="115" y="91"/>
                      <a:pt x="118" y="84"/>
                      <a:pt x="119" y="77"/>
                    </a:cubicBezTo>
                    <a:lnTo>
                      <a:pt x="134" y="77"/>
                    </a:lnTo>
                    <a:close/>
                    <a:moveTo>
                      <a:pt x="67" y="100"/>
                    </a:moveTo>
                    <a:cubicBezTo>
                      <a:pt x="48" y="100"/>
                      <a:pt x="33" y="85"/>
                      <a:pt x="33" y="66"/>
                    </a:cubicBezTo>
                    <a:cubicBezTo>
                      <a:pt x="33" y="47"/>
                      <a:pt x="48" y="32"/>
                      <a:pt x="67" y="32"/>
                    </a:cubicBezTo>
                    <a:cubicBezTo>
                      <a:pt x="86" y="32"/>
                      <a:pt x="101" y="48"/>
                      <a:pt x="101" y="66"/>
                    </a:cubicBezTo>
                    <a:cubicBezTo>
                      <a:pt x="101" y="85"/>
                      <a:pt x="86" y="100"/>
                      <a:pt x="67" y="10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grpSp>
      </p:grpSp>
      <p:sp>
        <p:nvSpPr>
          <p:cNvPr id="375" name="Rectangle 374">
            <a:extLst>
              <a:ext uri="{FF2B5EF4-FFF2-40B4-BE49-F238E27FC236}">
                <a16:creationId xmlns:a16="http://schemas.microsoft.com/office/drawing/2014/main" id="{F444593B-DFCA-46C5-B8F0-7DCDF15F5EA2}"/>
              </a:ext>
            </a:extLst>
          </p:cNvPr>
          <p:cNvSpPr>
            <a:spLocks/>
          </p:cNvSpPr>
          <p:nvPr/>
        </p:nvSpPr>
        <p:spPr bwMode="auto">
          <a:xfrm>
            <a:off x="2800747" y="2312037"/>
            <a:ext cx="2174079" cy="2971800"/>
          </a:xfrm>
          <a:prstGeom prst="rect">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182880" marR="0" lvl="0" indent="-182880" fontAlgn="auto">
              <a:lnSpc>
                <a:spcPct val="100000"/>
              </a:lnSpc>
              <a:spcBef>
                <a:spcPts val="600"/>
              </a:spcBef>
              <a:spcAft>
                <a:spcPts val="0"/>
              </a:spcAft>
              <a:buClrTx/>
              <a:buSzTx/>
              <a:buFont typeface="Arial" panose="020B0604020202020204" pitchFamily="34" charset="0"/>
              <a:buChar char="•"/>
              <a:tabLst/>
              <a:defRPr/>
            </a:pPr>
            <a:r>
              <a:rPr lang="en-US" sz="1400" dirty="0">
                <a:solidFill>
                  <a:schemeClr val="tx1"/>
                </a:solidFill>
              </a:rPr>
              <a:t>Production switching is orchestrated in the cloud from anywhere. Includes content from multiple sources e.g., </a:t>
            </a:r>
            <a:br>
              <a:rPr lang="en-US" sz="1400" dirty="0">
                <a:solidFill>
                  <a:schemeClr val="tx1"/>
                </a:solidFill>
              </a:rPr>
            </a:br>
            <a:r>
              <a:rPr lang="en-US" sz="1400" dirty="0">
                <a:solidFill>
                  <a:schemeClr val="tx1"/>
                </a:solidFill>
              </a:rPr>
              <a:t>Microsoft Teams.</a:t>
            </a:r>
          </a:p>
          <a:p>
            <a:pPr marL="182880" indent="-182880">
              <a:spcBef>
                <a:spcPts val="600"/>
              </a:spcBef>
              <a:buFont typeface="Arial" panose="020B0604020202020204" pitchFamily="34" charset="0"/>
              <a:buChar char="•"/>
              <a:defRPr/>
            </a:pPr>
            <a:r>
              <a:rPr lang="en-US" sz="1400" dirty="0">
                <a:solidFill>
                  <a:schemeClr val="tx1"/>
                </a:solidFill>
              </a:rPr>
              <a:t>Visualization of inputs and preview outputs and multi-channel audio mixer are available. </a:t>
            </a:r>
          </a:p>
          <a:p>
            <a:pPr marL="0" marR="0" lvl="0" indent="0" algn="l" defTabSz="914367" rtl="0" eaLnBrk="1" fontAlgn="auto" latinLnBrk="0" hangingPunct="1">
              <a:lnSpc>
                <a:spcPct val="100000"/>
              </a:lnSpc>
              <a:spcBef>
                <a:spcPts val="600"/>
              </a:spcBef>
              <a:spcAft>
                <a:spcPts val="0"/>
              </a:spcAft>
              <a:buClrTx/>
              <a:buSzTx/>
              <a:buFontTx/>
              <a:buNone/>
              <a:tabLst/>
              <a:defRPr/>
            </a:pPr>
            <a:br>
              <a:rPr kumimoji="0" lang="en-US" sz="1400" b="0" i="0" u="none" strike="noStrike" kern="1200" cap="none" spc="0" normalizeH="0" baseline="0" noProof="0" dirty="0">
                <a:ln>
                  <a:noFill/>
                </a:ln>
                <a:solidFill>
                  <a:schemeClr val="tx1"/>
                </a:solidFill>
                <a:effectLst/>
                <a:uLnTx/>
                <a:uFillTx/>
                <a:ea typeface="+mn-ea"/>
                <a:cs typeface="+mn-cs"/>
              </a:rPr>
            </a:br>
            <a:endParaRPr kumimoji="0" lang="en-US" sz="1200" b="0" i="0" u="none" strike="noStrike" kern="1200" cap="none" spc="0" normalizeH="0" baseline="0" noProof="0" dirty="0">
              <a:ln>
                <a:noFill/>
              </a:ln>
              <a:solidFill>
                <a:srgbClr val="0078D4"/>
              </a:solidFill>
              <a:effectLst/>
              <a:uLnTx/>
              <a:uFillTx/>
              <a:ea typeface="+mn-ea"/>
              <a:cs typeface="+mn-cs"/>
            </a:endParaRPr>
          </a:p>
        </p:txBody>
      </p:sp>
      <p:sp>
        <p:nvSpPr>
          <p:cNvPr id="414" name="Arrow: Chevron 413">
            <a:extLst>
              <a:ext uri="{FF2B5EF4-FFF2-40B4-BE49-F238E27FC236}">
                <a16:creationId xmlns:a16="http://schemas.microsoft.com/office/drawing/2014/main" id="{4D05B60E-CFFB-4210-B766-903DEC050ECD}"/>
              </a:ext>
              <a:ext uri="{C183D7F6-B498-43B3-948B-1728B52AA6E4}">
                <adec:decorative xmlns:adec="http://schemas.microsoft.com/office/drawing/2017/decorative" val="0"/>
              </a:ext>
            </a:extLst>
          </p:cNvPr>
          <p:cNvSpPr>
            <a:spLocks/>
          </p:cNvSpPr>
          <p:nvPr/>
        </p:nvSpPr>
        <p:spPr bwMode="auto">
          <a:xfrm>
            <a:off x="5017294" y="1692605"/>
            <a:ext cx="2340864" cy="619433"/>
          </a:xfrm>
          <a:prstGeom prst="chevron">
            <a:avLst>
              <a:gd name="adj" fmla="val 28277"/>
            </a:avLst>
          </a:prstGeom>
          <a:solidFill>
            <a:schemeClr val="accent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defRPr/>
            </a:pPr>
            <a:r>
              <a:rPr kumimoji="0" lang="en-US" sz="1400" b="0" i="0" u="none" strike="noStrike" kern="1200" cap="none" spc="0" normalizeH="0" baseline="0" noProof="0" dirty="0">
                <a:ln>
                  <a:noFill/>
                </a:ln>
                <a:solidFill>
                  <a:schemeClr val="bg1"/>
                </a:solidFill>
                <a:effectLst/>
                <a:uLnTx/>
                <a:uFillTx/>
                <a:latin typeface="+mj-lt"/>
                <a:ea typeface="+mn-ea"/>
                <a:cs typeface="+mn-cs"/>
              </a:rPr>
              <a:t>Prepare</a:t>
            </a:r>
          </a:p>
        </p:txBody>
      </p:sp>
      <p:grpSp>
        <p:nvGrpSpPr>
          <p:cNvPr id="453" name="Group 452" descr="Icon of a column chart with an arrow pointing upwards">
            <a:extLst>
              <a:ext uri="{FF2B5EF4-FFF2-40B4-BE49-F238E27FC236}">
                <a16:creationId xmlns:a16="http://schemas.microsoft.com/office/drawing/2014/main" id="{67CA6687-137A-4332-A19D-4259FE9CB896}"/>
              </a:ext>
            </a:extLst>
          </p:cNvPr>
          <p:cNvGrpSpPr>
            <a:grpSpLocks/>
          </p:cNvGrpSpPr>
          <p:nvPr/>
        </p:nvGrpSpPr>
        <p:grpSpPr>
          <a:xfrm>
            <a:off x="6672740" y="1747090"/>
            <a:ext cx="592136" cy="510462"/>
            <a:chOff x="6672740" y="1680904"/>
            <a:chExt cx="592136" cy="510462"/>
          </a:xfrm>
        </p:grpSpPr>
        <p:sp>
          <p:nvSpPr>
            <p:cNvPr id="454" name="Hexagon 453">
              <a:extLst>
                <a:ext uri="{FF2B5EF4-FFF2-40B4-BE49-F238E27FC236}">
                  <a16:creationId xmlns:a16="http://schemas.microsoft.com/office/drawing/2014/main" id="{F853FB29-0868-45FA-9A80-319559DBF083}"/>
                </a:ext>
                <a:ext uri="{C183D7F6-B498-43B3-948B-1728B52AA6E4}">
                  <adec:decorative xmlns:adec="http://schemas.microsoft.com/office/drawing/2017/decorative" val="1"/>
                </a:ext>
              </a:extLst>
            </p:cNvPr>
            <p:cNvSpPr/>
            <p:nvPr/>
          </p:nvSpPr>
          <p:spPr>
            <a:xfrm rot="10800000">
              <a:off x="6672740" y="1680904"/>
              <a:ext cx="592136" cy="510462"/>
            </a:xfrm>
            <a:prstGeom prst="hexagon">
              <a:avLst>
                <a:gd name="adj" fmla="val 28319"/>
                <a:gd name="vf" fmla="val 115470"/>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55" name="data 2">
              <a:extLst>
                <a:ext uri="{FF2B5EF4-FFF2-40B4-BE49-F238E27FC236}">
                  <a16:creationId xmlns:a16="http://schemas.microsoft.com/office/drawing/2014/main" id="{D448E431-77BE-4613-9E16-DD4A4BA02BCE}"/>
                </a:ext>
                <a:ext uri="{C183D7F6-B498-43B3-948B-1728B52AA6E4}">
                  <adec:decorative xmlns:adec="http://schemas.microsoft.com/office/drawing/2017/decorative" val="1"/>
                </a:ext>
              </a:extLst>
            </p:cNvPr>
            <p:cNvGrpSpPr/>
            <p:nvPr/>
          </p:nvGrpSpPr>
          <p:grpSpPr>
            <a:xfrm>
              <a:off x="6848844" y="1819649"/>
              <a:ext cx="239929" cy="232972"/>
              <a:chOff x="5375441" y="1172376"/>
              <a:chExt cx="536922" cy="521359"/>
            </a:xfrm>
          </p:grpSpPr>
          <p:sp>
            <p:nvSpPr>
              <p:cNvPr id="456" name="Rectangle 35">
                <a:extLst>
                  <a:ext uri="{FF2B5EF4-FFF2-40B4-BE49-F238E27FC236}">
                    <a16:creationId xmlns:a16="http://schemas.microsoft.com/office/drawing/2014/main" id="{0F93C442-299F-469E-8299-B9068C298D80}"/>
                  </a:ext>
                </a:extLst>
              </p:cNvPr>
              <p:cNvSpPr>
                <a:spLocks noChangeArrowheads="1"/>
              </p:cNvSpPr>
              <p:nvPr/>
            </p:nvSpPr>
            <p:spPr bwMode="auto">
              <a:xfrm>
                <a:off x="5655574" y="1264197"/>
                <a:ext cx="56027" cy="4077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57" name="Rectangle 36">
                <a:extLst>
                  <a:ext uri="{FF2B5EF4-FFF2-40B4-BE49-F238E27FC236}">
                    <a16:creationId xmlns:a16="http://schemas.microsoft.com/office/drawing/2014/main" id="{1B45F491-765E-49F1-8AF6-7D6DBC5D0CB1}"/>
                  </a:ext>
                </a:extLst>
              </p:cNvPr>
              <p:cNvSpPr>
                <a:spLocks noChangeArrowheads="1"/>
              </p:cNvSpPr>
              <p:nvPr/>
            </p:nvSpPr>
            <p:spPr bwMode="auto">
              <a:xfrm>
                <a:off x="5748952" y="1172376"/>
                <a:ext cx="54470" cy="49957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58" name="Oval 37">
                <a:extLst>
                  <a:ext uri="{FF2B5EF4-FFF2-40B4-BE49-F238E27FC236}">
                    <a16:creationId xmlns:a16="http://schemas.microsoft.com/office/drawing/2014/main" id="{06AC8036-382A-4801-8195-885FF69D7E9A}"/>
                  </a:ext>
                </a:extLst>
              </p:cNvPr>
              <p:cNvSpPr>
                <a:spLocks noChangeArrowheads="1"/>
              </p:cNvSpPr>
              <p:nvPr/>
            </p:nvSpPr>
            <p:spPr bwMode="auto">
              <a:xfrm>
                <a:off x="5761402" y="1542774"/>
                <a:ext cx="150961" cy="150961"/>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59" name="Rectangle 38">
                <a:extLst>
                  <a:ext uri="{FF2B5EF4-FFF2-40B4-BE49-F238E27FC236}">
                    <a16:creationId xmlns:a16="http://schemas.microsoft.com/office/drawing/2014/main" id="{B9DAC6D5-F560-4DE2-9684-3AE56123AE2A}"/>
                  </a:ext>
                </a:extLst>
              </p:cNvPr>
              <p:cNvSpPr>
                <a:spLocks noChangeArrowheads="1"/>
              </p:cNvSpPr>
              <p:nvPr/>
            </p:nvSpPr>
            <p:spPr bwMode="auto">
              <a:xfrm>
                <a:off x="5375441" y="1542774"/>
                <a:ext cx="56027" cy="12917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60" name="Rectangle 39">
                <a:extLst>
                  <a:ext uri="{FF2B5EF4-FFF2-40B4-BE49-F238E27FC236}">
                    <a16:creationId xmlns:a16="http://schemas.microsoft.com/office/drawing/2014/main" id="{B3518CA6-38CB-43C4-9F8C-9F5CB8E03214}"/>
                  </a:ext>
                </a:extLst>
              </p:cNvPr>
              <p:cNvSpPr>
                <a:spLocks noChangeArrowheads="1"/>
              </p:cNvSpPr>
              <p:nvPr/>
            </p:nvSpPr>
            <p:spPr bwMode="auto">
              <a:xfrm>
                <a:off x="5468819" y="1449397"/>
                <a:ext cx="54470" cy="2225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61" name="Rectangle 40">
                <a:extLst>
                  <a:ext uri="{FF2B5EF4-FFF2-40B4-BE49-F238E27FC236}">
                    <a16:creationId xmlns:a16="http://schemas.microsoft.com/office/drawing/2014/main" id="{0A137288-EE89-43B5-A92E-31194C6D5CCB}"/>
                  </a:ext>
                </a:extLst>
              </p:cNvPr>
              <p:cNvSpPr>
                <a:spLocks noChangeArrowheads="1"/>
              </p:cNvSpPr>
              <p:nvPr/>
            </p:nvSpPr>
            <p:spPr bwMode="auto">
              <a:xfrm>
                <a:off x="5560640" y="1357575"/>
                <a:ext cx="56027" cy="31437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62" name="Freeform 41">
                <a:extLst>
                  <a:ext uri="{FF2B5EF4-FFF2-40B4-BE49-F238E27FC236}">
                    <a16:creationId xmlns:a16="http://schemas.microsoft.com/office/drawing/2014/main" id="{442E2C8D-1EBA-418E-ADE5-27919A796EA0}"/>
                  </a:ext>
                </a:extLst>
              </p:cNvPr>
              <p:cNvSpPr>
                <a:spLocks/>
              </p:cNvSpPr>
              <p:nvPr/>
            </p:nvSpPr>
            <p:spPr bwMode="auto">
              <a:xfrm>
                <a:off x="5797197" y="1580125"/>
                <a:ext cx="77815" cy="79371"/>
              </a:xfrm>
              <a:custGeom>
                <a:avLst/>
                <a:gdLst>
                  <a:gd name="T0" fmla="*/ 28 w 68"/>
                  <a:gd name="T1" fmla="*/ 0 h 68"/>
                  <a:gd name="T2" fmla="*/ 23 w 68"/>
                  <a:gd name="T3" fmla="*/ 5 h 68"/>
                  <a:gd name="T4" fmla="*/ 28 w 68"/>
                  <a:gd name="T5" fmla="*/ 10 h 68"/>
                  <a:gd name="T6" fmla="*/ 50 w 68"/>
                  <a:gd name="T7" fmla="*/ 10 h 68"/>
                  <a:gd name="T8" fmla="*/ 2 w 68"/>
                  <a:gd name="T9" fmla="*/ 59 h 68"/>
                  <a:gd name="T10" fmla="*/ 2 w 68"/>
                  <a:gd name="T11" fmla="*/ 66 h 68"/>
                  <a:gd name="T12" fmla="*/ 10 w 68"/>
                  <a:gd name="T13" fmla="*/ 66 h 68"/>
                  <a:gd name="T14" fmla="*/ 57 w 68"/>
                  <a:gd name="T15" fmla="*/ 18 h 68"/>
                  <a:gd name="T16" fmla="*/ 57 w 68"/>
                  <a:gd name="T17" fmla="*/ 40 h 68"/>
                  <a:gd name="T18" fmla="*/ 62 w 68"/>
                  <a:gd name="T19" fmla="*/ 45 h 68"/>
                  <a:gd name="T20" fmla="*/ 68 w 68"/>
                  <a:gd name="T21" fmla="*/ 40 h 68"/>
                  <a:gd name="T22" fmla="*/ 68 w 68"/>
                  <a:gd name="T23" fmla="*/ 0 h 68"/>
                  <a:gd name="T24" fmla="*/ 28 w 68"/>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68">
                    <a:moveTo>
                      <a:pt x="28" y="0"/>
                    </a:moveTo>
                    <a:cubicBezTo>
                      <a:pt x="25" y="0"/>
                      <a:pt x="23" y="2"/>
                      <a:pt x="23" y="5"/>
                    </a:cubicBezTo>
                    <a:cubicBezTo>
                      <a:pt x="23" y="8"/>
                      <a:pt x="25" y="10"/>
                      <a:pt x="28" y="10"/>
                    </a:cubicBezTo>
                    <a:cubicBezTo>
                      <a:pt x="50" y="10"/>
                      <a:pt x="50" y="10"/>
                      <a:pt x="50" y="10"/>
                    </a:cubicBezTo>
                    <a:cubicBezTo>
                      <a:pt x="2" y="59"/>
                      <a:pt x="2" y="59"/>
                      <a:pt x="2" y="59"/>
                    </a:cubicBezTo>
                    <a:cubicBezTo>
                      <a:pt x="0" y="61"/>
                      <a:pt x="0" y="64"/>
                      <a:pt x="2" y="66"/>
                    </a:cubicBezTo>
                    <a:cubicBezTo>
                      <a:pt x="4" y="68"/>
                      <a:pt x="8" y="68"/>
                      <a:pt x="10" y="66"/>
                    </a:cubicBezTo>
                    <a:cubicBezTo>
                      <a:pt x="57" y="18"/>
                      <a:pt x="57" y="18"/>
                      <a:pt x="57" y="18"/>
                    </a:cubicBezTo>
                    <a:cubicBezTo>
                      <a:pt x="57" y="40"/>
                      <a:pt x="57" y="40"/>
                      <a:pt x="57" y="40"/>
                    </a:cubicBezTo>
                    <a:cubicBezTo>
                      <a:pt x="57" y="43"/>
                      <a:pt x="62" y="45"/>
                      <a:pt x="62" y="45"/>
                    </a:cubicBezTo>
                    <a:cubicBezTo>
                      <a:pt x="65" y="45"/>
                      <a:pt x="68" y="43"/>
                      <a:pt x="68" y="40"/>
                    </a:cubicBezTo>
                    <a:cubicBezTo>
                      <a:pt x="68" y="0"/>
                      <a:pt x="68" y="0"/>
                      <a:pt x="68"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grpSp>
      </p:grpSp>
      <p:sp>
        <p:nvSpPr>
          <p:cNvPr id="480" name="Rectangle 479">
            <a:extLst>
              <a:ext uri="{FF2B5EF4-FFF2-40B4-BE49-F238E27FC236}">
                <a16:creationId xmlns:a16="http://schemas.microsoft.com/office/drawing/2014/main" id="{7495EE32-56FD-4061-A079-9FDC7C8CBE18}"/>
              </a:ext>
            </a:extLst>
          </p:cNvPr>
          <p:cNvSpPr>
            <a:spLocks/>
          </p:cNvSpPr>
          <p:nvPr/>
        </p:nvSpPr>
        <p:spPr bwMode="auto">
          <a:xfrm>
            <a:off x="5017295" y="2312037"/>
            <a:ext cx="2174079" cy="2971800"/>
          </a:xfrm>
          <a:prstGeom prst="rect">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45720" bIns="146304" numCol="1" spcCol="0" rtlCol="0" fromWordArt="0" anchor="t" anchorCtr="0" forceAA="0" compatLnSpc="1">
            <a:prstTxWarp prst="textNoShape">
              <a:avLst/>
            </a:prstTxWarp>
            <a:noAutofit/>
          </a:bodyPr>
          <a:lstStyle/>
          <a:p>
            <a:pPr marL="182880" indent="-182880">
              <a:spcBef>
                <a:spcPts val="600"/>
              </a:spcBef>
              <a:buFont typeface="Arial" panose="020B0604020202020204" pitchFamily="34" charset="0"/>
              <a:buChar char="•"/>
              <a:defRPr/>
            </a:pPr>
            <a:r>
              <a:rPr lang="en-US" sz="1400" dirty="0">
                <a:solidFill>
                  <a:schemeClr val="tx1"/>
                </a:solidFill>
              </a:rPr>
              <a:t>Content is packaged and encoded for delivery to multiple endpoints. Includes</a:t>
            </a:r>
            <a:br>
              <a:rPr lang="en-US" sz="1400" dirty="0">
                <a:solidFill>
                  <a:schemeClr val="tx1"/>
                </a:solidFill>
              </a:rPr>
            </a:br>
            <a:r>
              <a:rPr lang="en-US" sz="1400" dirty="0">
                <a:solidFill>
                  <a:schemeClr val="tx1"/>
                </a:solidFill>
              </a:rPr>
              <a:t>ad insertion. Known users are served personalized content and ads.</a:t>
            </a:r>
          </a:p>
          <a:p>
            <a:pPr marL="182880" indent="-182880">
              <a:spcBef>
                <a:spcPts val="600"/>
              </a:spcBef>
              <a:buFont typeface="Arial" panose="020B0604020202020204" pitchFamily="34" charset="0"/>
              <a:buChar char="•"/>
              <a:defRPr/>
            </a:pPr>
            <a:r>
              <a:rPr lang="en-US" sz="1400" dirty="0">
                <a:solidFill>
                  <a:schemeClr val="tx1"/>
                </a:solidFill>
              </a:rPr>
              <a:t>Streaming-as-a-Service reduces costs and provides a high-quality, low latency experience. </a:t>
            </a:r>
          </a:p>
          <a:p>
            <a:pPr>
              <a:spcBef>
                <a:spcPts val="600"/>
              </a:spcBef>
              <a:defRPr/>
            </a:pPr>
            <a:endParaRPr kumimoji="0" lang="en-US" sz="1400" b="0" i="0" u="none" strike="noStrike" kern="1200" cap="none" spc="0" normalizeH="0" baseline="0" dirty="0">
              <a:ln>
                <a:noFill/>
              </a:ln>
              <a:solidFill>
                <a:schemeClr val="tx1"/>
              </a:solidFill>
              <a:effectLst/>
              <a:uLnTx/>
              <a:uFillTx/>
              <a:ea typeface="+mn-ea"/>
              <a:cs typeface="+mn-cs"/>
            </a:endParaRPr>
          </a:p>
        </p:txBody>
      </p:sp>
      <p:sp>
        <p:nvSpPr>
          <p:cNvPr id="506" name="Arrow: Chevron 505">
            <a:extLst>
              <a:ext uri="{FF2B5EF4-FFF2-40B4-BE49-F238E27FC236}">
                <a16:creationId xmlns:a16="http://schemas.microsoft.com/office/drawing/2014/main" id="{B1DE7CE9-8AE2-4E96-8B76-EC0831A49F02}"/>
              </a:ext>
              <a:ext uri="{C183D7F6-B498-43B3-948B-1728B52AA6E4}">
                <adec:decorative xmlns:adec="http://schemas.microsoft.com/office/drawing/2017/decorative" val="0"/>
              </a:ext>
            </a:extLst>
          </p:cNvPr>
          <p:cNvSpPr>
            <a:spLocks/>
          </p:cNvSpPr>
          <p:nvPr/>
        </p:nvSpPr>
        <p:spPr bwMode="auto">
          <a:xfrm>
            <a:off x="7233841" y="1692605"/>
            <a:ext cx="2347910" cy="619433"/>
          </a:xfrm>
          <a:prstGeom prst="chevron">
            <a:avLst>
              <a:gd name="adj" fmla="val 28277"/>
            </a:avLst>
          </a:prstGeom>
          <a:solidFill>
            <a:schemeClr val="accent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defRPr/>
            </a:pPr>
            <a:r>
              <a:rPr kumimoji="0" lang="en-US" sz="1400" b="0" i="0" u="none" strike="noStrike" kern="1200" cap="none" spc="0" normalizeH="0" baseline="0" noProof="0" dirty="0">
                <a:ln>
                  <a:noFill/>
                </a:ln>
                <a:solidFill>
                  <a:schemeClr val="bg1"/>
                </a:solidFill>
                <a:effectLst/>
                <a:uLnTx/>
                <a:uFillTx/>
                <a:latin typeface="+mj-lt"/>
                <a:ea typeface="+mn-ea"/>
                <a:cs typeface="+mn-cs"/>
              </a:rPr>
              <a:t>Distribute</a:t>
            </a:r>
          </a:p>
        </p:txBody>
      </p:sp>
      <p:grpSp>
        <p:nvGrpSpPr>
          <p:cNvPr id="532" name="Group 531" descr="Icon of three arrows pointing in three directions">
            <a:extLst>
              <a:ext uri="{FF2B5EF4-FFF2-40B4-BE49-F238E27FC236}">
                <a16:creationId xmlns:a16="http://schemas.microsoft.com/office/drawing/2014/main" id="{3C910356-26F0-4BBE-A475-DEDAB030D5A8}"/>
              </a:ext>
            </a:extLst>
          </p:cNvPr>
          <p:cNvGrpSpPr>
            <a:grpSpLocks/>
          </p:cNvGrpSpPr>
          <p:nvPr/>
        </p:nvGrpSpPr>
        <p:grpSpPr>
          <a:xfrm>
            <a:off x="8882540" y="1747090"/>
            <a:ext cx="592136" cy="510462"/>
            <a:chOff x="8882540" y="1680904"/>
            <a:chExt cx="592136" cy="510462"/>
          </a:xfrm>
        </p:grpSpPr>
        <p:sp>
          <p:nvSpPr>
            <p:cNvPr id="533" name="Hexagon 532">
              <a:extLst>
                <a:ext uri="{FF2B5EF4-FFF2-40B4-BE49-F238E27FC236}">
                  <a16:creationId xmlns:a16="http://schemas.microsoft.com/office/drawing/2014/main" id="{5F41EB6F-F21C-4ECD-8784-050FC4992F6D}"/>
                </a:ext>
                <a:ext uri="{C183D7F6-B498-43B3-948B-1728B52AA6E4}">
                  <adec:decorative xmlns:adec="http://schemas.microsoft.com/office/drawing/2017/decorative" val="1"/>
                </a:ext>
              </a:extLst>
            </p:cNvPr>
            <p:cNvSpPr/>
            <p:nvPr/>
          </p:nvSpPr>
          <p:spPr>
            <a:xfrm rot="10800000">
              <a:off x="8882540" y="1680904"/>
              <a:ext cx="592136" cy="510462"/>
            </a:xfrm>
            <a:prstGeom prst="hexagon">
              <a:avLst>
                <a:gd name="adj" fmla="val 28319"/>
                <a:gd name="vf" fmla="val 115470"/>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534" name="direction 2">
              <a:extLst>
                <a:ext uri="{FF2B5EF4-FFF2-40B4-BE49-F238E27FC236}">
                  <a16:creationId xmlns:a16="http://schemas.microsoft.com/office/drawing/2014/main" id="{A9F0DD56-F41D-4661-9214-B2EA260CA00B}"/>
                </a:ext>
                <a:ext uri="{C183D7F6-B498-43B3-948B-1728B52AA6E4}">
                  <adec:decorative xmlns:adec="http://schemas.microsoft.com/office/drawing/2017/decorative" val="1"/>
                </a:ext>
              </a:extLst>
            </p:cNvPr>
            <p:cNvGrpSpPr/>
            <p:nvPr/>
          </p:nvGrpSpPr>
          <p:grpSpPr>
            <a:xfrm>
              <a:off x="9034930" y="1792458"/>
              <a:ext cx="287357" cy="287354"/>
              <a:chOff x="10133424" y="2126294"/>
              <a:chExt cx="419935" cy="419933"/>
            </a:xfrm>
          </p:grpSpPr>
          <p:sp>
            <p:nvSpPr>
              <p:cNvPr id="535" name="Freeform: Shape 534">
                <a:extLst>
                  <a:ext uri="{FF2B5EF4-FFF2-40B4-BE49-F238E27FC236}">
                    <a16:creationId xmlns:a16="http://schemas.microsoft.com/office/drawing/2014/main" id="{F709F9BA-D4C7-4B82-AFC1-168034CDA29A}"/>
                  </a:ext>
                </a:extLst>
              </p:cNvPr>
              <p:cNvSpPr/>
              <p:nvPr/>
            </p:nvSpPr>
            <p:spPr>
              <a:xfrm>
                <a:off x="10360804" y="2336699"/>
                <a:ext cx="190486" cy="155851"/>
              </a:xfrm>
              <a:custGeom>
                <a:avLst/>
                <a:gdLst>
                  <a:gd name="connsiteX0" fmla="*/ 112491 w 190485"/>
                  <a:gd name="connsiteY0" fmla="*/ 1473 h 155851"/>
                  <a:gd name="connsiteX1" fmla="*/ 82054 w 190485"/>
                  <a:gd name="connsiteY1" fmla="*/ 31931 h 155851"/>
                  <a:gd name="connsiteX2" fmla="*/ 107454 w 190485"/>
                  <a:gd name="connsiteY2" fmla="*/ 57349 h 155851"/>
                  <a:gd name="connsiteX3" fmla="*/ 1473 w 190485"/>
                  <a:gd name="connsiteY3" fmla="*/ 57349 h 155851"/>
                  <a:gd name="connsiteX4" fmla="*/ 1473 w 190485"/>
                  <a:gd name="connsiteY4" fmla="*/ 100736 h 155851"/>
                  <a:gd name="connsiteX5" fmla="*/ 106286 w 190485"/>
                  <a:gd name="connsiteY5" fmla="*/ 100736 h 155851"/>
                  <a:gd name="connsiteX6" fmla="*/ 81470 w 190485"/>
                  <a:gd name="connsiteY6" fmla="*/ 125570 h 155851"/>
                  <a:gd name="connsiteX7" fmla="*/ 112564 w 190485"/>
                  <a:gd name="connsiteY7" fmla="*/ 156612 h 155851"/>
                  <a:gd name="connsiteX8" fmla="*/ 190006 w 190485"/>
                  <a:gd name="connsiteY8" fmla="*/ 78970 h 155851"/>
                  <a:gd name="connsiteX9" fmla="*/ 112491 w 190485"/>
                  <a:gd name="connsiteY9" fmla="*/ 1473 h 15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485" h="155851">
                    <a:moveTo>
                      <a:pt x="112491" y="1473"/>
                    </a:moveTo>
                    <a:lnTo>
                      <a:pt x="82054" y="31931"/>
                    </a:lnTo>
                    <a:lnTo>
                      <a:pt x="107454" y="57349"/>
                    </a:lnTo>
                    <a:lnTo>
                      <a:pt x="1473" y="57349"/>
                    </a:lnTo>
                    <a:lnTo>
                      <a:pt x="1473" y="100736"/>
                    </a:lnTo>
                    <a:lnTo>
                      <a:pt x="106286" y="100736"/>
                    </a:lnTo>
                    <a:lnTo>
                      <a:pt x="81470" y="125570"/>
                    </a:lnTo>
                    <a:lnTo>
                      <a:pt x="112564" y="156612"/>
                    </a:lnTo>
                    <a:lnTo>
                      <a:pt x="190006" y="78970"/>
                    </a:lnTo>
                    <a:lnTo>
                      <a:pt x="112491" y="1473"/>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36" name="Freeform: Shape 535">
                <a:extLst>
                  <a:ext uri="{FF2B5EF4-FFF2-40B4-BE49-F238E27FC236}">
                    <a16:creationId xmlns:a16="http://schemas.microsoft.com/office/drawing/2014/main" id="{6977E152-F7C6-4C7A-9FE1-BA54FA8B2CBE}"/>
                  </a:ext>
                </a:extLst>
              </p:cNvPr>
              <p:cNvSpPr/>
              <p:nvPr/>
            </p:nvSpPr>
            <p:spPr>
              <a:xfrm>
                <a:off x="10134534" y="2131095"/>
                <a:ext cx="285729" cy="411275"/>
              </a:xfrm>
              <a:custGeom>
                <a:avLst/>
                <a:gdLst>
                  <a:gd name="connsiteX0" fmla="*/ 256646 w 285728"/>
                  <a:gd name="connsiteY0" fmla="*/ 110085 h 411274"/>
                  <a:gd name="connsiteX1" fmla="*/ 287667 w 285728"/>
                  <a:gd name="connsiteY1" fmla="*/ 78969 h 411274"/>
                  <a:gd name="connsiteX2" fmla="*/ 210078 w 285728"/>
                  <a:gd name="connsiteY2" fmla="*/ 1473 h 411274"/>
                  <a:gd name="connsiteX3" fmla="*/ 132636 w 285728"/>
                  <a:gd name="connsiteY3" fmla="*/ 79043 h 411274"/>
                  <a:gd name="connsiteX4" fmla="*/ 163073 w 285728"/>
                  <a:gd name="connsiteY4" fmla="*/ 109501 h 411274"/>
                  <a:gd name="connsiteX5" fmla="*/ 188473 w 285728"/>
                  <a:gd name="connsiteY5" fmla="*/ 84082 h 411274"/>
                  <a:gd name="connsiteX6" fmla="*/ 188473 w 285728"/>
                  <a:gd name="connsiteY6" fmla="*/ 185683 h 411274"/>
                  <a:gd name="connsiteX7" fmla="*/ 85120 w 285728"/>
                  <a:gd name="connsiteY7" fmla="*/ 185683 h 411274"/>
                  <a:gd name="connsiteX8" fmla="*/ 109936 w 285728"/>
                  <a:gd name="connsiteY8" fmla="*/ 160849 h 411274"/>
                  <a:gd name="connsiteX9" fmla="*/ 78842 w 285728"/>
                  <a:gd name="connsiteY9" fmla="*/ 129806 h 411274"/>
                  <a:gd name="connsiteX10" fmla="*/ 1473 w 285728"/>
                  <a:gd name="connsiteY10" fmla="*/ 207449 h 411274"/>
                  <a:gd name="connsiteX11" fmla="*/ 78988 w 285728"/>
                  <a:gd name="connsiteY11" fmla="*/ 284872 h 411274"/>
                  <a:gd name="connsiteX12" fmla="*/ 109352 w 285728"/>
                  <a:gd name="connsiteY12" fmla="*/ 254414 h 411274"/>
                  <a:gd name="connsiteX13" fmla="*/ 84025 w 285728"/>
                  <a:gd name="connsiteY13" fmla="*/ 228996 h 411274"/>
                  <a:gd name="connsiteX14" fmla="*/ 188619 w 285728"/>
                  <a:gd name="connsiteY14" fmla="*/ 228996 h 411274"/>
                  <a:gd name="connsiteX15" fmla="*/ 188619 w 285728"/>
                  <a:gd name="connsiteY15" fmla="*/ 414009 h 411274"/>
                  <a:gd name="connsiteX16" fmla="*/ 231903 w 285728"/>
                  <a:gd name="connsiteY16" fmla="*/ 414009 h 411274"/>
                  <a:gd name="connsiteX17" fmla="*/ 231903 w 285728"/>
                  <a:gd name="connsiteY17" fmla="*/ 105410 h 411274"/>
                  <a:gd name="connsiteX18" fmla="*/ 231829 w 285728"/>
                  <a:gd name="connsiteY18" fmla="*/ 105410 h 411274"/>
                  <a:gd name="connsiteX19" fmla="*/ 231829 w 285728"/>
                  <a:gd name="connsiteY19" fmla="*/ 85251 h 411274"/>
                  <a:gd name="connsiteX20" fmla="*/ 256646 w 285728"/>
                  <a:gd name="connsiteY20" fmla="*/ 110085 h 411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5728" h="411274">
                    <a:moveTo>
                      <a:pt x="256646" y="110085"/>
                    </a:moveTo>
                    <a:lnTo>
                      <a:pt x="287667" y="78969"/>
                    </a:lnTo>
                    <a:lnTo>
                      <a:pt x="210078" y="1473"/>
                    </a:lnTo>
                    <a:lnTo>
                      <a:pt x="132636" y="79043"/>
                    </a:lnTo>
                    <a:lnTo>
                      <a:pt x="163073" y="109501"/>
                    </a:lnTo>
                    <a:lnTo>
                      <a:pt x="188473" y="84082"/>
                    </a:lnTo>
                    <a:lnTo>
                      <a:pt x="188473" y="185683"/>
                    </a:lnTo>
                    <a:lnTo>
                      <a:pt x="85120" y="185683"/>
                    </a:lnTo>
                    <a:lnTo>
                      <a:pt x="109936" y="160849"/>
                    </a:lnTo>
                    <a:lnTo>
                      <a:pt x="78842" y="129806"/>
                    </a:lnTo>
                    <a:lnTo>
                      <a:pt x="1473" y="207449"/>
                    </a:lnTo>
                    <a:lnTo>
                      <a:pt x="78988" y="284872"/>
                    </a:lnTo>
                    <a:lnTo>
                      <a:pt x="109352" y="254414"/>
                    </a:lnTo>
                    <a:lnTo>
                      <a:pt x="84025" y="228996"/>
                    </a:lnTo>
                    <a:lnTo>
                      <a:pt x="188619" y="228996"/>
                    </a:lnTo>
                    <a:lnTo>
                      <a:pt x="188619" y="414009"/>
                    </a:lnTo>
                    <a:lnTo>
                      <a:pt x="231903" y="414009"/>
                    </a:lnTo>
                    <a:lnTo>
                      <a:pt x="231903" y="105410"/>
                    </a:lnTo>
                    <a:lnTo>
                      <a:pt x="231829" y="105410"/>
                    </a:lnTo>
                    <a:lnTo>
                      <a:pt x="231829" y="85251"/>
                    </a:lnTo>
                    <a:lnTo>
                      <a:pt x="256646" y="110085"/>
                    </a:lnTo>
                    <a:close/>
                  </a:path>
                </a:pathLst>
              </a:custGeom>
              <a:solidFill>
                <a:srgbClr val="0078D4"/>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grpSp>
      </p:grpSp>
      <p:sp>
        <p:nvSpPr>
          <p:cNvPr id="549" name="Rectangle 548">
            <a:extLst>
              <a:ext uri="{FF2B5EF4-FFF2-40B4-BE49-F238E27FC236}">
                <a16:creationId xmlns:a16="http://schemas.microsoft.com/office/drawing/2014/main" id="{E92133C7-5AAA-4BFE-97F0-16E4FE529E99}"/>
              </a:ext>
            </a:extLst>
          </p:cNvPr>
          <p:cNvSpPr>
            <a:spLocks/>
          </p:cNvSpPr>
          <p:nvPr/>
        </p:nvSpPr>
        <p:spPr bwMode="auto">
          <a:xfrm>
            <a:off x="7233843" y="2312037"/>
            <a:ext cx="2174079" cy="2971800"/>
          </a:xfrm>
          <a:prstGeom prst="rect">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182880" marR="0" lvl="0" indent="-182880" fontAlgn="auto">
              <a:lnSpc>
                <a:spcPct val="100000"/>
              </a:lnSpc>
              <a:spcBef>
                <a:spcPts val="600"/>
              </a:spcBef>
              <a:spcAft>
                <a:spcPts val="0"/>
              </a:spcAft>
              <a:buClrTx/>
              <a:buSzTx/>
              <a:buFont typeface="Arial" panose="020B0604020202020204" pitchFamily="34" charset="0"/>
              <a:buChar char="•"/>
              <a:tabLst/>
              <a:defRPr/>
            </a:pPr>
            <a:r>
              <a:rPr lang="en-US" sz="1400" dirty="0">
                <a:solidFill>
                  <a:schemeClr val="tx1"/>
                </a:solidFill>
              </a:rPr>
              <a:t>The event is delivered to a CDN or other endpoint such as a  broadcast workflow, Microsoft Teams, or </a:t>
            </a:r>
            <a:br>
              <a:rPr lang="en-US" sz="1400" dirty="0">
                <a:solidFill>
                  <a:schemeClr val="tx1"/>
                </a:solidFill>
              </a:rPr>
            </a:br>
            <a:r>
              <a:rPr lang="en-US" sz="1400" dirty="0">
                <a:solidFill>
                  <a:schemeClr val="tx1"/>
                </a:solidFill>
              </a:rPr>
              <a:t>social channels.</a:t>
            </a:r>
          </a:p>
          <a:p>
            <a:pPr marL="182880" indent="-182880">
              <a:spcBef>
                <a:spcPts val="600"/>
              </a:spcBef>
              <a:buFont typeface="Arial" panose="020B0604020202020204" pitchFamily="34" charset="0"/>
              <a:buChar char="•"/>
              <a:defRPr/>
            </a:pPr>
            <a:r>
              <a:rPr lang="en-US" sz="1400" dirty="0">
                <a:solidFill>
                  <a:schemeClr val="tx1"/>
                </a:solidFill>
              </a:rPr>
              <a:t>Our CDN provides global delivery for best-in-class streaming experiences.</a:t>
            </a:r>
          </a:p>
          <a:p>
            <a:pPr marR="0" lvl="0" fontAlgn="auto">
              <a:lnSpc>
                <a:spcPct val="100000"/>
              </a:lnSpc>
              <a:spcBef>
                <a:spcPts val="600"/>
              </a:spcBef>
              <a:spcAft>
                <a:spcPts val="0"/>
              </a:spcAft>
              <a:buClrTx/>
              <a:buSzTx/>
              <a:tabLst/>
              <a:defRPr/>
            </a:pPr>
            <a:br>
              <a:rPr lang="en-US" sz="1400" dirty="0">
                <a:solidFill>
                  <a:schemeClr val="tx1"/>
                </a:solidFill>
              </a:rPr>
            </a:br>
            <a:endParaRPr lang="en-US" sz="1400" dirty="0">
              <a:solidFill>
                <a:schemeClr val="tx1"/>
              </a:solidFill>
            </a:endParaRPr>
          </a:p>
        </p:txBody>
      </p:sp>
      <p:sp>
        <p:nvSpPr>
          <p:cNvPr id="597" name="Rectangle 596">
            <a:extLst>
              <a:ext uri="{FF2B5EF4-FFF2-40B4-BE49-F238E27FC236}">
                <a16:creationId xmlns:a16="http://schemas.microsoft.com/office/drawing/2014/main" id="{241AC134-280A-4D86-B088-4165F7E3EEF0}"/>
              </a:ext>
            </a:extLst>
          </p:cNvPr>
          <p:cNvSpPr>
            <a:spLocks/>
          </p:cNvSpPr>
          <p:nvPr/>
        </p:nvSpPr>
        <p:spPr bwMode="auto">
          <a:xfrm>
            <a:off x="9450390" y="2312037"/>
            <a:ext cx="2157984" cy="2971800"/>
          </a:xfrm>
          <a:prstGeom prst="rect">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182880" marR="0" lvl="0" indent="-182880" fontAlgn="auto">
              <a:lnSpc>
                <a:spcPct val="100000"/>
              </a:lnSpc>
              <a:spcBef>
                <a:spcPts val="600"/>
              </a:spcBef>
              <a:spcAft>
                <a:spcPts val="0"/>
              </a:spcAft>
              <a:buClrTx/>
              <a:buSzTx/>
              <a:buFont typeface="Arial" panose="020B0604020202020204" pitchFamily="34" charset="0"/>
              <a:buChar char="•"/>
              <a:tabLst/>
              <a:defRPr/>
            </a:pPr>
            <a:r>
              <a:rPr lang="en-US" sz="1400" dirty="0">
                <a:solidFill>
                  <a:schemeClr val="tx1"/>
                </a:solidFill>
              </a:rPr>
              <a:t>Audiences have an engaging and seamless near </a:t>
            </a:r>
            <a:br>
              <a:rPr lang="en-US" sz="1400" dirty="0">
                <a:solidFill>
                  <a:schemeClr val="tx1"/>
                </a:solidFill>
              </a:rPr>
            </a:br>
            <a:r>
              <a:rPr lang="en-US" sz="1400" dirty="0">
                <a:solidFill>
                  <a:schemeClr val="tx1"/>
                </a:solidFill>
              </a:rPr>
              <a:t>real-time experience.</a:t>
            </a:r>
          </a:p>
          <a:p>
            <a:pPr marL="182880" marR="0" lvl="0" indent="-182880" fontAlgn="auto">
              <a:lnSpc>
                <a:spcPct val="100000"/>
              </a:lnSpc>
              <a:spcBef>
                <a:spcPts val="600"/>
              </a:spcBef>
              <a:spcAft>
                <a:spcPts val="0"/>
              </a:spcAft>
              <a:buClrTx/>
              <a:buSzTx/>
              <a:buFont typeface="Arial" panose="020B0604020202020204" pitchFamily="34" charset="0"/>
              <a:buChar char="•"/>
              <a:tabLst/>
              <a:defRPr/>
            </a:pPr>
            <a:r>
              <a:rPr lang="en-US" sz="1400" dirty="0">
                <a:solidFill>
                  <a:schemeClr val="tx1"/>
                </a:solidFill>
              </a:rPr>
              <a:t>Integrate with your existing platform and players or stand up a new dedicated platform.</a:t>
            </a:r>
          </a:p>
          <a:p>
            <a:pPr marR="0" lvl="0" fontAlgn="auto">
              <a:lnSpc>
                <a:spcPct val="100000"/>
              </a:lnSpc>
              <a:spcBef>
                <a:spcPts val="600"/>
              </a:spcBef>
              <a:spcAft>
                <a:spcPts val="0"/>
              </a:spcAft>
              <a:buClrTx/>
              <a:buSzTx/>
              <a:tabLst/>
              <a:defRPr/>
            </a:pPr>
            <a:br>
              <a:rPr lang="en-US" sz="1400" dirty="0">
                <a:solidFill>
                  <a:schemeClr val="tx1"/>
                </a:solidFill>
              </a:rPr>
            </a:br>
            <a:br>
              <a:rPr kumimoji="0" lang="en-US" sz="1400" b="0" i="0" u="none" strike="noStrike" kern="1200" cap="none" spc="0" normalizeH="0" baseline="0" noProof="0" dirty="0">
                <a:ln>
                  <a:noFill/>
                </a:ln>
                <a:solidFill>
                  <a:schemeClr val="tx1"/>
                </a:solidFill>
                <a:effectLst/>
                <a:uLnTx/>
                <a:uFillTx/>
                <a:ea typeface="+mn-ea"/>
                <a:cs typeface="+mn-cs"/>
              </a:rPr>
            </a:br>
            <a:br>
              <a:rPr kumimoji="0" lang="en-US" sz="1400" b="0" i="0" u="none" strike="noStrike" kern="1200" cap="none" spc="0" normalizeH="0" baseline="0" noProof="0" dirty="0">
                <a:ln>
                  <a:noFill/>
                </a:ln>
                <a:solidFill>
                  <a:schemeClr val="tx1"/>
                </a:solidFill>
                <a:effectLst/>
                <a:uLnTx/>
                <a:uFillTx/>
                <a:ea typeface="+mn-ea"/>
                <a:cs typeface="+mn-cs"/>
              </a:rPr>
            </a:br>
            <a:endParaRPr kumimoji="0" lang="en-US" sz="1400" b="0" i="0" u="none" strike="noStrike" kern="1200" cap="none" spc="0" normalizeH="0" baseline="0" noProof="0" dirty="0">
              <a:ln>
                <a:noFill/>
              </a:ln>
              <a:solidFill>
                <a:schemeClr val="tx1"/>
              </a:solidFill>
              <a:effectLst/>
              <a:uLnTx/>
              <a:uFillTx/>
              <a:ea typeface="+mn-ea"/>
              <a:cs typeface="+mn-cs"/>
            </a:endParaRPr>
          </a:p>
        </p:txBody>
      </p:sp>
      <p:cxnSp>
        <p:nvCxnSpPr>
          <p:cNvPr id="64" name="Straight Connector 63">
            <a:extLst>
              <a:ext uri="{FF2B5EF4-FFF2-40B4-BE49-F238E27FC236}">
                <a16:creationId xmlns:a16="http://schemas.microsoft.com/office/drawing/2014/main" id="{24C555E4-1378-4729-9931-42E99B56D831}"/>
              </a:ext>
              <a:ext uri="{C183D7F6-B498-43B3-948B-1728B52AA6E4}">
                <adec:decorative xmlns:adec="http://schemas.microsoft.com/office/drawing/2017/decorative" val="1"/>
              </a:ext>
            </a:extLst>
          </p:cNvPr>
          <p:cNvCxnSpPr>
            <a:cxnSpLocks/>
          </p:cNvCxnSpPr>
          <p:nvPr/>
        </p:nvCxnSpPr>
        <p:spPr>
          <a:xfrm>
            <a:off x="584200" y="5613787"/>
            <a:ext cx="8798483" cy="0"/>
          </a:xfrm>
          <a:prstGeom prst="line">
            <a:avLst/>
          </a:prstGeom>
          <a:ln w="3175">
            <a:solidFill>
              <a:schemeClr val="bg1">
                <a:lumMod val="75000"/>
              </a:schemeClr>
            </a:solidFill>
            <a:prstDash val="solid"/>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57A5C83-636F-44B1-8A62-E738CAEBF3F9}"/>
              </a:ext>
            </a:extLst>
          </p:cNvPr>
          <p:cNvSpPr txBox="1">
            <a:spLocks/>
          </p:cNvSpPr>
          <p:nvPr/>
        </p:nvSpPr>
        <p:spPr>
          <a:xfrm>
            <a:off x="4539794" y="5459899"/>
            <a:ext cx="887294" cy="307777"/>
          </a:xfrm>
          <a:prstGeom prst="rect">
            <a:avLst/>
          </a:prstGeom>
          <a:solidFill>
            <a:schemeClr val="bg1"/>
          </a:solidFill>
          <a:ln w="28575">
            <a:noFill/>
          </a:ln>
        </p:spPr>
        <p:txBody>
          <a:bodyPr wrap="square" lIns="91440" tIns="45720" rIns="91440" bIns="4572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accent1"/>
                </a:solidFill>
                <a:effectLst/>
                <a:uLnTx/>
                <a:uFillTx/>
                <a:ea typeface="+mn-ea"/>
                <a:cs typeface="+mn-cs"/>
              </a:rPr>
              <a:t>Analytics</a:t>
            </a:r>
          </a:p>
        </p:txBody>
      </p:sp>
      <p:cxnSp>
        <p:nvCxnSpPr>
          <p:cNvPr id="68" name="Straight Connector 67">
            <a:extLst>
              <a:ext uri="{FF2B5EF4-FFF2-40B4-BE49-F238E27FC236}">
                <a16:creationId xmlns:a16="http://schemas.microsoft.com/office/drawing/2014/main" id="{B28E94D0-B628-40D0-8CE8-8136CB4E526F}"/>
              </a:ext>
              <a:ext uri="{C183D7F6-B498-43B3-948B-1728B52AA6E4}">
                <adec:decorative xmlns:adec="http://schemas.microsoft.com/office/drawing/2017/decorative" val="1"/>
              </a:ext>
            </a:extLst>
          </p:cNvPr>
          <p:cNvCxnSpPr>
            <a:cxnSpLocks/>
          </p:cNvCxnSpPr>
          <p:nvPr/>
        </p:nvCxnSpPr>
        <p:spPr>
          <a:xfrm>
            <a:off x="584200" y="5996050"/>
            <a:ext cx="8798483" cy="0"/>
          </a:xfrm>
          <a:prstGeom prst="line">
            <a:avLst/>
          </a:prstGeom>
          <a:ln w="3175">
            <a:solidFill>
              <a:schemeClr val="bg1">
                <a:lumMod val="75000"/>
              </a:schemeClr>
            </a:solidFill>
            <a:prstDash val="solid"/>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3CEB9A7F-1D39-4764-A17E-71C81F8D9839}"/>
              </a:ext>
            </a:extLst>
          </p:cNvPr>
          <p:cNvSpPr txBox="1">
            <a:spLocks/>
          </p:cNvSpPr>
          <p:nvPr/>
        </p:nvSpPr>
        <p:spPr>
          <a:xfrm>
            <a:off x="4087202" y="5842162"/>
            <a:ext cx="1792478" cy="307777"/>
          </a:xfrm>
          <a:prstGeom prst="rect">
            <a:avLst/>
          </a:prstGeom>
          <a:solidFill>
            <a:schemeClr val="bg1"/>
          </a:solidFill>
          <a:ln w="28575">
            <a:noFill/>
          </a:ln>
        </p:spPr>
        <p:txBody>
          <a:bodyPr wrap="square" lIns="91440" tIns="45720" rIns="91440" bIns="4572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accent1"/>
                </a:solidFill>
                <a:effectLst/>
                <a:uLnTx/>
                <a:uFillTx/>
                <a:ea typeface="+mn-ea"/>
                <a:cs typeface="+mn-cs"/>
              </a:rPr>
              <a:t>Identity and security</a:t>
            </a:r>
          </a:p>
        </p:txBody>
      </p:sp>
      <p:sp>
        <p:nvSpPr>
          <p:cNvPr id="70" name="Arrow: Chevron 69">
            <a:extLst>
              <a:ext uri="{FF2B5EF4-FFF2-40B4-BE49-F238E27FC236}">
                <a16:creationId xmlns:a16="http://schemas.microsoft.com/office/drawing/2014/main" id="{942DEB78-0569-47EC-ABC9-D3490BC3F350}"/>
              </a:ext>
            </a:extLst>
          </p:cNvPr>
          <p:cNvSpPr>
            <a:spLocks/>
          </p:cNvSpPr>
          <p:nvPr/>
        </p:nvSpPr>
        <p:spPr bwMode="auto">
          <a:xfrm>
            <a:off x="9448076" y="1692605"/>
            <a:ext cx="2347910" cy="619433"/>
          </a:xfrm>
          <a:prstGeom prst="chevron">
            <a:avLst>
              <a:gd name="adj" fmla="val 31277"/>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kumimoji="0" lang="en-US" sz="1400" b="0" i="0" u="none" strike="noStrike" kern="1200" cap="none" spc="0" normalizeH="0" baseline="0" noProof="0" dirty="0">
                <a:ln>
                  <a:noFill/>
                </a:ln>
                <a:solidFill>
                  <a:schemeClr val="accent1"/>
                </a:solidFill>
                <a:effectLst/>
                <a:uLnTx/>
                <a:uFillTx/>
                <a:latin typeface="+mj-lt"/>
                <a:ea typeface="+mn-ea"/>
                <a:cs typeface="+mn-cs"/>
              </a:rPr>
              <a:t>Experience</a:t>
            </a:r>
          </a:p>
        </p:txBody>
      </p:sp>
      <p:sp>
        <p:nvSpPr>
          <p:cNvPr id="71" name="Arrow: Chevron 70">
            <a:extLst>
              <a:ext uri="{FF2B5EF4-FFF2-40B4-BE49-F238E27FC236}">
                <a16:creationId xmlns:a16="http://schemas.microsoft.com/office/drawing/2014/main" id="{2ED3A7F4-595E-4BB5-8858-935E4F87B12A}"/>
              </a:ext>
            </a:extLst>
          </p:cNvPr>
          <p:cNvSpPr>
            <a:spLocks/>
          </p:cNvSpPr>
          <p:nvPr/>
        </p:nvSpPr>
        <p:spPr bwMode="auto">
          <a:xfrm>
            <a:off x="10773636" y="1692605"/>
            <a:ext cx="951709" cy="619433"/>
          </a:xfrm>
          <a:prstGeom prst="chevron">
            <a:avLst>
              <a:gd name="adj" fmla="val 31277"/>
            </a:avLst>
          </a:prstGeom>
          <a:solidFill>
            <a:srgbClr val="2E82DD"/>
          </a:solidFill>
          <a:ln>
            <a:solidFill>
              <a:srgbClr val="2E82D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kumimoji="0" lang="en-US" sz="1400" b="0" i="0" u="none" strike="noStrike" kern="1200" cap="none" spc="0" normalizeH="0" baseline="0" noProof="0" dirty="0">
              <a:ln>
                <a:noFill/>
              </a:ln>
              <a:solidFill>
                <a:schemeClr val="accent1"/>
              </a:solidFill>
              <a:effectLst/>
              <a:uLnTx/>
              <a:uFillTx/>
              <a:latin typeface="+mj-lt"/>
              <a:ea typeface="+mn-ea"/>
              <a:cs typeface="+mn-cs"/>
            </a:endParaRPr>
          </a:p>
        </p:txBody>
      </p:sp>
      <p:sp>
        <p:nvSpPr>
          <p:cNvPr id="72" name="Arrow: Chevron 71">
            <a:extLst>
              <a:ext uri="{FF2B5EF4-FFF2-40B4-BE49-F238E27FC236}">
                <a16:creationId xmlns:a16="http://schemas.microsoft.com/office/drawing/2014/main" id="{F8629881-5F2B-4673-9DF7-44103BD83B92}"/>
              </a:ext>
            </a:extLst>
          </p:cNvPr>
          <p:cNvSpPr>
            <a:spLocks/>
          </p:cNvSpPr>
          <p:nvPr/>
        </p:nvSpPr>
        <p:spPr bwMode="auto">
          <a:xfrm>
            <a:off x="10844277" y="1692605"/>
            <a:ext cx="951709" cy="619433"/>
          </a:xfrm>
          <a:prstGeom prst="chevron">
            <a:avLst>
              <a:gd name="adj" fmla="val 31277"/>
            </a:avLst>
          </a:prstGeom>
          <a:solidFill>
            <a:srgbClr val="3293DE"/>
          </a:solidFill>
          <a:ln>
            <a:solidFill>
              <a:srgbClr val="3293D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kumimoji="0" lang="en-US" sz="1400" b="0" i="0" u="none" strike="noStrike" kern="1200" cap="none" spc="0" normalizeH="0" baseline="0" noProof="0" dirty="0">
              <a:ln>
                <a:noFill/>
              </a:ln>
              <a:solidFill>
                <a:schemeClr val="accent1"/>
              </a:solidFill>
              <a:effectLst/>
              <a:uLnTx/>
              <a:uFillTx/>
              <a:latin typeface="+mj-lt"/>
              <a:ea typeface="+mn-ea"/>
              <a:cs typeface="+mn-cs"/>
            </a:endParaRPr>
          </a:p>
        </p:txBody>
      </p:sp>
      <p:grpSp>
        <p:nvGrpSpPr>
          <p:cNvPr id="73" name="Group 72">
            <a:extLst>
              <a:ext uri="{FF2B5EF4-FFF2-40B4-BE49-F238E27FC236}">
                <a16:creationId xmlns:a16="http://schemas.microsoft.com/office/drawing/2014/main" id="{653FCF29-B518-4A82-AB0B-AE57F6266231}"/>
              </a:ext>
            </a:extLst>
          </p:cNvPr>
          <p:cNvGrpSpPr/>
          <p:nvPr/>
        </p:nvGrpSpPr>
        <p:grpSpPr>
          <a:xfrm>
            <a:off x="11102726" y="1748979"/>
            <a:ext cx="592136" cy="510462"/>
            <a:chOff x="11105040" y="1680904"/>
            <a:chExt cx="592136" cy="510462"/>
          </a:xfrm>
        </p:grpSpPr>
        <p:sp>
          <p:nvSpPr>
            <p:cNvPr id="75" name="Hexagon 74">
              <a:extLst>
                <a:ext uri="{FF2B5EF4-FFF2-40B4-BE49-F238E27FC236}">
                  <a16:creationId xmlns:a16="http://schemas.microsoft.com/office/drawing/2014/main" id="{005BE447-F0ED-4219-95B7-85F6F879C68F}"/>
                </a:ext>
                <a:ext uri="{C183D7F6-B498-43B3-948B-1728B52AA6E4}">
                  <adec:decorative xmlns:adec="http://schemas.microsoft.com/office/drawing/2017/decorative" val="1"/>
                </a:ext>
              </a:extLst>
            </p:cNvPr>
            <p:cNvSpPr/>
            <p:nvPr/>
          </p:nvSpPr>
          <p:spPr>
            <a:xfrm rot="10800000">
              <a:off x="11105040" y="1680904"/>
              <a:ext cx="592136" cy="510462"/>
            </a:xfrm>
            <a:prstGeom prst="hexagon">
              <a:avLst>
                <a:gd name="adj" fmla="val 28319"/>
                <a:gd name="vf" fmla="val 115470"/>
              </a:avLst>
            </a:prstGeom>
            <a:solidFill>
              <a:schemeClr val="bg1"/>
            </a:solidFill>
            <a:ln>
              <a:noFill/>
              <a:headEnd type="none" w="med" len="med"/>
              <a:tailEnd type="none" w="med" len="med"/>
            </a:ln>
            <a:effectLst>
              <a:outerShdw blurRad="63500" sx="101000" sy="101000" algn="ctr"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1800" dirty="0">
                <a:solidFill>
                  <a:srgbClr val="FFFFFF"/>
                </a:solidFill>
                <a:cs typeface="Segoe UI" pitchFamily="34" charset="0"/>
              </a:endParaRPr>
            </a:p>
          </p:txBody>
        </p:sp>
        <p:grpSp>
          <p:nvGrpSpPr>
            <p:cNvPr id="76" name="automated 2">
              <a:extLst>
                <a:ext uri="{FF2B5EF4-FFF2-40B4-BE49-F238E27FC236}">
                  <a16:creationId xmlns:a16="http://schemas.microsoft.com/office/drawing/2014/main" id="{EEAE2CF0-EB89-40EA-942D-5B5EED5B75EB}"/>
                </a:ext>
                <a:ext uri="{C183D7F6-B498-43B3-948B-1728B52AA6E4}">
                  <adec:decorative xmlns:adec="http://schemas.microsoft.com/office/drawing/2017/decorative" val="1"/>
                </a:ext>
              </a:extLst>
            </p:cNvPr>
            <p:cNvGrpSpPr/>
            <p:nvPr/>
          </p:nvGrpSpPr>
          <p:grpSpPr>
            <a:xfrm>
              <a:off x="11249304" y="1784331"/>
              <a:ext cx="303608" cy="303608"/>
              <a:chOff x="9114835" y="4807419"/>
              <a:chExt cx="503947" cy="503947"/>
            </a:xfrm>
          </p:grpSpPr>
          <p:sp>
            <p:nvSpPr>
              <p:cNvPr id="77" name="Freeform: Shape 76">
                <a:extLst>
                  <a:ext uri="{FF2B5EF4-FFF2-40B4-BE49-F238E27FC236}">
                    <a16:creationId xmlns:a16="http://schemas.microsoft.com/office/drawing/2014/main" id="{A37E221A-AB05-4979-B1EB-4EC879BAA335}"/>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4D501987-94FE-41BE-969B-7D526926D8A2}"/>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5B3B9FCC-BDCD-4B56-A00D-555817C80059}"/>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9FF7F2CF-938C-4127-955D-A5B2AEECC400}"/>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92693E5F-E791-444D-8A42-D46D998F8CFA}"/>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5712CDE3-96F7-4BE8-BB24-95EC94D0E306}"/>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E21925B8-F41C-40B6-B400-0CD923E3C1F7}"/>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9955BEAE-2ED2-43F2-A34C-C6E402715CA4}"/>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2D03DB86-6952-4562-8DBD-376384E95ACE}"/>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grpSp>
      </p:grpSp>
      <p:sp>
        <p:nvSpPr>
          <p:cNvPr id="86" name="Arrow: Chevron 85">
            <a:extLst>
              <a:ext uri="{FF2B5EF4-FFF2-40B4-BE49-F238E27FC236}">
                <a16:creationId xmlns:a16="http://schemas.microsoft.com/office/drawing/2014/main" id="{0F49B51E-CB98-447C-8B0A-F34AC708ED06}"/>
              </a:ext>
            </a:extLst>
          </p:cNvPr>
          <p:cNvSpPr>
            <a:spLocks/>
          </p:cNvSpPr>
          <p:nvPr/>
        </p:nvSpPr>
        <p:spPr bwMode="auto">
          <a:xfrm>
            <a:off x="9448077" y="1692605"/>
            <a:ext cx="253204" cy="619433"/>
          </a:xfrm>
          <a:prstGeom prst="chevron">
            <a:avLst>
              <a:gd name="adj" fmla="val 76295"/>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kumimoji="0" lang="en-US" sz="1400" b="0" i="0" u="none" strike="noStrike" kern="1200" cap="none" spc="0" normalizeH="0" baseline="0" noProof="0" dirty="0">
              <a:ln>
                <a:noFill/>
              </a:ln>
              <a:solidFill>
                <a:schemeClr val="accent1"/>
              </a:solidFill>
              <a:effectLst/>
              <a:uLnTx/>
              <a:uFillTx/>
              <a:latin typeface="+mj-lt"/>
              <a:ea typeface="+mn-ea"/>
              <a:cs typeface="+mn-cs"/>
            </a:endParaRPr>
          </a:p>
        </p:txBody>
      </p:sp>
    </p:spTree>
    <p:extLst>
      <p:ext uri="{BB962C8B-B14F-4D97-AF65-F5344CB8AC3E}">
        <p14:creationId xmlns:p14="http://schemas.microsoft.com/office/powerpoint/2010/main" val="697959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81FFA80-8639-40E9-85F9-36E7F37E7695}"/>
              </a:ext>
            </a:extLst>
          </p:cNvPr>
          <p:cNvSpPr>
            <a:spLocks noGrp="1"/>
          </p:cNvSpPr>
          <p:nvPr>
            <p:ph type="title"/>
          </p:nvPr>
        </p:nvSpPr>
        <p:spPr>
          <a:xfrm>
            <a:off x="588263" y="457200"/>
            <a:ext cx="11018520" cy="553998"/>
          </a:xfrm>
        </p:spPr>
        <p:txBody>
          <a:bodyPr/>
          <a:lstStyle/>
          <a:p>
            <a:r>
              <a:rPr lang="en-US" dirty="0"/>
              <a:t>Flexible integration with your existing environment</a:t>
            </a:r>
          </a:p>
        </p:txBody>
      </p:sp>
      <p:sp>
        <p:nvSpPr>
          <p:cNvPr id="53" name="Text Placeholder 52">
            <a:extLst>
              <a:ext uri="{FF2B5EF4-FFF2-40B4-BE49-F238E27FC236}">
                <a16:creationId xmlns:a16="http://schemas.microsoft.com/office/drawing/2014/main" id="{4D634AAF-6753-4056-A904-ACB800B70874}"/>
              </a:ext>
            </a:extLst>
          </p:cNvPr>
          <p:cNvSpPr>
            <a:spLocks noGrp="1"/>
          </p:cNvSpPr>
          <p:nvPr>
            <p:ph type="body" sz="quarter" idx="11"/>
          </p:nvPr>
        </p:nvSpPr>
        <p:spPr>
          <a:xfrm>
            <a:off x="588263" y="1021416"/>
            <a:ext cx="11422762" cy="307777"/>
          </a:xfrm>
        </p:spPr>
        <p:txBody>
          <a:bodyPr/>
          <a:lstStyle/>
          <a:p>
            <a:r>
              <a:rPr lang="en-US" dirty="0"/>
              <a:t>Solution works seamlessly with established platforms and systems, delivers to multiple endpoints</a:t>
            </a:r>
          </a:p>
        </p:txBody>
      </p:sp>
      <p:sp>
        <p:nvSpPr>
          <p:cNvPr id="154" name="Rectangle 153">
            <a:extLst>
              <a:ext uri="{FF2B5EF4-FFF2-40B4-BE49-F238E27FC236}">
                <a16:creationId xmlns:a16="http://schemas.microsoft.com/office/drawing/2014/main" id="{4848D4EF-F3D4-4D33-A848-3AFC517D2ED0}"/>
              </a:ext>
              <a:ext uri="{C183D7F6-B498-43B3-948B-1728B52AA6E4}">
                <adec:decorative xmlns:adec="http://schemas.microsoft.com/office/drawing/2017/decorative" val="1"/>
              </a:ext>
            </a:extLst>
          </p:cNvPr>
          <p:cNvSpPr>
            <a:spLocks/>
          </p:cNvSpPr>
          <p:nvPr/>
        </p:nvSpPr>
        <p:spPr bwMode="auto">
          <a:xfrm>
            <a:off x="0" y="2826354"/>
            <a:ext cx="12191998" cy="238437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
                <a:srgbClr val="000000"/>
              </a:buClr>
              <a:buSzTx/>
              <a:buFont typeface="Arial"/>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sym typeface="Arial"/>
            </a:endParaRPr>
          </a:p>
        </p:txBody>
      </p:sp>
      <p:grpSp>
        <p:nvGrpSpPr>
          <p:cNvPr id="187" name="Group 186">
            <a:extLst>
              <a:ext uri="{FF2B5EF4-FFF2-40B4-BE49-F238E27FC236}">
                <a16:creationId xmlns:a16="http://schemas.microsoft.com/office/drawing/2014/main" id="{322C2152-507A-4C56-B099-1AC3233EBF05}"/>
              </a:ext>
            </a:extLst>
          </p:cNvPr>
          <p:cNvGrpSpPr/>
          <p:nvPr/>
        </p:nvGrpSpPr>
        <p:grpSpPr>
          <a:xfrm>
            <a:off x="860012" y="2533650"/>
            <a:ext cx="2231914" cy="1953547"/>
            <a:chOff x="745712" y="2667000"/>
            <a:chExt cx="2231914" cy="1953547"/>
          </a:xfrm>
        </p:grpSpPr>
        <p:grpSp>
          <p:nvGrpSpPr>
            <p:cNvPr id="155" name="Group 154">
              <a:extLst>
                <a:ext uri="{FF2B5EF4-FFF2-40B4-BE49-F238E27FC236}">
                  <a16:creationId xmlns:a16="http://schemas.microsoft.com/office/drawing/2014/main" id="{88F3EEA7-0F89-4A3A-8E34-04EE6927950F}"/>
                </a:ext>
              </a:extLst>
            </p:cNvPr>
            <p:cNvGrpSpPr/>
            <p:nvPr/>
          </p:nvGrpSpPr>
          <p:grpSpPr>
            <a:xfrm>
              <a:off x="745712" y="2667000"/>
              <a:ext cx="2231914" cy="1953547"/>
              <a:chOff x="3545876" y="1752811"/>
              <a:chExt cx="2091926" cy="1831018"/>
            </a:xfrm>
          </p:grpSpPr>
          <p:sp>
            <p:nvSpPr>
              <p:cNvPr id="156" name="Hexagon 155">
                <a:extLst>
                  <a:ext uri="{FF2B5EF4-FFF2-40B4-BE49-F238E27FC236}">
                    <a16:creationId xmlns:a16="http://schemas.microsoft.com/office/drawing/2014/main" id="{D1370327-5AAE-4D08-96F5-CB0B3F53DB69}"/>
                  </a:ext>
                </a:extLst>
              </p:cNvPr>
              <p:cNvSpPr/>
              <p:nvPr/>
            </p:nvSpPr>
            <p:spPr>
              <a:xfrm>
                <a:off x="3545876" y="1752811"/>
                <a:ext cx="2091926" cy="1831018"/>
              </a:xfrm>
              <a:prstGeom prst="hexagon">
                <a:avLst>
                  <a:gd name="adj" fmla="val 29897"/>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dirty="0">
                  <a:ln>
                    <a:noFill/>
                  </a:ln>
                  <a:solidFill>
                    <a:prstClr val="white"/>
                  </a:solidFill>
                  <a:effectLst/>
                  <a:uLnTx/>
                  <a:uFillTx/>
                  <a:latin typeface="Segoe UI Semilight"/>
                  <a:ea typeface="+mn-ea"/>
                  <a:cs typeface="+mn-cs"/>
                </a:endParaRPr>
              </a:p>
            </p:txBody>
          </p:sp>
          <p:sp>
            <p:nvSpPr>
              <p:cNvPr id="157" name="Hexagon 156">
                <a:extLst>
                  <a:ext uri="{FF2B5EF4-FFF2-40B4-BE49-F238E27FC236}">
                    <a16:creationId xmlns:a16="http://schemas.microsoft.com/office/drawing/2014/main" id="{7B7581BB-EBC2-4363-9B48-E1C0A31BB0CE}"/>
                  </a:ext>
                </a:extLst>
              </p:cNvPr>
              <p:cNvSpPr/>
              <p:nvPr/>
            </p:nvSpPr>
            <p:spPr>
              <a:xfrm>
                <a:off x="3623604" y="1820844"/>
                <a:ext cx="1936469" cy="1694953"/>
              </a:xfrm>
              <a:prstGeom prst="hexagon">
                <a:avLst>
                  <a:gd name="adj" fmla="val 29897"/>
                  <a:gd name="vf" fmla="val 115470"/>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dirty="0">
                  <a:ln>
                    <a:noFill/>
                  </a:ln>
                  <a:solidFill>
                    <a:prstClr val="white"/>
                  </a:solidFill>
                  <a:effectLst/>
                  <a:uLnTx/>
                  <a:uFillTx/>
                  <a:latin typeface="Segoe UI Semilight"/>
                  <a:ea typeface="+mn-ea"/>
                  <a:cs typeface="+mn-cs"/>
                </a:endParaRPr>
              </a:p>
            </p:txBody>
          </p:sp>
        </p:grpSp>
        <p:sp>
          <p:nvSpPr>
            <p:cNvPr id="173" name="TextBox 172">
              <a:extLst>
                <a:ext uri="{FF2B5EF4-FFF2-40B4-BE49-F238E27FC236}">
                  <a16:creationId xmlns:a16="http://schemas.microsoft.com/office/drawing/2014/main" id="{92CEAB2E-57F4-4C64-BDE7-9EA69728133B}"/>
                </a:ext>
              </a:extLst>
            </p:cNvPr>
            <p:cNvSpPr txBox="1"/>
            <p:nvPr/>
          </p:nvSpPr>
          <p:spPr>
            <a:xfrm>
              <a:off x="1118032" y="3105164"/>
              <a:ext cx="1487274" cy="1077218"/>
            </a:xfrm>
            <a:prstGeom prst="rect">
              <a:avLst/>
            </a:prstGeom>
            <a:noFill/>
          </p:spPr>
          <p:txBody>
            <a:bodyPr wrap="square" lIns="0" tIns="0" rIns="0" bIns="0" rtlCol="0" anchor="ctr">
              <a:spAutoFit/>
            </a:bodyPr>
            <a:lstStyle>
              <a:defPPr>
                <a:defRPr lang="en-US"/>
              </a:defPPr>
              <a:lvl1pPr marR="0" lvl="0" defTabSz="914275" fontAlgn="auto">
                <a:lnSpc>
                  <a:spcPct val="114000"/>
                </a:lnSpc>
                <a:spcBef>
                  <a:spcPts val="0"/>
                </a:spcBef>
                <a:spcAft>
                  <a:spcPts val="600"/>
                </a:spcAft>
                <a:buClrTx/>
                <a:buSzTx/>
                <a:tabLst/>
                <a:defRPr kumimoji="0" b="0" i="0" u="none" strike="noStrike" cap="none" spc="0" normalizeH="0" baseline="0">
                  <a:ln>
                    <a:noFill/>
                  </a:ln>
                  <a:gradFill>
                    <a:gsLst>
                      <a:gs pos="2917">
                        <a:srgbClr val="000000"/>
                      </a:gs>
                      <a:gs pos="30000">
                        <a:srgbClr val="000000"/>
                      </a:gs>
                    </a:gsLst>
                    <a:lin ang="5400000" scaled="0"/>
                  </a:gradFill>
                  <a:effectLst/>
                  <a:uLnTx/>
                  <a:uFillTx/>
                  <a:latin typeface="Segoe UI"/>
                </a:defRPr>
              </a:lvl1pPr>
            </a:lstStyle>
            <a:p>
              <a:pPr marR="0" lvl="0" algn="ctr" fontAlgn="base">
                <a:lnSpc>
                  <a:spcPct val="100000"/>
                </a:lnSpc>
                <a:spcBef>
                  <a:spcPts val="0"/>
                </a:spcBef>
                <a:spcAft>
                  <a:spcPts val="0"/>
                </a:spcAft>
              </a:pPr>
              <a:r>
                <a:rPr lang="en-US" sz="1400" dirty="0">
                  <a:solidFill>
                    <a:srgbClr val="000000"/>
                  </a:solidFill>
                  <a:effectLst/>
                  <a:latin typeface="+mn-lt"/>
                  <a:ea typeface="Times New Roman" panose="02020603050405020304" pitchFamily="18" charset="0"/>
                </a:rPr>
                <a:t>Will you be bringing on-premises hardware? e.g., cameras, encoders </a:t>
              </a:r>
            </a:p>
          </p:txBody>
        </p:sp>
      </p:grpSp>
      <p:grpSp>
        <p:nvGrpSpPr>
          <p:cNvPr id="186" name="Group 185">
            <a:extLst>
              <a:ext uri="{FF2B5EF4-FFF2-40B4-BE49-F238E27FC236}">
                <a16:creationId xmlns:a16="http://schemas.microsoft.com/office/drawing/2014/main" id="{4247E7D0-BEF1-4A02-9226-FF0D8D5E0A6D}"/>
              </a:ext>
            </a:extLst>
          </p:cNvPr>
          <p:cNvGrpSpPr/>
          <p:nvPr/>
        </p:nvGrpSpPr>
        <p:grpSpPr>
          <a:xfrm>
            <a:off x="2929982" y="3549889"/>
            <a:ext cx="2231914" cy="1953547"/>
            <a:chOff x="2439444" y="3683239"/>
            <a:chExt cx="2231914" cy="1953547"/>
          </a:xfrm>
        </p:grpSpPr>
        <p:grpSp>
          <p:nvGrpSpPr>
            <p:cNvPr id="158" name="Group 157">
              <a:extLst>
                <a:ext uri="{FF2B5EF4-FFF2-40B4-BE49-F238E27FC236}">
                  <a16:creationId xmlns:a16="http://schemas.microsoft.com/office/drawing/2014/main" id="{99EC51CD-6EBC-440D-9299-7F83CB4F25DF}"/>
                </a:ext>
              </a:extLst>
            </p:cNvPr>
            <p:cNvGrpSpPr/>
            <p:nvPr/>
          </p:nvGrpSpPr>
          <p:grpSpPr>
            <a:xfrm>
              <a:off x="2439444" y="3683239"/>
              <a:ext cx="2231914" cy="1953547"/>
              <a:chOff x="3545876" y="1752811"/>
              <a:chExt cx="2091926" cy="1831018"/>
            </a:xfrm>
          </p:grpSpPr>
          <p:sp>
            <p:nvSpPr>
              <p:cNvPr id="159" name="Hexagon 158">
                <a:extLst>
                  <a:ext uri="{FF2B5EF4-FFF2-40B4-BE49-F238E27FC236}">
                    <a16:creationId xmlns:a16="http://schemas.microsoft.com/office/drawing/2014/main" id="{32B6AC9E-46C6-45D6-A63D-F4324800D9D6}"/>
                  </a:ext>
                </a:extLst>
              </p:cNvPr>
              <p:cNvSpPr/>
              <p:nvPr/>
            </p:nvSpPr>
            <p:spPr>
              <a:xfrm>
                <a:off x="3545876" y="1752811"/>
                <a:ext cx="2091926" cy="1831018"/>
              </a:xfrm>
              <a:prstGeom prst="hexagon">
                <a:avLst>
                  <a:gd name="adj" fmla="val 29897"/>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dirty="0">
                  <a:ln>
                    <a:noFill/>
                  </a:ln>
                  <a:solidFill>
                    <a:prstClr val="white"/>
                  </a:solidFill>
                  <a:effectLst/>
                  <a:uLnTx/>
                  <a:uFillTx/>
                  <a:latin typeface="Segoe UI Semilight"/>
                  <a:ea typeface="+mn-ea"/>
                  <a:cs typeface="+mn-cs"/>
                </a:endParaRPr>
              </a:p>
            </p:txBody>
          </p:sp>
          <p:sp>
            <p:nvSpPr>
              <p:cNvPr id="160" name="Hexagon 159">
                <a:extLst>
                  <a:ext uri="{FF2B5EF4-FFF2-40B4-BE49-F238E27FC236}">
                    <a16:creationId xmlns:a16="http://schemas.microsoft.com/office/drawing/2014/main" id="{7721D0FE-E6B1-4FC1-9A09-8F8E5C898EF3}"/>
                  </a:ext>
                </a:extLst>
              </p:cNvPr>
              <p:cNvSpPr/>
              <p:nvPr/>
            </p:nvSpPr>
            <p:spPr>
              <a:xfrm>
                <a:off x="3623604" y="1820844"/>
                <a:ext cx="1936469" cy="1694953"/>
              </a:xfrm>
              <a:prstGeom prst="hexagon">
                <a:avLst>
                  <a:gd name="adj" fmla="val 29897"/>
                  <a:gd name="vf" fmla="val 115470"/>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dirty="0">
                  <a:ln>
                    <a:noFill/>
                  </a:ln>
                  <a:solidFill>
                    <a:prstClr val="white"/>
                  </a:solidFill>
                  <a:effectLst/>
                  <a:uLnTx/>
                  <a:uFillTx/>
                  <a:latin typeface="Segoe UI Semilight"/>
                  <a:ea typeface="+mn-ea"/>
                  <a:cs typeface="+mn-cs"/>
                </a:endParaRPr>
              </a:p>
            </p:txBody>
          </p:sp>
        </p:grpSp>
        <p:sp>
          <p:nvSpPr>
            <p:cNvPr id="174" name="TextBox 173">
              <a:extLst>
                <a:ext uri="{FF2B5EF4-FFF2-40B4-BE49-F238E27FC236}">
                  <a16:creationId xmlns:a16="http://schemas.microsoft.com/office/drawing/2014/main" id="{F7184E54-C94B-4CBE-80B4-3D548F8AAD72}"/>
                </a:ext>
              </a:extLst>
            </p:cNvPr>
            <p:cNvSpPr txBox="1"/>
            <p:nvPr/>
          </p:nvSpPr>
          <p:spPr>
            <a:xfrm>
              <a:off x="2765228" y="4444569"/>
              <a:ext cx="1580346" cy="430887"/>
            </a:xfrm>
            <a:prstGeom prst="rect">
              <a:avLst/>
            </a:prstGeom>
            <a:noFill/>
          </p:spPr>
          <p:txBody>
            <a:bodyPr wrap="square" lIns="0" tIns="0" rIns="0" bIns="0" rtlCol="0" anchor="ctr">
              <a:spAutoFit/>
            </a:bodyPr>
            <a:lstStyle>
              <a:defPPr>
                <a:defRPr lang="en-US"/>
              </a:defPPr>
              <a:lvl1pPr marR="0" lvl="0" defTabSz="914275" fontAlgn="auto">
                <a:lnSpc>
                  <a:spcPct val="114000"/>
                </a:lnSpc>
                <a:spcBef>
                  <a:spcPts val="0"/>
                </a:spcBef>
                <a:spcAft>
                  <a:spcPts val="600"/>
                </a:spcAft>
                <a:buClrTx/>
                <a:buSzTx/>
                <a:tabLst/>
                <a:defRPr kumimoji="0" b="0" i="0" u="none" strike="noStrike" cap="none" spc="0" normalizeH="0" baseline="0">
                  <a:ln>
                    <a:noFill/>
                  </a:ln>
                  <a:gradFill>
                    <a:gsLst>
                      <a:gs pos="2917">
                        <a:srgbClr val="000000"/>
                      </a:gs>
                      <a:gs pos="30000">
                        <a:srgbClr val="000000"/>
                      </a:gs>
                    </a:gsLst>
                    <a:lin ang="5400000" scaled="0"/>
                  </a:gradFill>
                  <a:effectLst/>
                  <a:uLnTx/>
                  <a:uFillTx/>
                  <a:latin typeface="Segoe UI"/>
                </a:defRPr>
              </a:lvl1pPr>
            </a:lstStyle>
            <a:p>
              <a:pPr marR="0" lvl="0" algn="ctr" fontAlgn="base">
                <a:lnSpc>
                  <a:spcPct val="100000"/>
                </a:lnSpc>
                <a:spcBef>
                  <a:spcPts val="0"/>
                </a:spcBef>
                <a:spcAft>
                  <a:spcPts val="0"/>
                </a:spcAft>
              </a:pPr>
              <a:r>
                <a:rPr lang="en-US" sz="1400" dirty="0">
                  <a:solidFill>
                    <a:srgbClr val="000000"/>
                  </a:solidFill>
                  <a:effectLst/>
                  <a:latin typeface="+mn-lt"/>
                  <a:ea typeface="Times New Roman" panose="02020603050405020304" pitchFamily="18" charset="0"/>
                </a:rPr>
                <a:t>Which ad service do you use? </a:t>
              </a:r>
            </a:p>
          </p:txBody>
        </p:sp>
      </p:grpSp>
      <p:grpSp>
        <p:nvGrpSpPr>
          <p:cNvPr id="185" name="Group 184">
            <a:extLst>
              <a:ext uri="{FF2B5EF4-FFF2-40B4-BE49-F238E27FC236}">
                <a16:creationId xmlns:a16="http://schemas.microsoft.com/office/drawing/2014/main" id="{08335270-938D-461C-A420-7128F59BE54F}"/>
              </a:ext>
            </a:extLst>
          </p:cNvPr>
          <p:cNvGrpSpPr/>
          <p:nvPr/>
        </p:nvGrpSpPr>
        <p:grpSpPr>
          <a:xfrm>
            <a:off x="4999952" y="2533650"/>
            <a:ext cx="2231914" cy="1953547"/>
            <a:chOff x="4133177" y="2667000"/>
            <a:chExt cx="2231914" cy="1953547"/>
          </a:xfrm>
        </p:grpSpPr>
        <p:grpSp>
          <p:nvGrpSpPr>
            <p:cNvPr id="161" name="Group 160">
              <a:extLst>
                <a:ext uri="{FF2B5EF4-FFF2-40B4-BE49-F238E27FC236}">
                  <a16:creationId xmlns:a16="http://schemas.microsoft.com/office/drawing/2014/main" id="{95EEC2FD-9CDD-4635-8ECD-476F53F4983A}"/>
                </a:ext>
              </a:extLst>
            </p:cNvPr>
            <p:cNvGrpSpPr/>
            <p:nvPr/>
          </p:nvGrpSpPr>
          <p:grpSpPr>
            <a:xfrm>
              <a:off x="4133177" y="2667000"/>
              <a:ext cx="2231914" cy="1953547"/>
              <a:chOff x="3545876" y="1752811"/>
              <a:chExt cx="2091926" cy="1831018"/>
            </a:xfrm>
          </p:grpSpPr>
          <p:sp>
            <p:nvSpPr>
              <p:cNvPr id="162" name="Hexagon 161">
                <a:extLst>
                  <a:ext uri="{FF2B5EF4-FFF2-40B4-BE49-F238E27FC236}">
                    <a16:creationId xmlns:a16="http://schemas.microsoft.com/office/drawing/2014/main" id="{7C02F640-7370-477B-9229-966DB5926E98}"/>
                  </a:ext>
                </a:extLst>
              </p:cNvPr>
              <p:cNvSpPr/>
              <p:nvPr/>
            </p:nvSpPr>
            <p:spPr>
              <a:xfrm>
                <a:off x="3545876" y="1752811"/>
                <a:ext cx="2091926" cy="1831018"/>
              </a:xfrm>
              <a:prstGeom prst="hexagon">
                <a:avLst>
                  <a:gd name="adj" fmla="val 29897"/>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dirty="0">
                  <a:ln>
                    <a:noFill/>
                  </a:ln>
                  <a:solidFill>
                    <a:prstClr val="white"/>
                  </a:solidFill>
                  <a:effectLst/>
                  <a:uLnTx/>
                  <a:uFillTx/>
                  <a:latin typeface="Segoe UI Semilight"/>
                  <a:ea typeface="+mn-ea"/>
                  <a:cs typeface="+mn-cs"/>
                </a:endParaRPr>
              </a:p>
            </p:txBody>
          </p:sp>
          <p:sp>
            <p:nvSpPr>
              <p:cNvPr id="163" name="Hexagon 162">
                <a:extLst>
                  <a:ext uri="{FF2B5EF4-FFF2-40B4-BE49-F238E27FC236}">
                    <a16:creationId xmlns:a16="http://schemas.microsoft.com/office/drawing/2014/main" id="{049AD133-064D-4DAF-B016-126717D09E4C}"/>
                  </a:ext>
                </a:extLst>
              </p:cNvPr>
              <p:cNvSpPr/>
              <p:nvPr/>
            </p:nvSpPr>
            <p:spPr>
              <a:xfrm>
                <a:off x="3623604" y="1820844"/>
                <a:ext cx="1936469" cy="1694953"/>
              </a:xfrm>
              <a:prstGeom prst="hexagon">
                <a:avLst>
                  <a:gd name="adj" fmla="val 29897"/>
                  <a:gd name="vf" fmla="val 115470"/>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dirty="0">
                  <a:ln>
                    <a:noFill/>
                  </a:ln>
                  <a:solidFill>
                    <a:prstClr val="white"/>
                  </a:solidFill>
                  <a:effectLst/>
                  <a:uLnTx/>
                  <a:uFillTx/>
                  <a:latin typeface="Segoe UI Semilight"/>
                  <a:ea typeface="+mn-ea"/>
                  <a:cs typeface="+mn-cs"/>
                </a:endParaRPr>
              </a:p>
            </p:txBody>
          </p:sp>
        </p:grpSp>
        <p:sp>
          <p:nvSpPr>
            <p:cNvPr id="175" name="TextBox 174">
              <a:extLst>
                <a:ext uri="{FF2B5EF4-FFF2-40B4-BE49-F238E27FC236}">
                  <a16:creationId xmlns:a16="http://schemas.microsoft.com/office/drawing/2014/main" id="{66827609-5BEF-4169-9F15-A8308AE724D4}"/>
                </a:ext>
              </a:extLst>
            </p:cNvPr>
            <p:cNvSpPr txBox="1"/>
            <p:nvPr/>
          </p:nvSpPr>
          <p:spPr>
            <a:xfrm>
              <a:off x="4588429" y="3320609"/>
              <a:ext cx="1321410" cy="646331"/>
            </a:xfrm>
            <a:prstGeom prst="rect">
              <a:avLst/>
            </a:prstGeom>
            <a:noFill/>
          </p:spPr>
          <p:txBody>
            <a:bodyPr wrap="square" lIns="0" tIns="0" rIns="0" bIns="0" rtlCol="0" anchor="ctr">
              <a:spAutoFit/>
            </a:bodyPr>
            <a:lstStyle>
              <a:defPPr>
                <a:defRPr lang="en-US"/>
              </a:defPPr>
              <a:lvl1pPr marR="0" lvl="0" defTabSz="914275" fontAlgn="auto">
                <a:lnSpc>
                  <a:spcPct val="114000"/>
                </a:lnSpc>
                <a:spcBef>
                  <a:spcPts val="0"/>
                </a:spcBef>
                <a:spcAft>
                  <a:spcPts val="600"/>
                </a:spcAft>
                <a:buClrTx/>
                <a:buSzTx/>
                <a:tabLst/>
                <a:defRPr kumimoji="0" b="0" i="0" u="none" strike="noStrike" cap="none" spc="0" normalizeH="0" baseline="0">
                  <a:ln>
                    <a:noFill/>
                  </a:ln>
                  <a:gradFill>
                    <a:gsLst>
                      <a:gs pos="2917">
                        <a:srgbClr val="000000"/>
                      </a:gs>
                      <a:gs pos="30000">
                        <a:srgbClr val="000000"/>
                      </a:gs>
                    </a:gsLst>
                    <a:lin ang="5400000" scaled="0"/>
                  </a:gradFill>
                  <a:effectLst/>
                  <a:uLnTx/>
                  <a:uFillTx/>
                  <a:latin typeface="Segoe UI"/>
                </a:defRPr>
              </a:lvl1pPr>
            </a:lstStyle>
            <a:p>
              <a:pPr marR="0" lvl="0" algn="ctr" fontAlgn="base">
                <a:lnSpc>
                  <a:spcPct val="100000"/>
                </a:lnSpc>
                <a:spcBef>
                  <a:spcPts val="0"/>
                </a:spcBef>
                <a:spcAft>
                  <a:spcPts val="0"/>
                </a:spcAft>
              </a:pPr>
              <a:r>
                <a:rPr lang="en-US" sz="1400" dirty="0">
                  <a:solidFill>
                    <a:srgbClr val="000000"/>
                  </a:solidFill>
                  <a:effectLst/>
                  <a:latin typeface="+mn-lt"/>
                  <a:ea typeface="Times New Roman" panose="02020603050405020304" pitchFamily="18" charset="0"/>
                </a:rPr>
                <a:t>Which CDN providers do you work with? </a:t>
              </a:r>
            </a:p>
          </p:txBody>
        </p:sp>
      </p:grpSp>
      <p:grpSp>
        <p:nvGrpSpPr>
          <p:cNvPr id="184" name="Group 183">
            <a:extLst>
              <a:ext uri="{FF2B5EF4-FFF2-40B4-BE49-F238E27FC236}">
                <a16:creationId xmlns:a16="http://schemas.microsoft.com/office/drawing/2014/main" id="{E227FC89-FE10-43A7-BB6A-AFCDC4BA96EF}"/>
              </a:ext>
            </a:extLst>
          </p:cNvPr>
          <p:cNvGrpSpPr/>
          <p:nvPr/>
        </p:nvGrpSpPr>
        <p:grpSpPr>
          <a:xfrm>
            <a:off x="7069922" y="3549889"/>
            <a:ext cx="2231914" cy="1953547"/>
            <a:chOff x="5826909" y="3683239"/>
            <a:chExt cx="2231914" cy="1953547"/>
          </a:xfrm>
        </p:grpSpPr>
        <p:grpSp>
          <p:nvGrpSpPr>
            <p:cNvPr id="164" name="Group 163">
              <a:extLst>
                <a:ext uri="{FF2B5EF4-FFF2-40B4-BE49-F238E27FC236}">
                  <a16:creationId xmlns:a16="http://schemas.microsoft.com/office/drawing/2014/main" id="{5722BC72-2EC0-41BD-9475-8FB62CE89C9B}"/>
                </a:ext>
              </a:extLst>
            </p:cNvPr>
            <p:cNvGrpSpPr/>
            <p:nvPr/>
          </p:nvGrpSpPr>
          <p:grpSpPr>
            <a:xfrm>
              <a:off x="5826909" y="3683239"/>
              <a:ext cx="2231914" cy="1953547"/>
              <a:chOff x="3545876" y="1752811"/>
              <a:chExt cx="2091926" cy="1831018"/>
            </a:xfrm>
          </p:grpSpPr>
          <p:sp>
            <p:nvSpPr>
              <p:cNvPr id="165" name="Hexagon 164">
                <a:extLst>
                  <a:ext uri="{FF2B5EF4-FFF2-40B4-BE49-F238E27FC236}">
                    <a16:creationId xmlns:a16="http://schemas.microsoft.com/office/drawing/2014/main" id="{864D6F42-3A54-4A37-9FD3-A8AB3A2307F6}"/>
                  </a:ext>
                </a:extLst>
              </p:cNvPr>
              <p:cNvSpPr/>
              <p:nvPr/>
            </p:nvSpPr>
            <p:spPr>
              <a:xfrm>
                <a:off x="3545876" y="1752811"/>
                <a:ext cx="2091926" cy="1831018"/>
              </a:xfrm>
              <a:prstGeom prst="hexagon">
                <a:avLst>
                  <a:gd name="adj" fmla="val 29897"/>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dirty="0">
                  <a:ln>
                    <a:noFill/>
                  </a:ln>
                  <a:solidFill>
                    <a:prstClr val="white"/>
                  </a:solidFill>
                  <a:effectLst/>
                  <a:uLnTx/>
                  <a:uFillTx/>
                  <a:latin typeface="Segoe UI Semilight"/>
                  <a:ea typeface="+mn-ea"/>
                  <a:cs typeface="+mn-cs"/>
                </a:endParaRPr>
              </a:p>
            </p:txBody>
          </p:sp>
          <p:sp>
            <p:nvSpPr>
              <p:cNvPr id="166" name="Hexagon 165">
                <a:extLst>
                  <a:ext uri="{FF2B5EF4-FFF2-40B4-BE49-F238E27FC236}">
                    <a16:creationId xmlns:a16="http://schemas.microsoft.com/office/drawing/2014/main" id="{DAF8C2E5-1D2D-4F07-9881-EB241D440C69}"/>
                  </a:ext>
                </a:extLst>
              </p:cNvPr>
              <p:cNvSpPr/>
              <p:nvPr/>
            </p:nvSpPr>
            <p:spPr>
              <a:xfrm>
                <a:off x="3623604" y="1820844"/>
                <a:ext cx="1936469" cy="1694953"/>
              </a:xfrm>
              <a:prstGeom prst="hexagon">
                <a:avLst>
                  <a:gd name="adj" fmla="val 29897"/>
                  <a:gd name="vf" fmla="val 115470"/>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dirty="0">
                  <a:ln>
                    <a:noFill/>
                  </a:ln>
                  <a:solidFill>
                    <a:prstClr val="white"/>
                  </a:solidFill>
                  <a:effectLst/>
                  <a:uLnTx/>
                  <a:uFillTx/>
                  <a:latin typeface="Segoe UI Semilight"/>
                  <a:ea typeface="+mn-ea"/>
                  <a:cs typeface="+mn-cs"/>
                </a:endParaRPr>
              </a:p>
            </p:txBody>
          </p:sp>
        </p:grpSp>
        <p:sp>
          <p:nvSpPr>
            <p:cNvPr id="177" name="TextBox 176">
              <a:extLst>
                <a:ext uri="{FF2B5EF4-FFF2-40B4-BE49-F238E27FC236}">
                  <a16:creationId xmlns:a16="http://schemas.microsoft.com/office/drawing/2014/main" id="{2597DAFE-26D3-4C02-8E8C-1D9A98E34EA6}"/>
                </a:ext>
              </a:extLst>
            </p:cNvPr>
            <p:cNvSpPr txBox="1">
              <a:spLocks/>
            </p:cNvSpPr>
            <p:nvPr/>
          </p:nvSpPr>
          <p:spPr>
            <a:xfrm>
              <a:off x="6199230" y="4121405"/>
              <a:ext cx="1487272" cy="1077218"/>
            </a:xfrm>
            <a:prstGeom prst="rect">
              <a:avLst/>
            </a:prstGeom>
            <a:noFill/>
          </p:spPr>
          <p:txBody>
            <a:bodyPr wrap="square" lIns="0" tIns="0" rIns="0" bIns="0" rtlCol="0" anchor="ctr">
              <a:spAutoFit/>
            </a:bodyPr>
            <a:lstStyle>
              <a:defPPr>
                <a:defRPr lang="en-US"/>
              </a:defPPr>
              <a:lvl1pPr marR="0" lvl="0" defTabSz="914275" fontAlgn="auto">
                <a:lnSpc>
                  <a:spcPct val="114000"/>
                </a:lnSpc>
                <a:spcBef>
                  <a:spcPts val="0"/>
                </a:spcBef>
                <a:spcAft>
                  <a:spcPts val="600"/>
                </a:spcAft>
                <a:buClrTx/>
                <a:buSzTx/>
                <a:tabLst/>
                <a:defRPr kumimoji="0" b="0" i="0" u="none" strike="noStrike" cap="none" spc="0" normalizeH="0" baseline="0">
                  <a:ln>
                    <a:noFill/>
                  </a:ln>
                  <a:gradFill>
                    <a:gsLst>
                      <a:gs pos="2917">
                        <a:srgbClr val="000000"/>
                      </a:gs>
                      <a:gs pos="30000">
                        <a:srgbClr val="000000"/>
                      </a:gs>
                    </a:gsLst>
                    <a:lin ang="5400000" scaled="0"/>
                  </a:gradFill>
                  <a:effectLst/>
                  <a:uLnTx/>
                  <a:uFillTx/>
                  <a:latin typeface="Segoe UI"/>
                </a:defRPr>
              </a:lvl1pPr>
            </a:lstStyle>
            <a:p>
              <a:pPr marR="0" lvl="0" algn="ctr" fontAlgn="base">
                <a:lnSpc>
                  <a:spcPct val="100000"/>
                </a:lnSpc>
                <a:spcBef>
                  <a:spcPts val="0"/>
                </a:spcBef>
                <a:spcAft>
                  <a:spcPts val="0"/>
                </a:spcAft>
              </a:pPr>
              <a:r>
                <a:rPr lang="en-US" sz="1400" dirty="0">
                  <a:solidFill>
                    <a:srgbClr val="000000"/>
                  </a:solidFill>
                  <a:effectLst/>
                  <a:latin typeface="+mn-lt"/>
                  <a:ea typeface="Times New Roman" panose="02020603050405020304" pitchFamily="18" charset="0"/>
                </a:rPr>
                <a:t>What are your delivery endpoints? Where is this event going out to?</a:t>
              </a:r>
            </a:p>
          </p:txBody>
        </p:sp>
      </p:grpSp>
      <p:grpSp>
        <p:nvGrpSpPr>
          <p:cNvPr id="183" name="Group 182">
            <a:extLst>
              <a:ext uri="{FF2B5EF4-FFF2-40B4-BE49-F238E27FC236}">
                <a16:creationId xmlns:a16="http://schemas.microsoft.com/office/drawing/2014/main" id="{2EEA0335-CBDE-4BB9-A2C4-821B09BD1F93}"/>
              </a:ext>
            </a:extLst>
          </p:cNvPr>
          <p:cNvGrpSpPr/>
          <p:nvPr/>
        </p:nvGrpSpPr>
        <p:grpSpPr>
          <a:xfrm>
            <a:off x="9139892" y="2533650"/>
            <a:ext cx="2231914" cy="1953547"/>
            <a:chOff x="7520642" y="2667000"/>
            <a:chExt cx="2231914" cy="1953547"/>
          </a:xfrm>
        </p:grpSpPr>
        <p:grpSp>
          <p:nvGrpSpPr>
            <p:cNvPr id="167" name="Group 166">
              <a:extLst>
                <a:ext uri="{FF2B5EF4-FFF2-40B4-BE49-F238E27FC236}">
                  <a16:creationId xmlns:a16="http://schemas.microsoft.com/office/drawing/2014/main" id="{993B74F9-1628-4D5A-8292-2EC531E717D2}"/>
                </a:ext>
              </a:extLst>
            </p:cNvPr>
            <p:cNvGrpSpPr/>
            <p:nvPr/>
          </p:nvGrpSpPr>
          <p:grpSpPr>
            <a:xfrm>
              <a:off x="7520642" y="2667000"/>
              <a:ext cx="2231914" cy="1953547"/>
              <a:chOff x="3545876" y="1752811"/>
              <a:chExt cx="2091926" cy="1831018"/>
            </a:xfrm>
          </p:grpSpPr>
          <p:sp>
            <p:nvSpPr>
              <p:cNvPr id="168" name="Hexagon 167">
                <a:extLst>
                  <a:ext uri="{FF2B5EF4-FFF2-40B4-BE49-F238E27FC236}">
                    <a16:creationId xmlns:a16="http://schemas.microsoft.com/office/drawing/2014/main" id="{69A35BD5-8EA4-4A8E-BB56-B0CECE6B3712}"/>
                  </a:ext>
                </a:extLst>
              </p:cNvPr>
              <p:cNvSpPr/>
              <p:nvPr/>
            </p:nvSpPr>
            <p:spPr>
              <a:xfrm>
                <a:off x="3545876" y="1752811"/>
                <a:ext cx="2091926" cy="1831018"/>
              </a:xfrm>
              <a:prstGeom prst="hexagon">
                <a:avLst>
                  <a:gd name="adj" fmla="val 29897"/>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dirty="0">
                  <a:ln>
                    <a:noFill/>
                  </a:ln>
                  <a:solidFill>
                    <a:prstClr val="white"/>
                  </a:solidFill>
                  <a:effectLst/>
                  <a:uLnTx/>
                  <a:uFillTx/>
                  <a:latin typeface="Segoe UI Semilight"/>
                  <a:ea typeface="+mn-ea"/>
                  <a:cs typeface="+mn-cs"/>
                </a:endParaRPr>
              </a:p>
            </p:txBody>
          </p:sp>
          <p:sp>
            <p:nvSpPr>
              <p:cNvPr id="169" name="Hexagon 168">
                <a:extLst>
                  <a:ext uri="{FF2B5EF4-FFF2-40B4-BE49-F238E27FC236}">
                    <a16:creationId xmlns:a16="http://schemas.microsoft.com/office/drawing/2014/main" id="{1F0F82ED-4601-4D58-883B-58866DABB805}"/>
                  </a:ext>
                </a:extLst>
              </p:cNvPr>
              <p:cNvSpPr/>
              <p:nvPr/>
            </p:nvSpPr>
            <p:spPr>
              <a:xfrm>
                <a:off x="3623604" y="1820844"/>
                <a:ext cx="1936469" cy="1694953"/>
              </a:xfrm>
              <a:prstGeom prst="hexagon">
                <a:avLst>
                  <a:gd name="adj" fmla="val 29897"/>
                  <a:gd name="vf" fmla="val 115470"/>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dirty="0">
                  <a:ln>
                    <a:noFill/>
                  </a:ln>
                  <a:solidFill>
                    <a:prstClr val="white"/>
                  </a:solidFill>
                  <a:effectLst/>
                  <a:uLnTx/>
                  <a:uFillTx/>
                  <a:latin typeface="Segoe UI Semilight"/>
                  <a:ea typeface="+mn-ea"/>
                  <a:cs typeface="+mn-cs"/>
                </a:endParaRPr>
              </a:p>
            </p:txBody>
          </p:sp>
        </p:grpSp>
        <p:sp>
          <p:nvSpPr>
            <p:cNvPr id="178" name="TextBox 177">
              <a:extLst>
                <a:ext uri="{FF2B5EF4-FFF2-40B4-BE49-F238E27FC236}">
                  <a16:creationId xmlns:a16="http://schemas.microsoft.com/office/drawing/2014/main" id="{B52AB97C-36B9-42FF-8657-49033E8CA525}"/>
                </a:ext>
              </a:extLst>
            </p:cNvPr>
            <p:cNvSpPr txBox="1">
              <a:spLocks/>
            </p:cNvSpPr>
            <p:nvPr/>
          </p:nvSpPr>
          <p:spPr>
            <a:xfrm>
              <a:off x="7860119" y="2808297"/>
              <a:ext cx="1552958" cy="1508105"/>
            </a:xfrm>
            <a:prstGeom prst="rect">
              <a:avLst/>
            </a:prstGeom>
            <a:noFill/>
          </p:spPr>
          <p:txBody>
            <a:bodyPr wrap="square" lIns="0" tIns="0" rIns="0" bIns="0" rtlCol="0" anchor="ctr">
              <a:spAutoFit/>
            </a:bodyPr>
            <a:lstStyle>
              <a:defPPr>
                <a:defRPr lang="en-US"/>
              </a:defPPr>
              <a:lvl1pPr marR="0" lvl="0" defTabSz="914275" fontAlgn="auto">
                <a:lnSpc>
                  <a:spcPct val="114000"/>
                </a:lnSpc>
                <a:spcBef>
                  <a:spcPts val="0"/>
                </a:spcBef>
                <a:spcAft>
                  <a:spcPts val="600"/>
                </a:spcAft>
                <a:buClrTx/>
                <a:buSzTx/>
                <a:tabLst/>
                <a:defRPr kumimoji="0" b="0" i="0" u="none" strike="noStrike" cap="none" spc="0" normalizeH="0" baseline="0">
                  <a:ln>
                    <a:noFill/>
                  </a:ln>
                  <a:gradFill>
                    <a:gsLst>
                      <a:gs pos="2917">
                        <a:srgbClr val="000000"/>
                      </a:gs>
                      <a:gs pos="30000">
                        <a:srgbClr val="000000"/>
                      </a:gs>
                    </a:gsLst>
                    <a:lin ang="5400000" scaled="0"/>
                  </a:gradFill>
                  <a:effectLst/>
                  <a:uLnTx/>
                  <a:uFillTx/>
                  <a:latin typeface="Segoe UI"/>
                </a:defRPr>
              </a:lvl1pPr>
            </a:lstStyle>
            <a:p>
              <a:pPr marR="0" lvl="0" algn="ctr" fontAlgn="base">
                <a:lnSpc>
                  <a:spcPct val="100000"/>
                </a:lnSpc>
                <a:spcBef>
                  <a:spcPts val="0"/>
                </a:spcBef>
                <a:spcAft>
                  <a:spcPts val="0"/>
                </a:spcAft>
              </a:pPr>
              <a:br>
                <a:rPr lang="en-US" sz="1400" dirty="0">
                  <a:solidFill>
                    <a:srgbClr val="000000"/>
                  </a:solidFill>
                  <a:effectLst/>
                  <a:latin typeface="+mn-lt"/>
                  <a:ea typeface="Times New Roman" panose="02020603050405020304" pitchFamily="18" charset="0"/>
                </a:rPr>
              </a:br>
              <a:r>
                <a:rPr lang="en-US" sz="1400" dirty="0">
                  <a:solidFill>
                    <a:srgbClr val="000000"/>
                  </a:solidFill>
                  <a:latin typeface="+mn-lt"/>
                  <a:ea typeface="Times New Roman" panose="02020603050405020304" pitchFamily="18" charset="0"/>
                </a:rPr>
                <a:t>W</a:t>
              </a:r>
              <a:r>
                <a:rPr lang="en-US" sz="1400" dirty="0">
                  <a:solidFill>
                    <a:srgbClr val="000000"/>
                  </a:solidFill>
                  <a:effectLst/>
                  <a:latin typeface="+mn-lt"/>
                  <a:ea typeface="Times New Roman" panose="02020603050405020304" pitchFamily="18" charset="0"/>
                </a:rPr>
                <a:t>here are event staff and content contributors located? e.g., Director, commentators</a:t>
              </a:r>
            </a:p>
          </p:txBody>
        </p:sp>
      </p:grpSp>
      <p:sp>
        <p:nvSpPr>
          <p:cNvPr id="180" name="Rectangle 179">
            <a:extLst>
              <a:ext uri="{FF2B5EF4-FFF2-40B4-BE49-F238E27FC236}">
                <a16:creationId xmlns:a16="http://schemas.microsoft.com/office/drawing/2014/main" id="{AC82E03F-0CD4-4ADA-9BB2-832F93A5C29F}"/>
              </a:ext>
            </a:extLst>
          </p:cNvPr>
          <p:cNvSpPr/>
          <p:nvPr/>
        </p:nvSpPr>
        <p:spPr bwMode="auto">
          <a:xfrm>
            <a:off x="588963" y="1809749"/>
            <a:ext cx="11017250" cy="3913188"/>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US" sz="1600" kern="0" dirty="0">
                <a:solidFill>
                  <a:srgbClr val="000000"/>
                </a:solidFill>
                <a:latin typeface="+mj-lt"/>
                <a:cs typeface="Segoe UI"/>
              </a:rPr>
              <a:t>Questions</a:t>
            </a:r>
            <a:r>
              <a:rPr kumimoji="0" lang="en-US" sz="1600" b="0" i="0" u="none" strike="noStrike" kern="0" cap="none" spc="0" normalizeH="0" baseline="0" noProof="0" dirty="0">
                <a:ln>
                  <a:noFill/>
                </a:ln>
                <a:solidFill>
                  <a:srgbClr val="000000"/>
                </a:solidFill>
                <a:effectLst/>
                <a:uLnTx/>
                <a:uFillTx/>
                <a:latin typeface="+mj-lt"/>
                <a:ea typeface="+mn-ea"/>
                <a:cs typeface="Segoe UI"/>
              </a:rPr>
              <a:t> to determine how best to integrate with your environment: </a:t>
            </a:r>
          </a:p>
        </p:txBody>
      </p:sp>
    </p:spTree>
    <p:extLst>
      <p:ext uri="{BB962C8B-B14F-4D97-AF65-F5344CB8AC3E}">
        <p14:creationId xmlns:p14="http://schemas.microsoft.com/office/powerpoint/2010/main" val="2759410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81FFA80-8639-40E9-85F9-36E7F37E7695}"/>
              </a:ext>
            </a:extLst>
          </p:cNvPr>
          <p:cNvSpPr>
            <a:spLocks noGrp="1"/>
          </p:cNvSpPr>
          <p:nvPr>
            <p:ph type="title"/>
          </p:nvPr>
        </p:nvSpPr>
        <p:spPr>
          <a:xfrm>
            <a:off x="588263" y="457200"/>
            <a:ext cx="11018520" cy="492443"/>
          </a:xfrm>
        </p:spPr>
        <p:txBody>
          <a:bodyPr/>
          <a:lstStyle/>
          <a:p>
            <a:r>
              <a:rPr lang="en-US"/>
              <a:t>Architecture</a:t>
            </a:r>
          </a:p>
        </p:txBody>
      </p:sp>
      <p:sp>
        <p:nvSpPr>
          <p:cNvPr id="4" name="Rectangle 3">
            <a:extLst>
              <a:ext uri="{FF2B5EF4-FFF2-40B4-BE49-F238E27FC236}">
                <a16:creationId xmlns:a16="http://schemas.microsoft.com/office/drawing/2014/main" id="{99BF04AB-51D5-4219-8705-451E5A80B166}"/>
              </a:ext>
              <a:ext uri="{C183D7F6-B498-43B3-948B-1728B52AA6E4}">
                <adec:decorative xmlns:adec="http://schemas.microsoft.com/office/drawing/2017/decorative" val="1"/>
              </a:ext>
            </a:extLst>
          </p:cNvPr>
          <p:cNvSpPr>
            <a:spLocks/>
          </p:cNvSpPr>
          <p:nvPr/>
        </p:nvSpPr>
        <p:spPr bwMode="auto">
          <a:xfrm>
            <a:off x="584200" y="1494263"/>
            <a:ext cx="11018520" cy="429322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5" name="Picture 4" descr="Graphical user interface, diagram&#10;&#10;Description automatically generated">
            <a:extLst>
              <a:ext uri="{FF2B5EF4-FFF2-40B4-BE49-F238E27FC236}">
                <a16:creationId xmlns:a16="http://schemas.microsoft.com/office/drawing/2014/main" id="{D87B2B18-EE0E-44A5-90D0-D16DA05C4664}"/>
              </a:ext>
            </a:extLst>
          </p:cNvPr>
          <p:cNvPicPr>
            <a:picLocks noChangeAspect="1"/>
          </p:cNvPicPr>
          <p:nvPr/>
        </p:nvPicPr>
        <p:blipFill>
          <a:blip r:embed="rId3"/>
          <a:stretch>
            <a:fillRect/>
          </a:stretch>
        </p:blipFill>
        <p:spPr>
          <a:xfrm>
            <a:off x="1174897" y="1936918"/>
            <a:ext cx="9842205" cy="3231959"/>
          </a:xfrm>
          <a:prstGeom prst="rect">
            <a:avLst/>
          </a:prstGeom>
        </p:spPr>
      </p:pic>
    </p:spTree>
    <p:extLst>
      <p:ext uri="{BB962C8B-B14F-4D97-AF65-F5344CB8AC3E}">
        <p14:creationId xmlns:p14="http://schemas.microsoft.com/office/powerpoint/2010/main" val="3524826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1AB1F4F-9065-4426-B29E-9D2E9A16EC4B}"/>
              </a:ext>
            </a:extLst>
          </p:cNvPr>
          <p:cNvSpPr>
            <a:spLocks noGrp="1"/>
          </p:cNvSpPr>
          <p:nvPr>
            <p:ph type="title"/>
          </p:nvPr>
        </p:nvSpPr>
        <p:spPr>
          <a:xfrm>
            <a:off x="588263" y="457200"/>
            <a:ext cx="11018520" cy="492443"/>
          </a:xfrm>
        </p:spPr>
        <p:txBody>
          <a:bodyPr/>
          <a:lstStyle/>
          <a:p>
            <a:r>
              <a:rPr lang="en-US" dirty="0"/>
              <a:t>Next steps</a:t>
            </a:r>
          </a:p>
        </p:txBody>
      </p:sp>
      <p:grpSp>
        <p:nvGrpSpPr>
          <p:cNvPr id="59" name="Google Shape;1712;p13" descr="Icon of rectangle with an arrow pointing upwards">
            <a:extLst>
              <a:ext uri="{FF2B5EF4-FFF2-40B4-BE49-F238E27FC236}">
                <a16:creationId xmlns:a16="http://schemas.microsoft.com/office/drawing/2014/main" id="{5BFCA7BC-A5D0-44BB-9A77-15B4D9407A0B}"/>
              </a:ext>
              <a:ext uri="{C183D7F6-B498-43B3-948B-1728B52AA6E4}">
                <adec:decorative xmlns:adec="http://schemas.microsoft.com/office/drawing/2017/decorative" val="0"/>
              </a:ext>
            </a:extLst>
          </p:cNvPr>
          <p:cNvGrpSpPr>
            <a:grpSpLocks/>
          </p:cNvGrpSpPr>
          <p:nvPr/>
        </p:nvGrpSpPr>
        <p:grpSpPr>
          <a:xfrm>
            <a:off x="2118305" y="1462921"/>
            <a:ext cx="684736" cy="755260"/>
            <a:chOff x="1876525" y="1551703"/>
            <a:chExt cx="829015" cy="914400"/>
          </a:xfrm>
        </p:grpSpPr>
        <p:sp>
          <p:nvSpPr>
            <p:cNvPr id="60" name="Google Shape;1713;p13">
              <a:extLst>
                <a:ext uri="{FF2B5EF4-FFF2-40B4-BE49-F238E27FC236}">
                  <a16:creationId xmlns:a16="http://schemas.microsoft.com/office/drawing/2014/main" id="{BD04CF84-4D62-4732-A29F-66752D023AE5}"/>
                </a:ext>
              </a:extLst>
            </p:cNvPr>
            <p:cNvSpPr/>
            <p:nvPr/>
          </p:nvSpPr>
          <p:spPr>
            <a:xfrm rot="5400000">
              <a:off x="1822599" y="1605629"/>
              <a:ext cx="781863" cy="674011"/>
            </a:xfrm>
            <a:prstGeom prst="hexagon">
              <a:avLst>
                <a:gd name="adj" fmla="val 25000"/>
                <a:gd name="vf" fmla="val 11547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Quattrocento Sans"/>
                <a:buNone/>
              </a:pPr>
              <a:endParaRPr sz="1800" b="0" i="0" u="none" strike="noStrike" cap="none" dirty="0">
                <a:solidFill>
                  <a:srgbClr val="000000"/>
                </a:solidFill>
                <a:latin typeface="Quattrocento Sans"/>
                <a:ea typeface="Quattrocento Sans"/>
                <a:cs typeface="Quattrocento Sans"/>
                <a:sym typeface="Quattrocento Sans"/>
              </a:endParaRPr>
            </a:p>
          </p:txBody>
        </p:sp>
        <p:sp>
          <p:nvSpPr>
            <p:cNvPr id="61" name="Google Shape;1714;p13">
              <a:extLst>
                <a:ext uri="{FF2B5EF4-FFF2-40B4-BE49-F238E27FC236}">
                  <a16:creationId xmlns:a16="http://schemas.microsoft.com/office/drawing/2014/main" id="{BB7FBFBF-7DBE-4004-8EBE-282013E6B480}"/>
                </a:ext>
              </a:extLst>
            </p:cNvPr>
            <p:cNvSpPr/>
            <p:nvPr/>
          </p:nvSpPr>
          <p:spPr>
            <a:xfrm rot="5400000">
              <a:off x="1899398" y="1659961"/>
              <a:ext cx="865856" cy="746428"/>
            </a:xfrm>
            <a:prstGeom prst="hexagon">
              <a:avLst>
                <a:gd name="adj" fmla="val 25000"/>
                <a:gd name="vf" fmla="val 115470"/>
              </a:avLst>
            </a:prstGeom>
            <a:solidFill>
              <a:schemeClr val="lt1"/>
            </a:solidFill>
            <a:ln w="107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Quattrocento Sans"/>
                <a:buNone/>
              </a:pPr>
              <a:endParaRPr sz="1800" b="0" i="0" u="none" strike="noStrike" cap="none" dirty="0">
                <a:solidFill>
                  <a:srgbClr val="000000"/>
                </a:solidFill>
                <a:latin typeface="Quattrocento Sans"/>
                <a:ea typeface="Quattrocento Sans"/>
                <a:cs typeface="Quattrocento Sans"/>
                <a:sym typeface="Quattrocento Sans"/>
              </a:endParaRPr>
            </a:p>
          </p:txBody>
        </p:sp>
        <p:grpSp>
          <p:nvGrpSpPr>
            <p:cNvPr id="62" name="Google Shape;1715;p13" descr="quick setup">
              <a:extLst>
                <a:ext uri="{FF2B5EF4-FFF2-40B4-BE49-F238E27FC236}">
                  <a16:creationId xmlns:a16="http://schemas.microsoft.com/office/drawing/2014/main" id="{67B353E5-48D2-4976-931A-DAF227A70447}"/>
                </a:ext>
              </a:extLst>
            </p:cNvPr>
            <p:cNvGrpSpPr/>
            <p:nvPr/>
          </p:nvGrpSpPr>
          <p:grpSpPr>
            <a:xfrm>
              <a:off x="2161670" y="1861725"/>
              <a:ext cx="341313" cy="342900"/>
              <a:chOff x="3422" y="784"/>
              <a:chExt cx="215" cy="216"/>
            </a:xfrm>
          </p:grpSpPr>
          <p:sp>
            <p:nvSpPr>
              <p:cNvPr id="63" name="Google Shape;1716;p13">
                <a:extLst>
                  <a:ext uri="{FF2B5EF4-FFF2-40B4-BE49-F238E27FC236}">
                    <a16:creationId xmlns:a16="http://schemas.microsoft.com/office/drawing/2014/main" id="{9DE2E7FB-7F70-4455-BF50-080F21CDF18B}"/>
                  </a:ext>
                </a:extLst>
              </p:cNvPr>
              <p:cNvSpPr/>
              <p:nvPr/>
            </p:nvSpPr>
            <p:spPr>
              <a:xfrm>
                <a:off x="3422" y="784"/>
                <a:ext cx="215" cy="21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dirty="0">
                  <a:solidFill>
                    <a:srgbClr val="000000"/>
                  </a:solidFill>
                  <a:latin typeface="Calibri"/>
                  <a:ea typeface="Calibri"/>
                  <a:cs typeface="Calibri"/>
                  <a:sym typeface="Calibri"/>
                </a:endParaRPr>
              </a:p>
            </p:txBody>
          </p:sp>
          <p:sp>
            <p:nvSpPr>
              <p:cNvPr id="64" name="Google Shape;1717;p13">
                <a:extLst>
                  <a:ext uri="{FF2B5EF4-FFF2-40B4-BE49-F238E27FC236}">
                    <a16:creationId xmlns:a16="http://schemas.microsoft.com/office/drawing/2014/main" id="{26312162-B7BB-40B6-B17E-22A82A978126}"/>
                  </a:ext>
                </a:extLst>
              </p:cNvPr>
              <p:cNvSpPr/>
              <p:nvPr/>
            </p:nvSpPr>
            <p:spPr>
              <a:xfrm>
                <a:off x="3422" y="784"/>
                <a:ext cx="215" cy="216"/>
              </a:xfrm>
              <a:custGeom>
                <a:avLst/>
                <a:gdLst/>
                <a:ahLst/>
                <a:cxnLst/>
                <a:rect l="l" t="t" r="r" b="b"/>
                <a:pathLst>
                  <a:path w="215" h="216" extrusionOk="0">
                    <a:moveTo>
                      <a:pt x="193" y="23"/>
                    </a:moveTo>
                    <a:lnTo>
                      <a:pt x="193" y="194"/>
                    </a:lnTo>
                    <a:lnTo>
                      <a:pt x="22" y="194"/>
                    </a:lnTo>
                    <a:lnTo>
                      <a:pt x="22" y="23"/>
                    </a:lnTo>
                    <a:lnTo>
                      <a:pt x="193" y="23"/>
                    </a:lnTo>
                    <a:close/>
                    <a:moveTo>
                      <a:pt x="215" y="0"/>
                    </a:moveTo>
                    <a:lnTo>
                      <a:pt x="0" y="0"/>
                    </a:lnTo>
                    <a:lnTo>
                      <a:pt x="0" y="216"/>
                    </a:lnTo>
                    <a:lnTo>
                      <a:pt x="215" y="216"/>
                    </a:lnTo>
                    <a:lnTo>
                      <a:pt x="215" y="0"/>
                    </a:lnTo>
                    <a:close/>
                  </a:path>
                </a:pathLst>
              </a:custGeom>
              <a:solidFill>
                <a:srgbClr val="007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dirty="0">
                  <a:solidFill>
                    <a:srgbClr val="000000"/>
                  </a:solidFill>
                  <a:latin typeface="Calibri"/>
                  <a:ea typeface="Calibri"/>
                  <a:cs typeface="Calibri"/>
                  <a:sym typeface="Calibri"/>
                </a:endParaRPr>
              </a:p>
            </p:txBody>
          </p:sp>
          <p:sp>
            <p:nvSpPr>
              <p:cNvPr id="65" name="Google Shape;1718;p13">
                <a:extLst>
                  <a:ext uri="{FF2B5EF4-FFF2-40B4-BE49-F238E27FC236}">
                    <a16:creationId xmlns:a16="http://schemas.microsoft.com/office/drawing/2014/main" id="{D19E4A98-59D4-4D42-BA4E-7F987F2D35A7}"/>
                  </a:ext>
                </a:extLst>
              </p:cNvPr>
              <p:cNvSpPr/>
              <p:nvPr/>
            </p:nvSpPr>
            <p:spPr>
              <a:xfrm>
                <a:off x="3422" y="898"/>
                <a:ext cx="102" cy="102"/>
              </a:xfrm>
              <a:prstGeom prst="rect">
                <a:avLst/>
              </a:prstGeom>
              <a:solidFill>
                <a:srgbClr val="50E6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dirty="0">
                  <a:solidFill>
                    <a:srgbClr val="000000"/>
                  </a:solidFill>
                  <a:latin typeface="Calibri"/>
                  <a:ea typeface="Calibri"/>
                  <a:cs typeface="Calibri"/>
                  <a:sym typeface="Calibri"/>
                </a:endParaRPr>
              </a:p>
            </p:txBody>
          </p:sp>
          <p:sp>
            <p:nvSpPr>
              <p:cNvPr id="66" name="Google Shape;1719;p13">
                <a:extLst>
                  <a:ext uri="{FF2B5EF4-FFF2-40B4-BE49-F238E27FC236}">
                    <a16:creationId xmlns:a16="http://schemas.microsoft.com/office/drawing/2014/main" id="{CFF56D9C-B1E6-4EBB-B279-43B35B6ECAA5}"/>
                  </a:ext>
                </a:extLst>
              </p:cNvPr>
              <p:cNvSpPr/>
              <p:nvPr/>
            </p:nvSpPr>
            <p:spPr>
              <a:xfrm>
                <a:off x="3558" y="784"/>
                <a:ext cx="79" cy="79"/>
              </a:xfrm>
              <a:custGeom>
                <a:avLst/>
                <a:gdLst/>
                <a:ahLst/>
                <a:cxnLst/>
                <a:rect l="l" t="t" r="r" b="b"/>
                <a:pathLst>
                  <a:path w="79" h="79" extrusionOk="0">
                    <a:moveTo>
                      <a:pt x="0" y="0"/>
                    </a:moveTo>
                    <a:lnTo>
                      <a:pt x="0" y="23"/>
                    </a:lnTo>
                    <a:lnTo>
                      <a:pt x="57" y="23"/>
                    </a:lnTo>
                    <a:lnTo>
                      <a:pt x="57" y="79"/>
                    </a:lnTo>
                    <a:lnTo>
                      <a:pt x="79" y="79"/>
                    </a:lnTo>
                    <a:lnTo>
                      <a:pt x="79" y="0"/>
                    </a:lnTo>
                    <a:lnTo>
                      <a:pt x="0" y="0"/>
                    </a:lnTo>
                    <a:close/>
                  </a:path>
                </a:pathLst>
              </a:custGeom>
              <a:solidFill>
                <a:srgbClr val="50E6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dirty="0">
                  <a:solidFill>
                    <a:srgbClr val="000000"/>
                  </a:solidFill>
                  <a:latin typeface="Calibri"/>
                  <a:ea typeface="Calibri"/>
                  <a:cs typeface="Calibri"/>
                  <a:sym typeface="Calibri"/>
                </a:endParaRPr>
              </a:p>
            </p:txBody>
          </p:sp>
          <p:sp>
            <p:nvSpPr>
              <p:cNvPr id="67" name="Google Shape;1720;p13">
                <a:extLst>
                  <a:ext uri="{FF2B5EF4-FFF2-40B4-BE49-F238E27FC236}">
                    <a16:creationId xmlns:a16="http://schemas.microsoft.com/office/drawing/2014/main" id="{BFF17379-72D8-4AC3-8608-F4F71310E621}"/>
                  </a:ext>
                </a:extLst>
              </p:cNvPr>
              <p:cNvSpPr/>
              <p:nvPr/>
            </p:nvSpPr>
            <p:spPr>
              <a:xfrm>
                <a:off x="3469" y="831"/>
                <a:ext cx="121" cy="122"/>
              </a:xfrm>
              <a:custGeom>
                <a:avLst/>
                <a:gdLst/>
                <a:ahLst/>
                <a:cxnLst/>
                <a:rect l="l" t="t" r="r" b="b"/>
                <a:pathLst>
                  <a:path w="121" h="122" extrusionOk="0">
                    <a:moveTo>
                      <a:pt x="99" y="0"/>
                    </a:moveTo>
                    <a:lnTo>
                      <a:pt x="42" y="0"/>
                    </a:lnTo>
                    <a:lnTo>
                      <a:pt x="42" y="23"/>
                    </a:lnTo>
                    <a:lnTo>
                      <a:pt x="82" y="23"/>
                    </a:lnTo>
                    <a:lnTo>
                      <a:pt x="0" y="106"/>
                    </a:lnTo>
                    <a:lnTo>
                      <a:pt x="16" y="122"/>
                    </a:lnTo>
                    <a:lnTo>
                      <a:pt x="99" y="39"/>
                    </a:lnTo>
                    <a:lnTo>
                      <a:pt x="99" y="80"/>
                    </a:lnTo>
                    <a:lnTo>
                      <a:pt x="121" y="80"/>
                    </a:lnTo>
                    <a:lnTo>
                      <a:pt x="121" y="23"/>
                    </a:lnTo>
                    <a:lnTo>
                      <a:pt x="121" y="0"/>
                    </a:lnTo>
                    <a:lnTo>
                      <a:pt x="99" y="0"/>
                    </a:lnTo>
                    <a:lnTo>
                      <a:pt x="99" y="0"/>
                    </a:lnTo>
                    <a:close/>
                  </a:path>
                </a:pathLst>
              </a:custGeom>
              <a:solidFill>
                <a:srgbClr val="007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dirty="0">
                  <a:solidFill>
                    <a:srgbClr val="000000"/>
                  </a:solidFill>
                  <a:latin typeface="Calibri"/>
                  <a:ea typeface="Calibri"/>
                  <a:cs typeface="Calibri"/>
                  <a:sym typeface="Calibri"/>
                </a:endParaRPr>
              </a:p>
            </p:txBody>
          </p:sp>
        </p:grpSp>
      </p:grpSp>
      <p:sp>
        <p:nvSpPr>
          <p:cNvPr id="68" name="Arrow: Pentagon 67">
            <a:extLst>
              <a:ext uri="{FF2B5EF4-FFF2-40B4-BE49-F238E27FC236}">
                <a16:creationId xmlns:a16="http://schemas.microsoft.com/office/drawing/2014/main" id="{78201677-6EFC-44D8-B061-4AC1E6C77CAD}"/>
              </a:ext>
            </a:extLst>
          </p:cNvPr>
          <p:cNvSpPr>
            <a:spLocks/>
          </p:cNvSpPr>
          <p:nvPr/>
        </p:nvSpPr>
        <p:spPr>
          <a:xfrm>
            <a:off x="586153" y="2475383"/>
            <a:ext cx="3749040" cy="548640"/>
          </a:xfrm>
          <a:prstGeom prst="homePlate">
            <a:avLst>
              <a:gd name="adj" fmla="val 26350"/>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0" bIns="45720" rtlCol="0" anchor="ctr"/>
          <a:lstStyle/>
          <a:p>
            <a:pPr algn="ctr"/>
            <a:r>
              <a:rPr lang="en-US" sz="1400" dirty="0">
                <a:solidFill>
                  <a:schemeClr val="bg1"/>
                </a:solidFill>
                <a:latin typeface="+mj-lt"/>
              </a:rPr>
              <a:t>Plan the event</a:t>
            </a:r>
          </a:p>
        </p:txBody>
      </p:sp>
      <p:sp>
        <p:nvSpPr>
          <p:cNvPr id="69" name="Rectangle 68">
            <a:extLst>
              <a:ext uri="{FF2B5EF4-FFF2-40B4-BE49-F238E27FC236}">
                <a16:creationId xmlns:a16="http://schemas.microsoft.com/office/drawing/2014/main" id="{F39128B4-0ADD-496E-ACBE-470053494D17}"/>
              </a:ext>
            </a:extLst>
          </p:cNvPr>
          <p:cNvSpPr>
            <a:spLocks/>
          </p:cNvSpPr>
          <p:nvPr/>
        </p:nvSpPr>
        <p:spPr>
          <a:xfrm>
            <a:off x="586153" y="3024022"/>
            <a:ext cx="3612724" cy="1382215"/>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Ins="91440" bIns="45720" rtlCol="0" anchor="t">
            <a:noAutofit/>
          </a:bodyPr>
          <a:lstStyle/>
          <a:p>
            <a:pPr>
              <a:spcBef>
                <a:spcPts val="200"/>
              </a:spcBef>
              <a:spcAft>
                <a:spcPts val="400"/>
              </a:spcAft>
            </a:pPr>
            <a:r>
              <a:rPr lang="en-US" sz="1400" dirty="0">
                <a:solidFill>
                  <a:schemeClr val="tx1"/>
                </a:solidFill>
              </a:rPr>
              <a:t>Define event details including location, offsite requirements, connectivity, technical resources, endpoints, and the detailed event plan.</a:t>
            </a:r>
            <a:endParaRPr lang="en-US" sz="1400" dirty="0">
              <a:solidFill>
                <a:srgbClr val="0067B4"/>
              </a:solidFill>
              <a:cs typeface="Segoe UI"/>
            </a:endParaRPr>
          </a:p>
        </p:txBody>
      </p:sp>
      <p:cxnSp>
        <p:nvCxnSpPr>
          <p:cNvPr id="71" name="Straight Connector 70">
            <a:extLst>
              <a:ext uri="{FF2B5EF4-FFF2-40B4-BE49-F238E27FC236}">
                <a16:creationId xmlns:a16="http://schemas.microsoft.com/office/drawing/2014/main" id="{F7609FBC-21C8-4B81-831A-C9DCB99AFEBB}"/>
              </a:ext>
              <a:ext uri="{C183D7F6-B498-43B3-948B-1728B52AA6E4}">
                <adec:decorative xmlns:adec="http://schemas.microsoft.com/office/drawing/2017/decorative" val="1"/>
              </a:ext>
            </a:extLst>
          </p:cNvPr>
          <p:cNvCxnSpPr>
            <a:cxnSpLocks/>
          </p:cNvCxnSpPr>
          <p:nvPr/>
        </p:nvCxnSpPr>
        <p:spPr>
          <a:xfrm>
            <a:off x="610287" y="4549763"/>
            <a:ext cx="0" cy="32385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E65F581E-3833-4504-9459-CE536A66182B}"/>
              </a:ext>
            </a:extLst>
          </p:cNvPr>
          <p:cNvSpPr>
            <a:spLocks/>
          </p:cNvSpPr>
          <p:nvPr/>
        </p:nvSpPr>
        <p:spPr bwMode="auto">
          <a:xfrm>
            <a:off x="629797" y="4549763"/>
            <a:ext cx="3593214" cy="323850"/>
          </a:xfrm>
          <a:prstGeom prst="rect">
            <a:avLst/>
          </a:prstGeom>
          <a:solidFill>
            <a:schemeClr val="bg1"/>
          </a:solidFill>
          <a:ln w="3175">
            <a:solidFill>
              <a:srgbClr val="BFBFBF"/>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accent1"/>
                </a:solidFill>
                <a:latin typeface="+mj-lt"/>
                <a:ea typeface="Segoe UI" pitchFamily="34" charset="0"/>
                <a:cs typeface="Segoe UI" pitchFamily="34" charset="0"/>
              </a:rPr>
              <a:t>4 hours</a:t>
            </a:r>
          </a:p>
        </p:txBody>
      </p:sp>
      <p:grpSp>
        <p:nvGrpSpPr>
          <p:cNvPr id="73" name="Google Shape;1700;p13" descr="Icon of a pop up window">
            <a:extLst>
              <a:ext uri="{FF2B5EF4-FFF2-40B4-BE49-F238E27FC236}">
                <a16:creationId xmlns:a16="http://schemas.microsoft.com/office/drawing/2014/main" id="{0C730C31-26B8-4D26-BAB5-102B516B4AF7}"/>
              </a:ext>
              <a:ext uri="{C183D7F6-B498-43B3-948B-1728B52AA6E4}">
                <adec:decorative xmlns:adec="http://schemas.microsoft.com/office/drawing/2017/decorative" val="0"/>
              </a:ext>
            </a:extLst>
          </p:cNvPr>
          <p:cNvGrpSpPr>
            <a:grpSpLocks/>
          </p:cNvGrpSpPr>
          <p:nvPr/>
        </p:nvGrpSpPr>
        <p:grpSpPr>
          <a:xfrm>
            <a:off x="5827930" y="1462921"/>
            <a:ext cx="684736" cy="755260"/>
            <a:chOff x="5651693" y="1454247"/>
            <a:chExt cx="829015" cy="914400"/>
          </a:xfrm>
        </p:grpSpPr>
        <p:sp>
          <p:nvSpPr>
            <p:cNvPr id="74" name="Google Shape;1701;p13">
              <a:extLst>
                <a:ext uri="{FF2B5EF4-FFF2-40B4-BE49-F238E27FC236}">
                  <a16:creationId xmlns:a16="http://schemas.microsoft.com/office/drawing/2014/main" id="{52A2D1E1-1D96-4727-A945-039348014CF2}"/>
                </a:ext>
              </a:extLst>
            </p:cNvPr>
            <p:cNvSpPr/>
            <p:nvPr/>
          </p:nvSpPr>
          <p:spPr>
            <a:xfrm rot="5400000">
              <a:off x="5597767" y="1508173"/>
              <a:ext cx="781863" cy="674011"/>
            </a:xfrm>
            <a:prstGeom prst="hexagon">
              <a:avLst>
                <a:gd name="adj" fmla="val 25000"/>
                <a:gd name="vf" fmla="val 11547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Quattrocento Sans"/>
                <a:buNone/>
              </a:pPr>
              <a:endParaRPr sz="1800" b="0" i="0" u="none" strike="noStrike" cap="none" dirty="0">
                <a:solidFill>
                  <a:srgbClr val="000000"/>
                </a:solidFill>
                <a:latin typeface="Quattrocento Sans"/>
                <a:ea typeface="Quattrocento Sans"/>
                <a:cs typeface="Quattrocento Sans"/>
                <a:sym typeface="Quattrocento Sans"/>
              </a:endParaRPr>
            </a:p>
          </p:txBody>
        </p:sp>
        <p:sp>
          <p:nvSpPr>
            <p:cNvPr id="75" name="Google Shape;1702;p13">
              <a:extLst>
                <a:ext uri="{FF2B5EF4-FFF2-40B4-BE49-F238E27FC236}">
                  <a16:creationId xmlns:a16="http://schemas.microsoft.com/office/drawing/2014/main" id="{6708E2C2-5885-4615-B7F4-3FEC58A88673}"/>
                </a:ext>
              </a:extLst>
            </p:cNvPr>
            <p:cNvSpPr/>
            <p:nvPr/>
          </p:nvSpPr>
          <p:spPr>
            <a:xfrm rot="5400000">
              <a:off x="5674566" y="1562505"/>
              <a:ext cx="865856" cy="746428"/>
            </a:xfrm>
            <a:prstGeom prst="hexagon">
              <a:avLst>
                <a:gd name="adj" fmla="val 25000"/>
                <a:gd name="vf" fmla="val 115470"/>
              </a:avLst>
            </a:prstGeom>
            <a:solidFill>
              <a:schemeClr val="lt1"/>
            </a:solidFill>
            <a:ln w="107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Quattrocento Sans"/>
                <a:buNone/>
              </a:pPr>
              <a:endParaRPr sz="1800" b="0" i="0" u="none" strike="noStrike" cap="none" dirty="0">
                <a:solidFill>
                  <a:srgbClr val="000000"/>
                </a:solidFill>
                <a:latin typeface="Quattrocento Sans"/>
                <a:ea typeface="Quattrocento Sans"/>
                <a:cs typeface="Quattrocento Sans"/>
                <a:sym typeface="Quattrocento Sans"/>
              </a:endParaRPr>
            </a:p>
          </p:txBody>
        </p:sp>
        <p:grpSp>
          <p:nvGrpSpPr>
            <p:cNvPr id="76" name="Google Shape;1703;p13" descr="trial, testing, development">
              <a:extLst>
                <a:ext uri="{FF2B5EF4-FFF2-40B4-BE49-F238E27FC236}">
                  <a16:creationId xmlns:a16="http://schemas.microsoft.com/office/drawing/2014/main" id="{5E41D707-C306-477C-92ED-85CE58A93837}"/>
                </a:ext>
              </a:extLst>
            </p:cNvPr>
            <p:cNvGrpSpPr/>
            <p:nvPr/>
          </p:nvGrpSpPr>
          <p:grpSpPr>
            <a:xfrm>
              <a:off x="5896266" y="1768667"/>
              <a:ext cx="416288" cy="329645"/>
              <a:chOff x="11039341" y="4833217"/>
              <a:chExt cx="416288" cy="329645"/>
            </a:xfrm>
          </p:grpSpPr>
          <p:sp>
            <p:nvSpPr>
              <p:cNvPr id="77" name="Google Shape;1704;p13">
                <a:extLst>
                  <a:ext uri="{FF2B5EF4-FFF2-40B4-BE49-F238E27FC236}">
                    <a16:creationId xmlns:a16="http://schemas.microsoft.com/office/drawing/2014/main" id="{93CC1E33-BC23-477D-94BF-BD34BAEA9F08}"/>
                  </a:ext>
                </a:extLst>
              </p:cNvPr>
              <p:cNvSpPr/>
              <p:nvPr/>
            </p:nvSpPr>
            <p:spPr>
              <a:xfrm>
                <a:off x="11039341" y="4841974"/>
                <a:ext cx="416288" cy="320888"/>
              </a:xfrm>
              <a:custGeom>
                <a:avLst/>
                <a:gdLst/>
                <a:ahLst/>
                <a:cxnLst/>
                <a:rect l="l" t="t" r="r" b="b"/>
                <a:pathLst>
                  <a:path w="416287" h="320888" extrusionOk="0">
                    <a:moveTo>
                      <a:pt x="1475" y="322017"/>
                    </a:moveTo>
                    <a:lnTo>
                      <a:pt x="417763" y="322017"/>
                    </a:lnTo>
                    <a:lnTo>
                      <a:pt x="417763" y="1475"/>
                    </a:lnTo>
                    <a:lnTo>
                      <a:pt x="1475" y="1475"/>
                    </a:lnTo>
                    <a:lnTo>
                      <a:pt x="1475" y="322017"/>
                    </a:lnTo>
                    <a:close/>
                  </a:path>
                </a:pathLst>
              </a:custGeom>
              <a:solidFill>
                <a:srgbClr val="0078D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dirty="0">
                  <a:solidFill>
                    <a:srgbClr val="000000"/>
                  </a:solidFill>
                  <a:latin typeface="Calibri"/>
                  <a:ea typeface="Calibri"/>
                  <a:cs typeface="Calibri"/>
                  <a:sym typeface="Calibri"/>
                </a:endParaRPr>
              </a:p>
            </p:txBody>
          </p:sp>
          <p:sp>
            <p:nvSpPr>
              <p:cNvPr id="78" name="Google Shape;1705;p13">
                <a:extLst>
                  <a:ext uri="{FF2B5EF4-FFF2-40B4-BE49-F238E27FC236}">
                    <a16:creationId xmlns:a16="http://schemas.microsoft.com/office/drawing/2014/main" id="{9056238E-9838-4BEC-B8BC-44A9FCE3B1DF}"/>
                  </a:ext>
                </a:extLst>
              </p:cNvPr>
              <p:cNvSpPr/>
              <p:nvPr/>
            </p:nvSpPr>
            <p:spPr>
              <a:xfrm>
                <a:off x="11039341" y="4833217"/>
                <a:ext cx="416288" cy="43363"/>
              </a:xfrm>
              <a:custGeom>
                <a:avLst/>
                <a:gdLst/>
                <a:ahLst/>
                <a:cxnLst/>
                <a:rect l="l" t="t" r="r" b="b"/>
                <a:pathLst>
                  <a:path w="416287" h="43363" extrusionOk="0">
                    <a:moveTo>
                      <a:pt x="1475" y="44857"/>
                    </a:moveTo>
                    <a:lnTo>
                      <a:pt x="417617" y="44857"/>
                    </a:lnTo>
                    <a:lnTo>
                      <a:pt x="417617" y="1475"/>
                    </a:lnTo>
                    <a:lnTo>
                      <a:pt x="1475" y="1475"/>
                    </a:lnTo>
                    <a:lnTo>
                      <a:pt x="1475" y="44857"/>
                    </a:lnTo>
                    <a:close/>
                  </a:path>
                </a:pathLst>
              </a:custGeom>
              <a:solidFill>
                <a:srgbClr val="50E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dirty="0">
                  <a:solidFill>
                    <a:srgbClr val="000000"/>
                  </a:solidFill>
                  <a:latin typeface="Calibri"/>
                  <a:ea typeface="Calibri"/>
                  <a:cs typeface="Calibri"/>
                  <a:sym typeface="Calibri"/>
                </a:endParaRPr>
              </a:p>
            </p:txBody>
          </p:sp>
          <p:sp>
            <p:nvSpPr>
              <p:cNvPr id="79" name="Google Shape;1706;p13">
                <a:extLst>
                  <a:ext uri="{FF2B5EF4-FFF2-40B4-BE49-F238E27FC236}">
                    <a16:creationId xmlns:a16="http://schemas.microsoft.com/office/drawing/2014/main" id="{58691154-7A76-4C5C-9598-1C281558A395}"/>
                  </a:ext>
                </a:extLst>
              </p:cNvPr>
              <p:cNvSpPr/>
              <p:nvPr/>
            </p:nvSpPr>
            <p:spPr>
              <a:xfrm>
                <a:off x="11093604" y="4845193"/>
                <a:ext cx="21682" cy="21682"/>
              </a:xfrm>
              <a:custGeom>
                <a:avLst/>
                <a:gdLst/>
                <a:ahLst/>
                <a:cxnLst/>
                <a:rect l="l" t="t" r="r" b="b"/>
                <a:pathLst>
                  <a:path w="21681" h="21681" extrusionOk="0">
                    <a:moveTo>
                      <a:pt x="12065" y="22655"/>
                    </a:moveTo>
                    <a:cubicBezTo>
                      <a:pt x="17913" y="22655"/>
                      <a:pt x="22655" y="17914"/>
                      <a:pt x="22655" y="12065"/>
                    </a:cubicBezTo>
                    <a:cubicBezTo>
                      <a:pt x="22655" y="6217"/>
                      <a:pt x="17913" y="1475"/>
                      <a:pt x="12065" y="1475"/>
                    </a:cubicBezTo>
                    <a:cubicBezTo>
                      <a:pt x="6216" y="1475"/>
                      <a:pt x="1475" y="6217"/>
                      <a:pt x="1475" y="12065"/>
                    </a:cubicBezTo>
                    <a:cubicBezTo>
                      <a:pt x="1475" y="17914"/>
                      <a:pt x="6216" y="22655"/>
                      <a:pt x="12065" y="2265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dirty="0">
                  <a:solidFill>
                    <a:srgbClr val="000000"/>
                  </a:solidFill>
                  <a:latin typeface="Calibri"/>
                  <a:ea typeface="Calibri"/>
                  <a:cs typeface="Calibri"/>
                  <a:sym typeface="Calibri"/>
                </a:endParaRPr>
              </a:p>
            </p:txBody>
          </p:sp>
          <p:sp>
            <p:nvSpPr>
              <p:cNvPr id="80" name="Google Shape;1707;p13">
                <a:extLst>
                  <a:ext uri="{FF2B5EF4-FFF2-40B4-BE49-F238E27FC236}">
                    <a16:creationId xmlns:a16="http://schemas.microsoft.com/office/drawing/2014/main" id="{89DAE252-51D6-49C4-BBFB-B6D72AAA3153}"/>
                  </a:ext>
                </a:extLst>
              </p:cNvPr>
              <p:cNvSpPr/>
              <p:nvPr/>
            </p:nvSpPr>
            <p:spPr>
              <a:xfrm>
                <a:off x="11060739" y="4845193"/>
                <a:ext cx="21682" cy="21682"/>
              </a:xfrm>
              <a:custGeom>
                <a:avLst/>
                <a:gdLst/>
                <a:ahLst/>
                <a:cxnLst/>
                <a:rect l="l" t="t" r="r" b="b"/>
                <a:pathLst>
                  <a:path w="21681" h="21681" extrusionOk="0">
                    <a:moveTo>
                      <a:pt x="12065" y="22655"/>
                    </a:moveTo>
                    <a:cubicBezTo>
                      <a:pt x="17914" y="22655"/>
                      <a:pt x="22655" y="17914"/>
                      <a:pt x="22655" y="12065"/>
                    </a:cubicBezTo>
                    <a:cubicBezTo>
                      <a:pt x="22655" y="6217"/>
                      <a:pt x="17914" y="1475"/>
                      <a:pt x="12065" y="1475"/>
                    </a:cubicBezTo>
                    <a:cubicBezTo>
                      <a:pt x="6216" y="1475"/>
                      <a:pt x="1475" y="6217"/>
                      <a:pt x="1475" y="12065"/>
                    </a:cubicBezTo>
                    <a:cubicBezTo>
                      <a:pt x="1475" y="17914"/>
                      <a:pt x="6216" y="22655"/>
                      <a:pt x="12065" y="2265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dirty="0">
                  <a:solidFill>
                    <a:srgbClr val="000000"/>
                  </a:solidFill>
                  <a:latin typeface="Calibri"/>
                  <a:ea typeface="Calibri"/>
                  <a:cs typeface="Calibri"/>
                  <a:sym typeface="Calibri"/>
                </a:endParaRPr>
              </a:p>
            </p:txBody>
          </p:sp>
          <p:sp>
            <p:nvSpPr>
              <p:cNvPr id="81" name="Google Shape;1708;p13">
                <a:extLst>
                  <a:ext uri="{FF2B5EF4-FFF2-40B4-BE49-F238E27FC236}">
                    <a16:creationId xmlns:a16="http://schemas.microsoft.com/office/drawing/2014/main" id="{5EE38653-6782-4D9C-A7D5-C40882392576}"/>
                  </a:ext>
                </a:extLst>
              </p:cNvPr>
              <p:cNvSpPr/>
              <p:nvPr/>
            </p:nvSpPr>
            <p:spPr>
              <a:xfrm>
                <a:off x="11127198" y="4845193"/>
                <a:ext cx="21682" cy="21682"/>
              </a:xfrm>
              <a:custGeom>
                <a:avLst/>
                <a:gdLst/>
                <a:ahLst/>
                <a:cxnLst/>
                <a:rect l="l" t="t" r="r" b="b"/>
                <a:pathLst>
                  <a:path w="21681" h="21681" extrusionOk="0">
                    <a:moveTo>
                      <a:pt x="12065" y="22655"/>
                    </a:moveTo>
                    <a:cubicBezTo>
                      <a:pt x="17914" y="22655"/>
                      <a:pt x="22655" y="17914"/>
                      <a:pt x="22655" y="12065"/>
                    </a:cubicBezTo>
                    <a:cubicBezTo>
                      <a:pt x="22655" y="6217"/>
                      <a:pt x="17914" y="1475"/>
                      <a:pt x="12065" y="1475"/>
                    </a:cubicBezTo>
                    <a:cubicBezTo>
                      <a:pt x="6217" y="1475"/>
                      <a:pt x="1475" y="6217"/>
                      <a:pt x="1475" y="12065"/>
                    </a:cubicBezTo>
                    <a:cubicBezTo>
                      <a:pt x="1475" y="17914"/>
                      <a:pt x="6217" y="22655"/>
                      <a:pt x="12065" y="2265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dirty="0">
                  <a:solidFill>
                    <a:srgbClr val="000000"/>
                  </a:solidFill>
                  <a:latin typeface="Calibri"/>
                  <a:ea typeface="Calibri"/>
                  <a:cs typeface="Calibri"/>
                  <a:sym typeface="Calibri"/>
                </a:endParaRPr>
              </a:p>
            </p:txBody>
          </p:sp>
          <p:sp>
            <p:nvSpPr>
              <p:cNvPr id="82" name="Google Shape;1709;p13">
                <a:extLst>
                  <a:ext uri="{FF2B5EF4-FFF2-40B4-BE49-F238E27FC236}">
                    <a16:creationId xmlns:a16="http://schemas.microsoft.com/office/drawing/2014/main" id="{C909FE92-AD3C-4579-BD77-7A479C965E6C}"/>
                  </a:ext>
                </a:extLst>
              </p:cNvPr>
              <p:cNvSpPr/>
              <p:nvPr/>
            </p:nvSpPr>
            <p:spPr>
              <a:xfrm>
                <a:off x="11224990" y="4997100"/>
                <a:ext cx="43363" cy="43363"/>
              </a:xfrm>
              <a:custGeom>
                <a:avLst/>
                <a:gdLst/>
                <a:ahLst/>
                <a:cxnLst/>
                <a:rect l="l" t="t" r="r" b="b"/>
                <a:pathLst>
                  <a:path w="43363" h="43363" extrusionOk="0">
                    <a:moveTo>
                      <a:pt x="45806" y="1475"/>
                    </a:moveTo>
                    <a:lnTo>
                      <a:pt x="1475" y="1475"/>
                    </a:lnTo>
                    <a:lnTo>
                      <a:pt x="1475" y="45806"/>
                    </a:lnTo>
                    <a:lnTo>
                      <a:pt x="45806" y="45806"/>
                    </a:lnTo>
                    <a:lnTo>
                      <a:pt x="45806" y="1475"/>
                    </a:lnTo>
                    <a:close/>
                  </a:path>
                </a:pathLst>
              </a:custGeom>
              <a:solidFill>
                <a:srgbClr val="50E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dirty="0">
                  <a:solidFill>
                    <a:srgbClr val="000000"/>
                  </a:solidFill>
                  <a:latin typeface="Calibri"/>
                  <a:ea typeface="Calibri"/>
                  <a:cs typeface="Calibri"/>
                  <a:sym typeface="Calibri"/>
                </a:endParaRPr>
              </a:p>
            </p:txBody>
          </p:sp>
          <p:sp>
            <p:nvSpPr>
              <p:cNvPr id="83" name="Google Shape;1710;p13">
                <a:extLst>
                  <a:ext uri="{FF2B5EF4-FFF2-40B4-BE49-F238E27FC236}">
                    <a16:creationId xmlns:a16="http://schemas.microsoft.com/office/drawing/2014/main" id="{FEB0A523-23A7-4C65-8567-33A1839AC903}"/>
                  </a:ext>
                </a:extLst>
              </p:cNvPr>
              <p:cNvSpPr/>
              <p:nvPr/>
            </p:nvSpPr>
            <p:spPr>
              <a:xfrm>
                <a:off x="11297441" y="4953212"/>
                <a:ext cx="82390" cy="134426"/>
              </a:xfrm>
              <a:custGeom>
                <a:avLst/>
                <a:gdLst/>
                <a:ahLst/>
                <a:cxnLst/>
                <a:rect l="l" t="t" r="r" b="b"/>
                <a:pathLst>
                  <a:path w="82390" h="134426" extrusionOk="0">
                    <a:moveTo>
                      <a:pt x="17689" y="1475"/>
                    </a:moveTo>
                    <a:lnTo>
                      <a:pt x="2060" y="17104"/>
                    </a:lnTo>
                    <a:lnTo>
                      <a:pt x="52671" y="67716"/>
                    </a:lnTo>
                    <a:lnTo>
                      <a:pt x="1475" y="118912"/>
                    </a:lnTo>
                    <a:lnTo>
                      <a:pt x="17104" y="134541"/>
                    </a:lnTo>
                    <a:lnTo>
                      <a:pt x="83930" y="67716"/>
                    </a:lnTo>
                    <a:lnTo>
                      <a:pt x="17689" y="1475"/>
                    </a:lnTo>
                    <a:close/>
                  </a:path>
                </a:pathLst>
              </a:custGeom>
              <a:solidFill>
                <a:srgbClr val="50E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dirty="0">
                  <a:solidFill>
                    <a:srgbClr val="000000"/>
                  </a:solidFill>
                  <a:latin typeface="Calibri"/>
                  <a:ea typeface="Calibri"/>
                  <a:cs typeface="Calibri"/>
                  <a:sym typeface="Calibri"/>
                </a:endParaRPr>
              </a:p>
            </p:txBody>
          </p:sp>
          <p:sp>
            <p:nvSpPr>
              <p:cNvPr id="84" name="Google Shape;1711;p13">
                <a:extLst>
                  <a:ext uri="{FF2B5EF4-FFF2-40B4-BE49-F238E27FC236}">
                    <a16:creationId xmlns:a16="http://schemas.microsoft.com/office/drawing/2014/main" id="{EEEB8031-024E-423D-B872-AA626E28E00C}"/>
                  </a:ext>
                </a:extLst>
              </p:cNvPr>
              <p:cNvSpPr/>
              <p:nvPr/>
            </p:nvSpPr>
            <p:spPr>
              <a:xfrm>
                <a:off x="11112957" y="4953212"/>
                <a:ext cx="82390" cy="134426"/>
              </a:xfrm>
              <a:custGeom>
                <a:avLst/>
                <a:gdLst/>
                <a:ahLst/>
                <a:cxnLst/>
                <a:rect l="l" t="t" r="r" b="b"/>
                <a:pathLst>
                  <a:path w="82390" h="134426" extrusionOk="0">
                    <a:moveTo>
                      <a:pt x="67716" y="134541"/>
                    </a:moveTo>
                    <a:lnTo>
                      <a:pt x="83418" y="118912"/>
                    </a:lnTo>
                    <a:lnTo>
                      <a:pt x="32806" y="68300"/>
                    </a:lnTo>
                    <a:lnTo>
                      <a:pt x="84002" y="17104"/>
                    </a:lnTo>
                    <a:lnTo>
                      <a:pt x="68373" y="1475"/>
                    </a:lnTo>
                    <a:lnTo>
                      <a:pt x="1475" y="68300"/>
                    </a:lnTo>
                    <a:lnTo>
                      <a:pt x="67716" y="134541"/>
                    </a:lnTo>
                    <a:close/>
                  </a:path>
                </a:pathLst>
              </a:custGeom>
              <a:solidFill>
                <a:srgbClr val="50E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dirty="0">
                  <a:solidFill>
                    <a:srgbClr val="000000"/>
                  </a:solidFill>
                  <a:latin typeface="Calibri"/>
                  <a:ea typeface="Calibri"/>
                  <a:cs typeface="Calibri"/>
                  <a:sym typeface="Calibri"/>
                </a:endParaRPr>
              </a:p>
            </p:txBody>
          </p:sp>
        </p:grpSp>
      </p:grpSp>
      <p:sp>
        <p:nvSpPr>
          <p:cNvPr id="85" name="Arrow: Chevron 84">
            <a:extLst>
              <a:ext uri="{FF2B5EF4-FFF2-40B4-BE49-F238E27FC236}">
                <a16:creationId xmlns:a16="http://schemas.microsoft.com/office/drawing/2014/main" id="{10EE94F7-68C4-4629-854D-73926519BEC6}"/>
              </a:ext>
              <a:ext uri="{C183D7F6-B498-43B3-948B-1728B52AA6E4}">
                <adec:decorative xmlns:adec="http://schemas.microsoft.com/office/drawing/2017/decorative" val="0"/>
              </a:ext>
            </a:extLst>
          </p:cNvPr>
          <p:cNvSpPr>
            <a:spLocks/>
          </p:cNvSpPr>
          <p:nvPr/>
        </p:nvSpPr>
        <p:spPr>
          <a:xfrm>
            <a:off x="4292972" y="2475383"/>
            <a:ext cx="3749040" cy="548640"/>
          </a:xfrm>
          <a:prstGeom prst="chevron">
            <a:avLst>
              <a:gd name="adj" fmla="val 26309"/>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0" bIns="45720" rtlCol="0" anchor="ctr"/>
          <a:lstStyle/>
          <a:p>
            <a:pPr algn="ctr"/>
            <a:r>
              <a:rPr lang="en-US" sz="1400" dirty="0">
                <a:solidFill>
                  <a:schemeClr val="bg1"/>
                </a:solidFill>
                <a:latin typeface="+mj-lt"/>
              </a:rPr>
              <a:t>Prepare for the event</a:t>
            </a:r>
          </a:p>
        </p:txBody>
      </p:sp>
      <p:sp>
        <p:nvSpPr>
          <p:cNvPr id="86" name="Rectangle 85">
            <a:extLst>
              <a:ext uri="{FF2B5EF4-FFF2-40B4-BE49-F238E27FC236}">
                <a16:creationId xmlns:a16="http://schemas.microsoft.com/office/drawing/2014/main" id="{F1F97B33-5F8B-42F2-AB2E-5D09B92FE671}"/>
              </a:ext>
            </a:extLst>
          </p:cNvPr>
          <p:cNvSpPr>
            <a:spLocks/>
          </p:cNvSpPr>
          <p:nvPr/>
        </p:nvSpPr>
        <p:spPr>
          <a:xfrm>
            <a:off x="4292972" y="3024022"/>
            <a:ext cx="3605634" cy="1382215"/>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Ins="91440" bIns="45720" rtlCol="0" anchor="t">
            <a:noAutofit/>
          </a:bodyPr>
          <a:lstStyle/>
          <a:p>
            <a:pPr>
              <a:spcBef>
                <a:spcPts val="400"/>
              </a:spcBef>
            </a:pPr>
            <a:r>
              <a:rPr lang="en-US" sz="1400" dirty="0">
                <a:solidFill>
                  <a:schemeClr val="tx1"/>
                </a:solidFill>
                <a:cs typeface="Segoe UI"/>
              </a:rPr>
              <a:t>Connect event location to Microsoft Azure, prepare delivery endpoints, deploy additional integrations and solutions, upload supporting media, and train </a:t>
            </a:r>
            <a:br>
              <a:rPr lang="en-US" sz="1400" dirty="0">
                <a:solidFill>
                  <a:schemeClr val="tx1"/>
                </a:solidFill>
                <a:cs typeface="Segoe UI"/>
              </a:rPr>
            </a:br>
            <a:r>
              <a:rPr lang="en-US" sz="1400" dirty="0">
                <a:solidFill>
                  <a:schemeClr val="tx1"/>
                </a:solidFill>
                <a:cs typeface="Segoe UI"/>
              </a:rPr>
              <a:t>the team.</a:t>
            </a:r>
          </a:p>
        </p:txBody>
      </p:sp>
      <p:cxnSp>
        <p:nvCxnSpPr>
          <p:cNvPr id="88" name="Straight Connector 87">
            <a:extLst>
              <a:ext uri="{FF2B5EF4-FFF2-40B4-BE49-F238E27FC236}">
                <a16:creationId xmlns:a16="http://schemas.microsoft.com/office/drawing/2014/main" id="{5514F25D-2929-403B-AB16-70D3A2330317}"/>
              </a:ext>
              <a:ext uri="{C183D7F6-B498-43B3-948B-1728B52AA6E4}">
                <adec:decorative xmlns:adec="http://schemas.microsoft.com/office/drawing/2017/decorative" val="1"/>
              </a:ext>
            </a:extLst>
          </p:cNvPr>
          <p:cNvCxnSpPr>
            <a:cxnSpLocks/>
          </p:cNvCxnSpPr>
          <p:nvPr/>
        </p:nvCxnSpPr>
        <p:spPr>
          <a:xfrm>
            <a:off x="4317106" y="4549763"/>
            <a:ext cx="0" cy="32385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805415F5-00A0-42FF-A878-0B992BFC6B48}"/>
              </a:ext>
            </a:extLst>
          </p:cNvPr>
          <p:cNvSpPr>
            <a:spLocks/>
          </p:cNvSpPr>
          <p:nvPr/>
        </p:nvSpPr>
        <p:spPr bwMode="auto">
          <a:xfrm>
            <a:off x="4336578" y="4549763"/>
            <a:ext cx="3586162" cy="323850"/>
          </a:xfrm>
          <a:prstGeom prst="rect">
            <a:avLst/>
          </a:prstGeom>
          <a:solidFill>
            <a:schemeClr val="bg1"/>
          </a:solidFill>
          <a:ln w="3175">
            <a:solidFill>
              <a:srgbClr val="BFBFBF"/>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accent1"/>
                </a:solidFill>
                <a:latin typeface="+mj-lt"/>
                <a:ea typeface="Segoe UI" pitchFamily="34" charset="0"/>
                <a:cs typeface="Segoe UI" pitchFamily="34" charset="0"/>
              </a:rPr>
              <a:t>2-3 days</a:t>
            </a:r>
          </a:p>
        </p:txBody>
      </p:sp>
      <p:grpSp>
        <p:nvGrpSpPr>
          <p:cNvPr id="90" name="Google Shape;1721;p13" descr="Icons of triangular shapes forming a pattern">
            <a:extLst>
              <a:ext uri="{FF2B5EF4-FFF2-40B4-BE49-F238E27FC236}">
                <a16:creationId xmlns:a16="http://schemas.microsoft.com/office/drawing/2014/main" id="{5C0F0C42-971D-4BA7-A0C2-425CC744EDDD}"/>
              </a:ext>
              <a:ext uri="{C183D7F6-B498-43B3-948B-1728B52AA6E4}">
                <adec:decorative xmlns:adec="http://schemas.microsoft.com/office/drawing/2017/decorative" val="0"/>
              </a:ext>
            </a:extLst>
          </p:cNvPr>
          <p:cNvGrpSpPr>
            <a:grpSpLocks/>
          </p:cNvGrpSpPr>
          <p:nvPr/>
        </p:nvGrpSpPr>
        <p:grpSpPr>
          <a:xfrm>
            <a:off x="9531944" y="1462921"/>
            <a:ext cx="684736" cy="755260"/>
            <a:chOff x="9328736" y="1523913"/>
            <a:chExt cx="829015" cy="914400"/>
          </a:xfrm>
        </p:grpSpPr>
        <p:sp>
          <p:nvSpPr>
            <p:cNvPr id="91" name="Google Shape;1722;p13">
              <a:extLst>
                <a:ext uri="{FF2B5EF4-FFF2-40B4-BE49-F238E27FC236}">
                  <a16:creationId xmlns:a16="http://schemas.microsoft.com/office/drawing/2014/main" id="{BA69B30B-64B1-4FB3-AA40-C06D33AE7FB9}"/>
                </a:ext>
              </a:extLst>
            </p:cNvPr>
            <p:cNvSpPr/>
            <p:nvPr/>
          </p:nvSpPr>
          <p:spPr>
            <a:xfrm rot="5400000">
              <a:off x="9274810" y="1577839"/>
              <a:ext cx="781863" cy="674011"/>
            </a:xfrm>
            <a:prstGeom prst="hexagon">
              <a:avLst>
                <a:gd name="adj" fmla="val 25000"/>
                <a:gd name="vf" fmla="val 11547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Quattrocento Sans"/>
                <a:buNone/>
              </a:pPr>
              <a:endParaRPr sz="1800" b="0" i="0" u="none" strike="noStrike" cap="none" dirty="0">
                <a:solidFill>
                  <a:srgbClr val="000000"/>
                </a:solidFill>
                <a:latin typeface="Quattrocento Sans"/>
                <a:ea typeface="Quattrocento Sans"/>
                <a:cs typeface="Quattrocento Sans"/>
                <a:sym typeface="Quattrocento Sans"/>
              </a:endParaRPr>
            </a:p>
          </p:txBody>
        </p:sp>
        <p:sp>
          <p:nvSpPr>
            <p:cNvPr id="92" name="Google Shape;1723;p13">
              <a:extLst>
                <a:ext uri="{FF2B5EF4-FFF2-40B4-BE49-F238E27FC236}">
                  <a16:creationId xmlns:a16="http://schemas.microsoft.com/office/drawing/2014/main" id="{7A09E84F-AB04-4EDB-A239-08D0931DEEC3}"/>
                </a:ext>
              </a:extLst>
            </p:cNvPr>
            <p:cNvSpPr/>
            <p:nvPr/>
          </p:nvSpPr>
          <p:spPr>
            <a:xfrm rot="5400000">
              <a:off x="9351609" y="1632171"/>
              <a:ext cx="865856" cy="746428"/>
            </a:xfrm>
            <a:prstGeom prst="hexagon">
              <a:avLst>
                <a:gd name="adj" fmla="val 25000"/>
                <a:gd name="vf" fmla="val 115470"/>
              </a:avLst>
            </a:prstGeom>
            <a:solidFill>
              <a:schemeClr val="lt1"/>
            </a:solidFill>
            <a:ln w="107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Quattrocento Sans"/>
                <a:buNone/>
              </a:pPr>
              <a:endParaRPr sz="1800" b="0" i="0" u="none" strike="noStrike" cap="none" dirty="0">
                <a:solidFill>
                  <a:srgbClr val="000000"/>
                </a:solidFill>
                <a:latin typeface="Quattrocento Sans"/>
                <a:ea typeface="Quattrocento Sans"/>
                <a:cs typeface="Quattrocento Sans"/>
                <a:sym typeface="Quattrocento Sans"/>
              </a:endParaRPr>
            </a:p>
          </p:txBody>
        </p:sp>
        <p:grpSp>
          <p:nvGrpSpPr>
            <p:cNvPr id="93" name="Google Shape;1724;p13" descr="deploy Azure project">
              <a:extLst>
                <a:ext uri="{FF2B5EF4-FFF2-40B4-BE49-F238E27FC236}">
                  <a16:creationId xmlns:a16="http://schemas.microsoft.com/office/drawing/2014/main" id="{4924EAF9-C573-4A93-A361-3F763D705CA8}"/>
                </a:ext>
              </a:extLst>
            </p:cNvPr>
            <p:cNvGrpSpPr/>
            <p:nvPr/>
          </p:nvGrpSpPr>
          <p:grpSpPr>
            <a:xfrm>
              <a:off x="9591654" y="1813858"/>
              <a:ext cx="385762" cy="383054"/>
              <a:chOff x="2626891" y="2163550"/>
              <a:chExt cx="390630" cy="387888"/>
            </a:xfrm>
          </p:grpSpPr>
          <p:sp>
            <p:nvSpPr>
              <p:cNvPr id="94" name="Google Shape;1725;p13">
                <a:extLst>
                  <a:ext uri="{FF2B5EF4-FFF2-40B4-BE49-F238E27FC236}">
                    <a16:creationId xmlns:a16="http://schemas.microsoft.com/office/drawing/2014/main" id="{5055EA4E-DD0D-47CD-B982-34ECA38920CB}"/>
                  </a:ext>
                </a:extLst>
              </p:cNvPr>
              <p:cNvSpPr/>
              <p:nvPr/>
            </p:nvSpPr>
            <p:spPr>
              <a:xfrm>
                <a:off x="2626891" y="2163550"/>
                <a:ext cx="82238" cy="82238"/>
              </a:xfrm>
              <a:custGeom>
                <a:avLst/>
                <a:gdLst/>
                <a:ahLst/>
                <a:cxnLst/>
                <a:rect l="l" t="t" r="r" b="b"/>
                <a:pathLst>
                  <a:path w="60" h="60" extrusionOk="0">
                    <a:moveTo>
                      <a:pt x="0" y="60"/>
                    </a:moveTo>
                    <a:lnTo>
                      <a:pt x="0" y="0"/>
                    </a:lnTo>
                    <a:lnTo>
                      <a:pt x="60" y="0"/>
                    </a:lnTo>
                    <a:lnTo>
                      <a:pt x="0" y="60"/>
                    </a:lnTo>
                    <a:close/>
                  </a:path>
                </a:pathLst>
              </a:custGeom>
              <a:solidFill>
                <a:srgbClr val="0078D4"/>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dirty="0">
                  <a:solidFill>
                    <a:srgbClr val="505050"/>
                  </a:solidFill>
                  <a:latin typeface="Quattrocento Sans"/>
                  <a:ea typeface="Quattrocento Sans"/>
                  <a:cs typeface="Quattrocento Sans"/>
                  <a:sym typeface="Quattrocento Sans"/>
                </a:endParaRPr>
              </a:p>
            </p:txBody>
          </p:sp>
          <p:sp>
            <p:nvSpPr>
              <p:cNvPr id="95" name="Google Shape;1726;p13">
                <a:extLst>
                  <a:ext uri="{FF2B5EF4-FFF2-40B4-BE49-F238E27FC236}">
                    <a16:creationId xmlns:a16="http://schemas.microsoft.com/office/drawing/2014/main" id="{72C35AB2-6C46-4BC2-9539-55E0AE1E8016}"/>
                  </a:ext>
                </a:extLst>
              </p:cNvPr>
              <p:cNvSpPr/>
              <p:nvPr/>
            </p:nvSpPr>
            <p:spPr>
              <a:xfrm>
                <a:off x="2626891" y="2264976"/>
                <a:ext cx="82238" cy="82238"/>
              </a:xfrm>
              <a:custGeom>
                <a:avLst/>
                <a:gdLst/>
                <a:ahLst/>
                <a:cxnLst/>
                <a:rect l="l" t="t" r="r" b="b"/>
                <a:pathLst>
                  <a:path w="60" h="60" extrusionOk="0">
                    <a:moveTo>
                      <a:pt x="60" y="0"/>
                    </a:moveTo>
                    <a:lnTo>
                      <a:pt x="60" y="60"/>
                    </a:lnTo>
                    <a:lnTo>
                      <a:pt x="0" y="60"/>
                    </a:lnTo>
                    <a:lnTo>
                      <a:pt x="60" y="0"/>
                    </a:lnTo>
                    <a:close/>
                  </a:path>
                </a:pathLst>
              </a:custGeom>
              <a:solidFill>
                <a:srgbClr val="50E6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dirty="0">
                  <a:solidFill>
                    <a:srgbClr val="505050"/>
                  </a:solidFill>
                  <a:latin typeface="Quattrocento Sans"/>
                  <a:ea typeface="Quattrocento Sans"/>
                  <a:cs typeface="Quattrocento Sans"/>
                  <a:sym typeface="Quattrocento Sans"/>
                </a:endParaRPr>
              </a:p>
            </p:txBody>
          </p:sp>
          <p:sp>
            <p:nvSpPr>
              <p:cNvPr id="96" name="Google Shape;1727;p13">
                <a:extLst>
                  <a:ext uri="{FF2B5EF4-FFF2-40B4-BE49-F238E27FC236}">
                    <a16:creationId xmlns:a16="http://schemas.microsoft.com/office/drawing/2014/main" id="{4629AA8F-0A60-4218-998B-B59B05965226}"/>
                  </a:ext>
                </a:extLst>
              </p:cNvPr>
              <p:cNvSpPr/>
              <p:nvPr/>
            </p:nvSpPr>
            <p:spPr>
              <a:xfrm>
                <a:off x="2729688" y="2163550"/>
                <a:ext cx="82238" cy="82238"/>
              </a:xfrm>
              <a:custGeom>
                <a:avLst/>
                <a:gdLst/>
                <a:ahLst/>
                <a:cxnLst/>
                <a:rect l="l" t="t" r="r" b="b"/>
                <a:pathLst>
                  <a:path w="60" h="60" extrusionOk="0">
                    <a:moveTo>
                      <a:pt x="60" y="0"/>
                    </a:moveTo>
                    <a:lnTo>
                      <a:pt x="60" y="60"/>
                    </a:lnTo>
                    <a:lnTo>
                      <a:pt x="0" y="60"/>
                    </a:lnTo>
                    <a:lnTo>
                      <a:pt x="60" y="0"/>
                    </a:lnTo>
                    <a:close/>
                  </a:path>
                </a:pathLst>
              </a:custGeom>
              <a:solidFill>
                <a:srgbClr val="50E6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dirty="0">
                  <a:solidFill>
                    <a:srgbClr val="505050"/>
                  </a:solidFill>
                  <a:latin typeface="Quattrocento Sans"/>
                  <a:ea typeface="Quattrocento Sans"/>
                  <a:cs typeface="Quattrocento Sans"/>
                  <a:sym typeface="Quattrocento Sans"/>
                </a:endParaRPr>
              </a:p>
            </p:txBody>
          </p:sp>
          <p:sp>
            <p:nvSpPr>
              <p:cNvPr id="97" name="Google Shape;1728;p13">
                <a:extLst>
                  <a:ext uri="{FF2B5EF4-FFF2-40B4-BE49-F238E27FC236}">
                    <a16:creationId xmlns:a16="http://schemas.microsoft.com/office/drawing/2014/main" id="{515251FF-1BDC-4117-AD18-24688F0D77F5}"/>
                  </a:ext>
                </a:extLst>
              </p:cNvPr>
              <p:cNvSpPr/>
              <p:nvPr/>
            </p:nvSpPr>
            <p:spPr>
              <a:xfrm>
                <a:off x="2832486" y="2264976"/>
                <a:ext cx="82238" cy="82238"/>
              </a:xfrm>
              <a:custGeom>
                <a:avLst/>
                <a:gdLst/>
                <a:ahLst/>
                <a:cxnLst/>
                <a:rect l="l" t="t" r="r" b="b"/>
                <a:pathLst>
                  <a:path w="60" h="60" extrusionOk="0">
                    <a:moveTo>
                      <a:pt x="0" y="0"/>
                    </a:moveTo>
                    <a:lnTo>
                      <a:pt x="60" y="0"/>
                    </a:lnTo>
                    <a:lnTo>
                      <a:pt x="60" y="60"/>
                    </a:lnTo>
                    <a:lnTo>
                      <a:pt x="0" y="0"/>
                    </a:lnTo>
                    <a:close/>
                  </a:path>
                </a:pathLst>
              </a:custGeom>
              <a:solidFill>
                <a:srgbClr val="0078D4"/>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dirty="0">
                  <a:solidFill>
                    <a:srgbClr val="505050"/>
                  </a:solidFill>
                  <a:latin typeface="Quattrocento Sans"/>
                  <a:ea typeface="Quattrocento Sans"/>
                  <a:cs typeface="Quattrocento Sans"/>
                  <a:sym typeface="Quattrocento Sans"/>
                </a:endParaRPr>
              </a:p>
            </p:txBody>
          </p:sp>
          <p:sp>
            <p:nvSpPr>
              <p:cNvPr id="98" name="Google Shape;1729;p13">
                <a:extLst>
                  <a:ext uri="{FF2B5EF4-FFF2-40B4-BE49-F238E27FC236}">
                    <a16:creationId xmlns:a16="http://schemas.microsoft.com/office/drawing/2014/main" id="{1633DC32-38C9-49EB-AC20-E5BE4BB73373}"/>
                  </a:ext>
                </a:extLst>
              </p:cNvPr>
              <p:cNvSpPr/>
              <p:nvPr/>
            </p:nvSpPr>
            <p:spPr>
              <a:xfrm>
                <a:off x="2935283" y="2163550"/>
                <a:ext cx="82238" cy="82238"/>
              </a:xfrm>
              <a:custGeom>
                <a:avLst/>
                <a:gdLst/>
                <a:ahLst/>
                <a:cxnLst/>
                <a:rect l="l" t="t" r="r" b="b"/>
                <a:pathLst>
                  <a:path w="60" h="60" extrusionOk="0">
                    <a:moveTo>
                      <a:pt x="0" y="0"/>
                    </a:moveTo>
                    <a:lnTo>
                      <a:pt x="60" y="0"/>
                    </a:lnTo>
                    <a:lnTo>
                      <a:pt x="60" y="60"/>
                    </a:lnTo>
                    <a:lnTo>
                      <a:pt x="0" y="0"/>
                    </a:lnTo>
                    <a:close/>
                  </a:path>
                </a:pathLst>
              </a:custGeom>
              <a:solidFill>
                <a:srgbClr val="0078D4"/>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dirty="0">
                  <a:solidFill>
                    <a:srgbClr val="505050"/>
                  </a:solidFill>
                  <a:latin typeface="Quattrocento Sans"/>
                  <a:ea typeface="Quattrocento Sans"/>
                  <a:cs typeface="Quattrocento Sans"/>
                  <a:sym typeface="Quattrocento Sans"/>
                </a:endParaRPr>
              </a:p>
            </p:txBody>
          </p:sp>
          <p:sp>
            <p:nvSpPr>
              <p:cNvPr id="99" name="Google Shape;1730;p13">
                <a:extLst>
                  <a:ext uri="{FF2B5EF4-FFF2-40B4-BE49-F238E27FC236}">
                    <a16:creationId xmlns:a16="http://schemas.microsoft.com/office/drawing/2014/main" id="{49BA1F42-5DF2-422F-9B6E-D14F208923D5}"/>
                  </a:ext>
                </a:extLst>
              </p:cNvPr>
              <p:cNvSpPr/>
              <p:nvPr/>
            </p:nvSpPr>
            <p:spPr>
              <a:xfrm>
                <a:off x="2935283" y="2264976"/>
                <a:ext cx="82238" cy="82238"/>
              </a:xfrm>
              <a:custGeom>
                <a:avLst/>
                <a:gdLst/>
                <a:ahLst/>
                <a:cxnLst/>
                <a:rect l="l" t="t" r="r" b="b"/>
                <a:pathLst>
                  <a:path w="60" h="60" extrusionOk="0">
                    <a:moveTo>
                      <a:pt x="60" y="60"/>
                    </a:moveTo>
                    <a:lnTo>
                      <a:pt x="0" y="60"/>
                    </a:lnTo>
                    <a:lnTo>
                      <a:pt x="0" y="0"/>
                    </a:lnTo>
                    <a:lnTo>
                      <a:pt x="60" y="60"/>
                    </a:lnTo>
                    <a:close/>
                  </a:path>
                </a:pathLst>
              </a:custGeom>
              <a:solidFill>
                <a:srgbClr val="50E6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dirty="0">
                  <a:solidFill>
                    <a:srgbClr val="505050"/>
                  </a:solidFill>
                  <a:latin typeface="Quattrocento Sans"/>
                  <a:ea typeface="Quattrocento Sans"/>
                  <a:cs typeface="Quattrocento Sans"/>
                  <a:sym typeface="Quattrocento Sans"/>
                </a:endParaRPr>
              </a:p>
            </p:txBody>
          </p:sp>
          <p:sp>
            <p:nvSpPr>
              <p:cNvPr id="100" name="Google Shape;1731;p13">
                <a:extLst>
                  <a:ext uri="{FF2B5EF4-FFF2-40B4-BE49-F238E27FC236}">
                    <a16:creationId xmlns:a16="http://schemas.microsoft.com/office/drawing/2014/main" id="{E94DBE8F-DEA7-48B7-8517-4DC59850B53E}"/>
                  </a:ext>
                </a:extLst>
              </p:cNvPr>
              <p:cNvSpPr/>
              <p:nvPr/>
            </p:nvSpPr>
            <p:spPr>
              <a:xfrm>
                <a:off x="2832486" y="2163550"/>
                <a:ext cx="82238" cy="82238"/>
              </a:xfrm>
              <a:custGeom>
                <a:avLst/>
                <a:gdLst/>
                <a:ahLst/>
                <a:cxnLst/>
                <a:rect l="l" t="t" r="r" b="b"/>
                <a:pathLst>
                  <a:path w="60" h="60" extrusionOk="0">
                    <a:moveTo>
                      <a:pt x="60" y="60"/>
                    </a:moveTo>
                    <a:lnTo>
                      <a:pt x="0" y="60"/>
                    </a:lnTo>
                    <a:lnTo>
                      <a:pt x="0" y="0"/>
                    </a:lnTo>
                    <a:lnTo>
                      <a:pt x="60" y="60"/>
                    </a:lnTo>
                    <a:close/>
                  </a:path>
                </a:pathLst>
              </a:custGeom>
              <a:solidFill>
                <a:srgbClr val="50E6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dirty="0">
                  <a:solidFill>
                    <a:srgbClr val="505050"/>
                  </a:solidFill>
                  <a:latin typeface="Quattrocento Sans"/>
                  <a:ea typeface="Quattrocento Sans"/>
                  <a:cs typeface="Quattrocento Sans"/>
                  <a:sym typeface="Quattrocento Sans"/>
                </a:endParaRPr>
              </a:p>
            </p:txBody>
          </p:sp>
          <p:sp>
            <p:nvSpPr>
              <p:cNvPr id="101" name="Google Shape;1732;p13">
                <a:extLst>
                  <a:ext uri="{FF2B5EF4-FFF2-40B4-BE49-F238E27FC236}">
                    <a16:creationId xmlns:a16="http://schemas.microsoft.com/office/drawing/2014/main" id="{9FA43B02-2C87-4B27-9390-AF69E67188FA}"/>
                  </a:ext>
                </a:extLst>
              </p:cNvPr>
              <p:cNvSpPr/>
              <p:nvPr/>
            </p:nvSpPr>
            <p:spPr>
              <a:xfrm>
                <a:off x="2832486" y="2367774"/>
                <a:ext cx="82238" cy="82238"/>
              </a:xfrm>
              <a:custGeom>
                <a:avLst/>
                <a:gdLst/>
                <a:ahLst/>
                <a:cxnLst/>
                <a:rect l="l" t="t" r="r" b="b"/>
                <a:pathLst>
                  <a:path w="60" h="60" extrusionOk="0">
                    <a:moveTo>
                      <a:pt x="60" y="0"/>
                    </a:moveTo>
                    <a:lnTo>
                      <a:pt x="60" y="60"/>
                    </a:lnTo>
                    <a:lnTo>
                      <a:pt x="0" y="60"/>
                    </a:lnTo>
                    <a:lnTo>
                      <a:pt x="60" y="0"/>
                    </a:lnTo>
                    <a:close/>
                  </a:path>
                </a:pathLst>
              </a:custGeom>
              <a:solidFill>
                <a:srgbClr val="0078D4"/>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dirty="0">
                  <a:solidFill>
                    <a:srgbClr val="505050"/>
                  </a:solidFill>
                  <a:latin typeface="Quattrocento Sans"/>
                  <a:ea typeface="Quattrocento Sans"/>
                  <a:cs typeface="Quattrocento Sans"/>
                  <a:sym typeface="Quattrocento Sans"/>
                </a:endParaRPr>
              </a:p>
            </p:txBody>
          </p:sp>
          <p:sp>
            <p:nvSpPr>
              <p:cNvPr id="102" name="Google Shape;1733;p13">
                <a:extLst>
                  <a:ext uri="{FF2B5EF4-FFF2-40B4-BE49-F238E27FC236}">
                    <a16:creationId xmlns:a16="http://schemas.microsoft.com/office/drawing/2014/main" id="{AC86202A-C3B2-40D7-A828-37EC5401DD6C}"/>
                  </a:ext>
                </a:extLst>
              </p:cNvPr>
              <p:cNvSpPr/>
              <p:nvPr/>
            </p:nvSpPr>
            <p:spPr>
              <a:xfrm>
                <a:off x="2935283" y="2470571"/>
                <a:ext cx="82238" cy="80867"/>
              </a:xfrm>
              <a:custGeom>
                <a:avLst/>
                <a:gdLst/>
                <a:ahLst/>
                <a:cxnLst/>
                <a:rect l="l" t="t" r="r" b="b"/>
                <a:pathLst>
                  <a:path w="60" h="59" extrusionOk="0">
                    <a:moveTo>
                      <a:pt x="60" y="0"/>
                    </a:moveTo>
                    <a:lnTo>
                      <a:pt x="60" y="59"/>
                    </a:lnTo>
                    <a:lnTo>
                      <a:pt x="0" y="59"/>
                    </a:lnTo>
                    <a:lnTo>
                      <a:pt x="60" y="0"/>
                    </a:lnTo>
                    <a:close/>
                  </a:path>
                </a:pathLst>
              </a:custGeom>
              <a:solidFill>
                <a:srgbClr val="0078D4"/>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dirty="0">
                  <a:solidFill>
                    <a:srgbClr val="505050"/>
                  </a:solidFill>
                  <a:latin typeface="Quattrocento Sans"/>
                  <a:ea typeface="Quattrocento Sans"/>
                  <a:cs typeface="Quattrocento Sans"/>
                  <a:sym typeface="Quattrocento Sans"/>
                </a:endParaRPr>
              </a:p>
            </p:txBody>
          </p:sp>
          <p:sp>
            <p:nvSpPr>
              <p:cNvPr id="103" name="Google Shape;1734;p13">
                <a:extLst>
                  <a:ext uri="{FF2B5EF4-FFF2-40B4-BE49-F238E27FC236}">
                    <a16:creationId xmlns:a16="http://schemas.microsoft.com/office/drawing/2014/main" id="{29E40C1E-ED73-4776-8119-AC1B98931976}"/>
                  </a:ext>
                </a:extLst>
              </p:cNvPr>
              <p:cNvSpPr/>
              <p:nvPr/>
            </p:nvSpPr>
            <p:spPr>
              <a:xfrm>
                <a:off x="2935283" y="2367774"/>
                <a:ext cx="82238" cy="82238"/>
              </a:xfrm>
              <a:custGeom>
                <a:avLst/>
                <a:gdLst/>
                <a:ahLst/>
                <a:cxnLst/>
                <a:rect l="l" t="t" r="r" b="b"/>
                <a:pathLst>
                  <a:path w="60" h="60" extrusionOk="0">
                    <a:moveTo>
                      <a:pt x="0" y="60"/>
                    </a:moveTo>
                    <a:lnTo>
                      <a:pt x="0" y="0"/>
                    </a:lnTo>
                    <a:lnTo>
                      <a:pt x="60" y="0"/>
                    </a:lnTo>
                    <a:lnTo>
                      <a:pt x="0" y="60"/>
                    </a:lnTo>
                    <a:close/>
                  </a:path>
                </a:pathLst>
              </a:custGeom>
              <a:solidFill>
                <a:srgbClr val="50E6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dirty="0">
                  <a:solidFill>
                    <a:srgbClr val="505050"/>
                  </a:solidFill>
                  <a:latin typeface="Quattrocento Sans"/>
                  <a:ea typeface="Quattrocento Sans"/>
                  <a:cs typeface="Quattrocento Sans"/>
                  <a:sym typeface="Quattrocento Sans"/>
                </a:endParaRPr>
              </a:p>
            </p:txBody>
          </p:sp>
          <p:sp>
            <p:nvSpPr>
              <p:cNvPr id="104" name="Google Shape;1735;p13">
                <a:extLst>
                  <a:ext uri="{FF2B5EF4-FFF2-40B4-BE49-F238E27FC236}">
                    <a16:creationId xmlns:a16="http://schemas.microsoft.com/office/drawing/2014/main" id="{B8114AA9-B9CE-40DC-B798-3EC59C6CF184}"/>
                  </a:ext>
                </a:extLst>
              </p:cNvPr>
              <p:cNvSpPr/>
              <p:nvPr/>
            </p:nvSpPr>
            <p:spPr>
              <a:xfrm>
                <a:off x="2832486" y="2470571"/>
                <a:ext cx="82238" cy="80867"/>
              </a:xfrm>
              <a:custGeom>
                <a:avLst/>
                <a:gdLst/>
                <a:ahLst/>
                <a:cxnLst/>
                <a:rect l="l" t="t" r="r" b="b"/>
                <a:pathLst>
                  <a:path w="60" h="59" extrusionOk="0">
                    <a:moveTo>
                      <a:pt x="0" y="59"/>
                    </a:moveTo>
                    <a:lnTo>
                      <a:pt x="0" y="0"/>
                    </a:lnTo>
                    <a:lnTo>
                      <a:pt x="60" y="0"/>
                    </a:lnTo>
                    <a:lnTo>
                      <a:pt x="0" y="59"/>
                    </a:lnTo>
                    <a:close/>
                  </a:path>
                </a:pathLst>
              </a:custGeom>
              <a:solidFill>
                <a:srgbClr val="50E6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dirty="0">
                  <a:solidFill>
                    <a:srgbClr val="505050"/>
                  </a:solidFill>
                  <a:latin typeface="Quattrocento Sans"/>
                  <a:ea typeface="Quattrocento Sans"/>
                  <a:cs typeface="Quattrocento Sans"/>
                  <a:sym typeface="Quattrocento Sans"/>
                </a:endParaRPr>
              </a:p>
            </p:txBody>
          </p:sp>
          <p:sp>
            <p:nvSpPr>
              <p:cNvPr id="105" name="Google Shape;1736;p13">
                <a:extLst>
                  <a:ext uri="{FF2B5EF4-FFF2-40B4-BE49-F238E27FC236}">
                    <a16:creationId xmlns:a16="http://schemas.microsoft.com/office/drawing/2014/main" id="{80A4FB35-9BE9-4A52-B05F-A3C714649332}"/>
                  </a:ext>
                </a:extLst>
              </p:cNvPr>
              <p:cNvSpPr/>
              <p:nvPr/>
            </p:nvSpPr>
            <p:spPr>
              <a:xfrm>
                <a:off x="2729688" y="2367774"/>
                <a:ext cx="82238" cy="82238"/>
              </a:xfrm>
              <a:custGeom>
                <a:avLst/>
                <a:gdLst/>
                <a:ahLst/>
                <a:cxnLst/>
                <a:rect l="l" t="t" r="r" b="b"/>
                <a:pathLst>
                  <a:path w="60" h="60" extrusionOk="0">
                    <a:moveTo>
                      <a:pt x="60" y="60"/>
                    </a:moveTo>
                    <a:lnTo>
                      <a:pt x="0" y="60"/>
                    </a:lnTo>
                    <a:lnTo>
                      <a:pt x="0" y="0"/>
                    </a:lnTo>
                    <a:lnTo>
                      <a:pt x="60" y="60"/>
                    </a:lnTo>
                    <a:close/>
                  </a:path>
                </a:pathLst>
              </a:custGeom>
              <a:solidFill>
                <a:srgbClr val="0078D4"/>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dirty="0">
                  <a:solidFill>
                    <a:srgbClr val="505050"/>
                  </a:solidFill>
                  <a:latin typeface="Quattrocento Sans"/>
                  <a:ea typeface="Quattrocento Sans"/>
                  <a:cs typeface="Quattrocento Sans"/>
                  <a:sym typeface="Quattrocento Sans"/>
                </a:endParaRPr>
              </a:p>
            </p:txBody>
          </p:sp>
          <p:sp>
            <p:nvSpPr>
              <p:cNvPr id="106" name="Google Shape;1737;p13">
                <a:extLst>
                  <a:ext uri="{FF2B5EF4-FFF2-40B4-BE49-F238E27FC236}">
                    <a16:creationId xmlns:a16="http://schemas.microsoft.com/office/drawing/2014/main" id="{62A92CEB-BB1B-4E88-A435-CC7B4325263F}"/>
                  </a:ext>
                </a:extLst>
              </p:cNvPr>
              <p:cNvSpPr/>
              <p:nvPr/>
            </p:nvSpPr>
            <p:spPr>
              <a:xfrm>
                <a:off x="2626891" y="2470571"/>
                <a:ext cx="82238" cy="80867"/>
              </a:xfrm>
              <a:custGeom>
                <a:avLst/>
                <a:gdLst/>
                <a:ahLst/>
                <a:cxnLst/>
                <a:rect l="l" t="t" r="r" b="b"/>
                <a:pathLst>
                  <a:path w="60" h="59" extrusionOk="0">
                    <a:moveTo>
                      <a:pt x="60" y="59"/>
                    </a:moveTo>
                    <a:lnTo>
                      <a:pt x="0" y="59"/>
                    </a:lnTo>
                    <a:lnTo>
                      <a:pt x="0" y="0"/>
                    </a:lnTo>
                    <a:lnTo>
                      <a:pt x="60" y="59"/>
                    </a:lnTo>
                    <a:close/>
                  </a:path>
                </a:pathLst>
              </a:custGeom>
              <a:solidFill>
                <a:srgbClr val="0078D4"/>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dirty="0">
                  <a:solidFill>
                    <a:srgbClr val="505050"/>
                  </a:solidFill>
                  <a:latin typeface="Quattrocento Sans"/>
                  <a:ea typeface="Quattrocento Sans"/>
                  <a:cs typeface="Quattrocento Sans"/>
                  <a:sym typeface="Quattrocento Sans"/>
                </a:endParaRPr>
              </a:p>
            </p:txBody>
          </p:sp>
          <p:sp>
            <p:nvSpPr>
              <p:cNvPr id="107" name="Google Shape;1738;p13">
                <a:extLst>
                  <a:ext uri="{FF2B5EF4-FFF2-40B4-BE49-F238E27FC236}">
                    <a16:creationId xmlns:a16="http://schemas.microsoft.com/office/drawing/2014/main" id="{C675CF1D-9DE1-45BF-B2EB-6A6A7C431E1A}"/>
                  </a:ext>
                </a:extLst>
              </p:cNvPr>
              <p:cNvSpPr/>
              <p:nvPr/>
            </p:nvSpPr>
            <p:spPr>
              <a:xfrm>
                <a:off x="2626891" y="2367774"/>
                <a:ext cx="82238" cy="82238"/>
              </a:xfrm>
              <a:custGeom>
                <a:avLst/>
                <a:gdLst/>
                <a:ahLst/>
                <a:cxnLst/>
                <a:rect l="l" t="t" r="r" b="b"/>
                <a:pathLst>
                  <a:path w="60" h="60" extrusionOk="0">
                    <a:moveTo>
                      <a:pt x="0" y="0"/>
                    </a:moveTo>
                    <a:lnTo>
                      <a:pt x="60" y="0"/>
                    </a:lnTo>
                    <a:lnTo>
                      <a:pt x="60" y="60"/>
                    </a:lnTo>
                    <a:lnTo>
                      <a:pt x="0" y="0"/>
                    </a:lnTo>
                    <a:close/>
                  </a:path>
                </a:pathLst>
              </a:custGeom>
              <a:solidFill>
                <a:srgbClr val="50E6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dirty="0">
                  <a:solidFill>
                    <a:srgbClr val="505050"/>
                  </a:solidFill>
                  <a:latin typeface="Quattrocento Sans"/>
                  <a:ea typeface="Quattrocento Sans"/>
                  <a:cs typeface="Quattrocento Sans"/>
                  <a:sym typeface="Quattrocento Sans"/>
                </a:endParaRPr>
              </a:p>
            </p:txBody>
          </p:sp>
          <p:sp>
            <p:nvSpPr>
              <p:cNvPr id="108" name="Google Shape;1739;p13">
                <a:extLst>
                  <a:ext uri="{FF2B5EF4-FFF2-40B4-BE49-F238E27FC236}">
                    <a16:creationId xmlns:a16="http://schemas.microsoft.com/office/drawing/2014/main" id="{50B8843B-F4FE-43AC-8CB6-948ECBF74A90}"/>
                  </a:ext>
                </a:extLst>
              </p:cNvPr>
              <p:cNvSpPr/>
              <p:nvPr/>
            </p:nvSpPr>
            <p:spPr>
              <a:xfrm>
                <a:off x="2729688" y="2470571"/>
                <a:ext cx="82238" cy="80867"/>
              </a:xfrm>
              <a:custGeom>
                <a:avLst/>
                <a:gdLst/>
                <a:ahLst/>
                <a:cxnLst/>
                <a:rect l="l" t="t" r="r" b="b"/>
                <a:pathLst>
                  <a:path w="60" h="59" extrusionOk="0">
                    <a:moveTo>
                      <a:pt x="0" y="0"/>
                    </a:moveTo>
                    <a:lnTo>
                      <a:pt x="60" y="0"/>
                    </a:lnTo>
                    <a:lnTo>
                      <a:pt x="60" y="59"/>
                    </a:lnTo>
                    <a:lnTo>
                      <a:pt x="0" y="0"/>
                    </a:lnTo>
                    <a:close/>
                  </a:path>
                </a:pathLst>
              </a:custGeom>
              <a:solidFill>
                <a:srgbClr val="50E6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dirty="0">
                  <a:solidFill>
                    <a:srgbClr val="505050"/>
                  </a:solidFill>
                  <a:latin typeface="Quattrocento Sans"/>
                  <a:ea typeface="Quattrocento Sans"/>
                  <a:cs typeface="Quattrocento Sans"/>
                  <a:sym typeface="Quattrocento Sans"/>
                </a:endParaRPr>
              </a:p>
            </p:txBody>
          </p:sp>
          <p:sp>
            <p:nvSpPr>
              <p:cNvPr id="109" name="Google Shape;1740;p13">
                <a:extLst>
                  <a:ext uri="{FF2B5EF4-FFF2-40B4-BE49-F238E27FC236}">
                    <a16:creationId xmlns:a16="http://schemas.microsoft.com/office/drawing/2014/main" id="{80DCD370-66E0-43FC-B188-C641EAC4BAA0}"/>
                  </a:ext>
                </a:extLst>
              </p:cNvPr>
              <p:cNvSpPr/>
              <p:nvPr/>
            </p:nvSpPr>
            <p:spPr>
              <a:xfrm>
                <a:off x="2729688" y="2264976"/>
                <a:ext cx="82238" cy="82238"/>
              </a:xfrm>
              <a:custGeom>
                <a:avLst/>
                <a:gdLst/>
                <a:ahLst/>
                <a:cxnLst/>
                <a:rect l="l" t="t" r="r" b="b"/>
                <a:pathLst>
                  <a:path w="60" h="60" extrusionOk="0">
                    <a:moveTo>
                      <a:pt x="0" y="60"/>
                    </a:moveTo>
                    <a:lnTo>
                      <a:pt x="0" y="0"/>
                    </a:lnTo>
                    <a:lnTo>
                      <a:pt x="60" y="0"/>
                    </a:lnTo>
                    <a:lnTo>
                      <a:pt x="0" y="60"/>
                    </a:lnTo>
                    <a:close/>
                  </a:path>
                </a:pathLst>
              </a:custGeom>
              <a:solidFill>
                <a:srgbClr val="0078D4"/>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dirty="0">
                  <a:solidFill>
                    <a:srgbClr val="505050"/>
                  </a:solidFill>
                  <a:latin typeface="Quattrocento Sans"/>
                  <a:ea typeface="Quattrocento Sans"/>
                  <a:cs typeface="Quattrocento Sans"/>
                  <a:sym typeface="Quattrocento Sans"/>
                </a:endParaRPr>
              </a:p>
            </p:txBody>
          </p:sp>
          <p:sp>
            <p:nvSpPr>
              <p:cNvPr id="110" name="Google Shape;1741;p13">
                <a:extLst>
                  <a:ext uri="{FF2B5EF4-FFF2-40B4-BE49-F238E27FC236}">
                    <a16:creationId xmlns:a16="http://schemas.microsoft.com/office/drawing/2014/main" id="{2B7A3EE6-1CE8-45B4-8E32-6E1CA808D7E6}"/>
                  </a:ext>
                </a:extLst>
              </p:cNvPr>
              <p:cNvSpPr/>
              <p:nvPr/>
            </p:nvSpPr>
            <p:spPr>
              <a:xfrm>
                <a:off x="2791367" y="2328025"/>
                <a:ext cx="61678" cy="61679"/>
              </a:xfrm>
              <a:prstGeom prst="ellipse">
                <a:avLst/>
              </a:prstGeom>
              <a:solidFill>
                <a:srgbClr val="000000"/>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dirty="0">
                  <a:solidFill>
                    <a:srgbClr val="505050"/>
                  </a:solidFill>
                  <a:latin typeface="Quattrocento Sans"/>
                  <a:ea typeface="Quattrocento Sans"/>
                  <a:cs typeface="Quattrocento Sans"/>
                  <a:sym typeface="Quattrocento Sans"/>
                </a:endParaRPr>
              </a:p>
            </p:txBody>
          </p:sp>
        </p:grpSp>
      </p:grpSp>
      <p:sp>
        <p:nvSpPr>
          <p:cNvPr id="111" name="Arrow: Chevron 110">
            <a:extLst>
              <a:ext uri="{FF2B5EF4-FFF2-40B4-BE49-F238E27FC236}">
                <a16:creationId xmlns:a16="http://schemas.microsoft.com/office/drawing/2014/main" id="{BED9CBB3-1F9C-401F-AF9C-17CBFDD6401D}"/>
              </a:ext>
              <a:ext uri="{C183D7F6-B498-43B3-948B-1728B52AA6E4}">
                <adec:decorative xmlns:adec="http://schemas.microsoft.com/office/drawing/2017/decorative" val="0"/>
              </a:ext>
            </a:extLst>
          </p:cNvPr>
          <p:cNvSpPr>
            <a:spLocks/>
          </p:cNvSpPr>
          <p:nvPr/>
        </p:nvSpPr>
        <p:spPr>
          <a:xfrm>
            <a:off x="7999792" y="2475383"/>
            <a:ext cx="3749040" cy="548640"/>
          </a:xfrm>
          <a:prstGeom prst="chevron">
            <a:avLst>
              <a:gd name="adj" fmla="val 26309"/>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0" bIns="45720" rtlCol="0" anchor="ctr"/>
          <a:lstStyle/>
          <a:p>
            <a:pPr algn="ctr"/>
            <a:r>
              <a:rPr lang="en-US" sz="1400" dirty="0">
                <a:solidFill>
                  <a:schemeClr val="bg1"/>
                </a:solidFill>
                <a:latin typeface="+mj-lt"/>
              </a:rPr>
              <a:t>Deliver the event</a:t>
            </a:r>
          </a:p>
        </p:txBody>
      </p:sp>
      <p:sp>
        <p:nvSpPr>
          <p:cNvPr id="112" name="Rectangle 111">
            <a:extLst>
              <a:ext uri="{FF2B5EF4-FFF2-40B4-BE49-F238E27FC236}">
                <a16:creationId xmlns:a16="http://schemas.microsoft.com/office/drawing/2014/main" id="{BB6205AE-854D-49F3-A21F-5ED2018EE9C0}"/>
              </a:ext>
            </a:extLst>
          </p:cNvPr>
          <p:cNvSpPr>
            <a:spLocks/>
          </p:cNvSpPr>
          <p:nvPr/>
        </p:nvSpPr>
        <p:spPr>
          <a:xfrm>
            <a:off x="7999792" y="3024022"/>
            <a:ext cx="3605634" cy="1382216"/>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Ins="91440" bIns="45720" rtlCol="0" anchor="t">
            <a:noAutofit/>
          </a:bodyPr>
          <a:lstStyle/>
          <a:p>
            <a:pPr>
              <a:spcBef>
                <a:spcPts val="200"/>
              </a:spcBef>
              <a:spcAft>
                <a:spcPts val="400"/>
              </a:spcAft>
            </a:pPr>
            <a:r>
              <a:rPr lang="en-US" sz="1400" dirty="0">
                <a:solidFill>
                  <a:schemeClr val="tx1"/>
                </a:solidFill>
                <a:cs typeface="Segoe UI"/>
              </a:rPr>
              <a:t>Run pre-event testing and monitor the </a:t>
            </a:r>
            <a:br>
              <a:rPr lang="en-US" sz="1400" dirty="0">
                <a:solidFill>
                  <a:schemeClr val="tx1"/>
                </a:solidFill>
                <a:cs typeface="Segoe UI"/>
              </a:rPr>
            </a:br>
            <a:r>
              <a:rPr lang="en-US" sz="1400" dirty="0">
                <a:solidFill>
                  <a:schemeClr val="tx1"/>
                </a:solidFill>
                <a:cs typeface="Segoe UI"/>
              </a:rPr>
              <a:t>live event.</a:t>
            </a:r>
          </a:p>
        </p:txBody>
      </p:sp>
      <p:cxnSp>
        <p:nvCxnSpPr>
          <p:cNvPr id="114" name="Straight Connector 113">
            <a:extLst>
              <a:ext uri="{FF2B5EF4-FFF2-40B4-BE49-F238E27FC236}">
                <a16:creationId xmlns:a16="http://schemas.microsoft.com/office/drawing/2014/main" id="{436EC3CB-BB32-426B-8B38-6A178D78D741}"/>
              </a:ext>
              <a:ext uri="{C183D7F6-B498-43B3-948B-1728B52AA6E4}">
                <adec:decorative xmlns:adec="http://schemas.microsoft.com/office/drawing/2017/decorative" val="1"/>
              </a:ext>
            </a:extLst>
          </p:cNvPr>
          <p:cNvCxnSpPr>
            <a:cxnSpLocks/>
          </p:cNvCxnSpPr>
          <p:nvPr/>
        </p:nvCxnSpPr>
        <p:spPr>
          <a:xfrm>
            <a:off x="8016836" y="4549763"/>
            <a:ext cx="0" cy="32385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AAEA9C3F-4ACE-4793-96F7-DCDA32FC2AA6}"/>
              </a:ext>
            </a:extLst>
          </p:cNvPr>
          <p:cNvSpPr>
            <a:spLocks/>
          </p:cNvSpPr>
          <p:nvPr/>
        </p:nvSpPr>
        <p:spPr bwMode="auto">
          <a:xfrm>
            <a:off x="8036346" y="4549763"/>
            <a:ext cx="3593214" cy="323850"/>
          </a:xfrm>
          <a:prstGeom prst="rect">
            <a:avLst/>
          </a:prstGeom>
          <a:solidFill>
            <a:schemeClr val="bg1"/>
          </a:solidFill>
          <a:ln w="3175">
            <a:solidFill>
              <a:srgbClr val="BFBFBF"/>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accent1"/>
                </a:solidFill>
                <a:latin typeface="+mj-lt"/>
                <a:ea typeface="Segoe UI" pitchFamily="34" charset="0"/>
                <a:cs typeface="Segoe UI" pitchFamily="34" charset="0"/>
              </a:rPr>
              <a:t>2-5 weeks</a:t>
            </a:r>
          </a:p>
        </p:txBody>
      </p:sp>
    </p:spTree>
    <p:extLst>
      <p:ext uri="{BB962C8B-B14F-4D97-AF65-F5344CB8AC3E}">
        <p14:creationId xmlns:p14="http://schemas.microsoft.com/office/powerpoint/2010/main" val="480215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E450A-E504-4DA5-811C-F062BFFAAE0D}"/>
              </a:ext>
            </a:extLst>
          </p:cNvPr>
          <p:cNvSpPr>
            <a:spLocks noGrp="1"/>
          </p:cNvSpPr>
          <p:nvPr>
            <p:ph type="title"/>
          </p:nvPr>
        </p:nvSpPr>
        <p:spPr>
          <a:xfrm>
            <a:off x="588963" y="3013503"/>
            <a:ext cx="3210559" cy="830997"/>
          </a:xfrm>
        </p:spPr>
        <p:txBody>
          <a:bodyPr/>
          <a:lstStyle/>
          <a:p>
            <a:r>
              <a:rPr lang="en-US" sz="5400" dirty="0"/>
              <a:t>Thank you</a:t>
            </a:r>
          </a:p>
        </p:txBody>
      </p:sp>
    </p:spTree>
    <p:extLst>
      <p:ext uri="{BB962C8B-B14F-4D97-AF65-F5344CB8AC3E}">
        <p14:creationId xmlns:p14="http://schemas.microsoft.com/office/powerpoint/2010/main" val="295780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0CCE07-C844-43E3-A1A7-8FF413B01666}"/>
              </a:ext>
            </a:extLst>
          </p:cNvPr>
          <p:cNvSpPr>
            <a:spLocks noGrp="1"/>
          </p:cNvSpPr>
          <p:nvPr>
            <p:ph type="title"/>
          </p:nvPr>
        </p:nvSpPr>
        <p:spPr>
          <a:xfrm>
            <a:off x="584200" y="2692859"/>
            <a:ext cx="5266437" cy="1107996"/>
          </a:xfrm>
        </p:spPr>
        <p:txBody>
          <a:bodyPr lIns="0" tIns="0" rIns="0" bIns="0">
            <a:noAutofit/>
          </a:bodyPr>
          <a:lstStyle/>
          <a:p>
            <a:r>
              <a:rPr lang="en-US" sz="4000">
                <a:solidFill>
                  <a:schemeClr val="accent1"/>
                </a:solidFill>
              </a:rPr>
              <a:t>Live Events</a:t>
            </a:r>
            <a:br>
              <a:rPr lang="en-US" sz="4000"/>
            </a:br>
            <a:r>
              <a:rPr lang="en-US" sz="4000">
                <a:solidFill>
                  <a:schemeClr val="accent1"/>
                </a:solidFill>
              </a:rPr>
              <a:t>Solution Accelerator</a:t>
            </a:r>
          </a:p>
        </p:txBody>
      </p:sp>
    </p:spTree>
    <p:extLst>
      <p:ext uri="{BB962C8B-B14F-4D97-AF65-F5344CB8AC3E}">
        <p14:creationId xmlns:p14="http://schemas.microsoft.com/office/powerpoint/2010/main" val="1386136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81FFA80-8639-40E9-85F9-36E7F37E7695}"/>
              </a:ext>
            </a:extLst>
          </p:cNvPr>
          <p:cNvSpPr>
            <a:spLocks noGrp="1"/>
          </p:cNvSpPr>
          <p:nvPr>
            <p:ph type="title"/>
          </p:nvPr>
        </p:nvSpPr>
        <p:spPr>
          <a:xfrm>
            <a:off x="588263" y="457200"/>
            <a:ext cx="11018520" cy="553998"/>
          </a:xfrm>
        </p:spPr>
        <p:txBody>
          <a:bodyPr/>
          <a:lstStyle/>
          <a:p>
            <a:r>
              <a:rPr lang="en-US"/>
              <a:t>Live stream content is now integral to the event experience</a:t>
            </a:r>
          </a:p>
        </p:txBody>
      </p:sp>
      <p:sp>
        <p:nvSpPr>
          <p:cNvPr id="2" name="Text Placeholder 1">
            <a:extLst>
              <a:ext uri="{FF2B5EF4-FFF2-40B4-BE49-F238E27FC236}">
                <a16:creationId xmlns:a16="http://schemas.microsoft.com/office/drawing/2014/main" id="{F01324CC-C34D-4A58-9D1D-46DFF9B8E44F}"/>
              </a:ext>
            </a:extLst>
          </p:cNvPr>
          <p:cNvSpPr>
            <a:spLocks noGrp="1"/>
          </p:cNvSpPr>
          <p:nvPr>
            <p:ph type="body" sz="quarter" idx="11"/>
          </p:nvPr>
        </p:nvSpPr>
        <p:spPr>
          <a:xfrm>
            <a:off x="588263" y="1019201"/>
            <a:ext cx="11018520" cy="307777"/>
          </a:xfrm>
        </p:spPr>
        <p:txBody>
          <a:bodyPr/>
          <a:lstStyle/>
          <a:p>
            <a:r>
              <a:rPr lang="en-US"/>
              <a:t>Media and entertainment companies need efficient streaming solutions and audience insights </a:t>
            </a:r>
          </a:p>
        </p:txBody>
      </p:sp>
      <p:sp>
        <p:nvSpPr>
          <p:cNvPr id="188" name="Rectangle 187">
            <a:extLst>
              <a:ext uri="{FF2B5EF4-FFF2-40B4-BE49-F238E27FC236}">
                <a16:creationId xmlns:a16="http://schemas.microsoft.com/office/drawing/2014/main" id="{BB55673D-1219-4971-B822-7E62746058E6}"/>
              </a:ext>
              <a:ext uri="{C183D7F6-B498-43B3-948B-1728B52AA6E4}">
                <adec:decorative xmlns:adec="http://schemas.microsoft.com/office/drawing/2017/decorative" val="1"/>
              </a:ext>
            </a:extLst>
          </p:cNvPr>
          <p:cNvSpPr>
            <a:spLocks/>
          </p:cNvSpPr>
          <p:nvPr/>
        </p:nvSpPr>
        <p:spPr bwMode="auto">
          <a:xfrm>
            <a:off x="594658" y="2037396"/>
            <a:ext cx="3503609" cy="952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226" name="Group 225" descr="Icon of a gear with an arrow upward">
            <a:extLst>
              <a:ext uri="{FF2B5EF4-FFF2-40B4-BE49-F238E27FC236}">
                <a16:creationId xmlns:a16="http://schemas.microsoft.com/office/drawing/2014/main" id="{2841D1A5-264C-4DE1-8FF1-28B49E5385EE}"/>
              </a:ext>
            </a:extLst>
          </p:cNvPr>
          <p:cNvGrpSpPr>
            <a:grpSpLocks noChangeAspect="1"/>
          </p:cNvGrpSpPr>
          <p:nvPr/>
        </p:nvGrpSpPr>
        <p:grpSpPr>
          <a:xfrm>
            <a:off x="1927793" y="1671857"/>
            <a:ext cx="734187" cy="822960"/>
            <a:chOff x="1930397" y="1548057"/>
            <a:chExt cx="811214" cy="909300"/>
          </a:xfrm>
        </p:grpSpPr>
        <p:sp>
          <p:nvSpPr>
            <p:cNvPr id="227" name="Hexagon 226">
              <a:extLst>
                <a:ext uri="{FF2B5EF4-FFF2-40B4-BE49-F238E27FC236}">
                  <a16:creationId xmlns:a16="http://schemas.microsoft.com/office/drawing/2014/main" id="{3A46F638-66E8-4058-A26C-4485940F57BC}"/>
                </a:ext>
                <a:ext uri="{C183D7F6-B498-43B3-948B-1728B52AA6E4}">
                  <adec:decorative xmlns:adec="http://schemas.microsoft.com/office/drawing/2017/decorative" val="1"/>
                </a:ext>
              </a:extLst>
            </p:cNvPr>
            <p:cNvSpPr/>
            <p:nvPr/>
          </p:nvSpPr>
          <p:spPr>
            <a:xfrm rot="5400000">
              <a:off x="1924897" y="1640643"/>
              <a:ext cx="822214" cy="811214"/>
            </a:xfrm>
            <a:prstGeom prst="hexagon">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FFFFFF"/>
                </a:solidFill>
                <a:effectLst/>
                <a:uLnTx/>
                <a:uFillTx/>
                <a:latin typeface="Segoe UI"/>
                <a:ea typeface="+mn-ea"/>
                <a:cs typeface="+mn-cs"/>
              </a:endParaRPr>
            </a:p>
          </p:txBody>
        </p:sp>
        <p:sp>
          <p:nvSpPr>
            <p:cNvPr id="228" name="Hexagon 227">
              <a:extLst>
                <a:ext uri="{FF2B5EF4-FFF2-40B4-BE49-F238E27FC236}">
                  <a16:creationId xmlns:a16="http://schemas.microsoft.com/office/drawing/2014/main" id="{87F16A2B-A8D0-4556-997E-98F6D4968BEB}"/>
                </a:ext>
                <a:ext uri="{C183D7F6-B498-43B3-948B-1728B52AA6E4}">
                  <adec:decorative xmlns:adec="http://schemas.microsoft.com/office/drawing/2017/decorative" val="1"/>
                </a:ext>
              </a:extLst>
            </p:cNvPr>
            <p:cNvSpPr/>
            <p:nvPr/>
          </p:nvSpPr>
          <p:spPr>
            <a:xfrm rot="5400000">
              <a:off x="1924897" y="1604761"/>
              <a:ext cx="822214" cy="708806"/>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29" name="Group 65">
              <a:extLst>
                <a:ext uri="{FF2B5EF4-FFF2-40B4-BE49-F238E27FC236}">
                  <a16:creationId xmlns:a16="http://schemas.microsoft.com/office/drawing/2014/main" id="{F9C4D684-0C95-4948-A3B3-A99D442F075E}"/>
                </a:ext>
                <a:ext uri="{C183D7F6-B498-43B3-948B-1728B52AA6E4}">
                  <adec:decorative xmlns:adec="http://schemas.microsoft.com/office/drawing/2017/decorative" val="1"/>
                </a:ext>
              </a:extLst>
            </p:cNvPr>
            <p:cNvGrpSpPr>
              <a:grpSpLocks noChangeAspect="1"/>
            </p:cNvGrpSpPr>
            <p:nvPr/>
          </p:nvGrpSpPr>
          <p:grpSpPr bwMode="auto">
            <a:xfrm>
              <a:off x="2134203" y="1757975"/>
              <a:ext cx="403602" cy="402378"/>
              <a:chOff x="1021" y="1322"/>
              <a:chExt cx="330" cy="329"/>
            </a:xfrm>
          </p:grpSpPr>
          <p:sp>
            <p:nvSpPr>
              <p:cNvPr id="230" name="AutoShape 64">
                <a:extLst>
                  <a:ext uri="{FF2B5EF4-FFF2-40B4-BE49-F238E27FC236}">
                    <a16:creationId xmlns:a16="http://schemas.microsoft.com/office/drawing/2014/main" id="{B724C379-5182-44A5-B53F-AD3AA50136E1}"/>
                  </a:ext>
                </a:extLst>
              </p:cNvPr>
              <p:cNvSpPr>
                <a:spLocks noChangeAspect="1" noChangeArrowheads="1" noTextEdit="1"/>
              </p:cNvSpPr>
              <p:nvPr/>
            </p:nvSpPr>
            <p:spPr bwMode="auto">
              <a:xfrm>
                <a:off x="1021" y="1322"/>
                <a:ext cx="330"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1" name="Freeform 66">
                <a:extLst>
                  <a:ext uri="{FF2B5EF4-FFF2-40B4-BE49-F238E27FC236}">
                    <a16:creationId xmlns:a16="http://schemas.microsoft.com/office/drawing/2014/main" id="{D83BB3A4-2D84-4EE2-81D6-92123A944806}"/>
                  </a:ext>
                </a:extLst>
              </p:cNvPr>
              <p:cNvSpPr>
                <a:spLocks noEditPoints="1"/>
              </p:cNvSpPr>
              <p:nvPr/>
            </p:nvSpPr>
            <p:spPr bwMode="auto">
              <a:xfrm>
                <a:off x="1021" y="1322"/>
                <a:ext cx="330" cy="329"/>
              </a:xfrm>
              <a:custGeom>
                <a:avLst/>
                <a:gdLst>
                  <a:gd name="T0" fmla="*/ 192 w 192"/>
                  <a:gd name="T1" fmla="*/ 106 h 192"/>
                  <a:gd name="T2" fmla="*/ 192 w 192"/>
                  <a:gd name="T3" fmla="*/ 86 h 192"/>
                  <a:gd name="T4" fmla="*/ 171 w 192"/>
                  <a:gd name="T5" fmla="*/ 86 h 192"/>
                  <a:gd name="T6" fmla="*/ 156 w 192"/>
                  <a:gd name="T7" fmla="*/ 50 h 192"/>
                  <a:gd name="T8" fmla="*/ 171 w 192"/>
                  <a:gd name="T9" fmla="*/ 35 h 192"/>
                  <a:gd name="T10" fmla="*/ 157 w 192"/>
                  <a:gd name="T11" fmla="*/ 21 h 192"/>
                  <a:gd name="T12" fmla="*/ 142 w 192"/>
                  <a:gd name="T13" fmla="*/ 36 h 192"/>
                  <a:gd name="T14" fmla="*/ 106 w 192"/>
                  <a:gd name="T15" fmla="*/ 21 h 192"/>
                  <a:gd name="T16" fmla="*/ 106 w 192"/>
                  <a:gd name="T17" fmla="*/ 0 h 192"/>
                  <a:gd name="T18" fmla="*/ 86 w 192"/>
                  <a:gd name="T19" fmla="*/ 0 h 192"/>
                  <a:gd name="T20" fmla="*/ 86 w 192"/>
                  <a:gd name="T21" fmla="*/ 21 h 192"/>
                  <a:gd name="T22" fmla="*/ 50 w 192"/>
                  <a:gd name="T23" fmla="*/ 36 h 192"/>
                  <a:gd name="T24" fmla="*/ 35 w 192"/>
                  <a:gd name="T25" fmla="*/ 21 h 192"/>
                  <a:gd name="T26" fmla="*/ 21 w 192"/>
                  <a:gd name="T27" fmla="*/ 35 h 192"/>
                  <a:gd name="T28" fmla="*/ 36 w 192"/>
                  <a:gd name="T29" fmla="*/ 50 h 192"/>
                  <a:gd name="T30" fmla="*/ 21 w 192"/>
                  <a:gd name="T31" fmla="*/ 86 h 192"/>
                  <a:gd name="T32" fmla="*/ 0 w 192"/>
                  <a:gd name="T33" fmla="*/ 86 h 192"/>
                  <a:gd name="T34" fmla="*/ 0 w 192"/>
                  <a:gd name="T35" fmla="*/ 106 h 192"/>
                  <a:gd name="T36" fmla="*/ 21 w 192"/>
                  <a:gd name="T37" fmla="*/ 106 h 192"/>
                  <a:gd name="T38" fmla="*/ 42 w 192"/>
                  <a:gd name="T39" fmla="*/ 150 h 192"/>
                  <a:gd name="T40" fmla="*/ 86 w 192"/>
                  <a:gd name="T41" fmla="*/ 171 h 192"/>
                  <a:gd name="T42" fmla="*/ 86 w 192"/>
                  <a:gd name="T43" fmla="*/ 192 h 192"/>
                  <a:gd name="T44" fmla="*/ 106 w 192"/>
                  <a:gd name="T45" fmla="*/ 192 h 192"/>
                  <a:gd name="T46" fmla="*/ 106 w 192"/>
                  <a:gd name="T47" fmla="*/ 171 h 192"/>
                  <a:gd name="T48" fmla="*/ 142 w 192"/>
                  <a:gd name="T49" fmla="*/ 156 h 192"/>
                  <a:gd name="T50" fmla="*/ 157 w 192"/>
                  <a:gd name="T51" fmla="*/ 171 h 192"/>
                  <a:gd name="T52" fmla="*/ 171 w 192"/>
                  <a:gd name="T53" fmla="*/ 157 h 192"/>
                  <a:gd name="T54" fmla="*/ 156 w 192"/>
                  <a:gd name="T55" fmla="*/ 142 h 192"/>
                  <a:gd name="T56" fmla="*/ 171 w 192"/>
                  <a:gd name="T57" fmla="*/ 106 h 192"/>
                  <a:gd name="T58" fmla="*/ 192 w 192"/>
                  <a:gd name="T59" fmla="*/ 106 h 192"/>
                  <a:gd name="T60" fmla="*/ 40 w 192"/>
                  <a:gd name="T61" fmla="*/ 96 h 192"/>
                  <a:gd name="T62" fmla="*/ 53 w 192"/>
                  <a:gd name="T63" fmla="*/ 61 h 192"/>
                  <a:gd name="T64" fmla="*/ 85 w 192"/>
                  <a:gd name="T65" fmla="*/ 41 h 192"/>
                  <a:gd name="T66" fmla="*/ 122 w 192"/>
                  <a:gd name="T67" fmla="*/ 47 h 192"/>
                  <a:gd name="T68" fmla="*/ 147 w 192"/>
                  <a:gd name="T69" fmla="*/ 75 h 192"/>
                  <a:gd name="T70" fmla="*/ 149 w 192"/>
                  <a:gd name="T71" fmla="*/ 112 h 192"/>
                  <a:gd name="T72" fmla="*/ 127 w 192"/>
                  <a:gd name="T73" fmla="*/ 142 h 192"/>
                  <a:gd name="T74" fmla="*/ 91 w 192"/>
                  <a:gd name="T75" fmla="*/ 151 h 192"/>
                  <a:gd name="T76" fmla="*/ 57 w 192"/>
                  <a:gd name="T77" fmla="*/ 135 h 192"/>
                  <a:gd name="T78" fmla="*/ 45 w 192"/>
                  <a:gd name="T79" fmla="*/ 117 h 192"/>
                  <a:gd name="T80" fmla="*/ 40 w 192"/>
                  <a:gd name="T81"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2" h="192">
                    <a:moveTo>
                      <a:pt x="192" y="106"/>
                    </a:moveTo>
                    <a:cubicBezTo>
                      <a:pt x="192" y="86"/>
                      <a:pt x="192" y="86"/>
                      <a:pt x="192" y="86"/>
                    </a:cubicBezTo>
                    <a:cubicBezTo>
                      <a:pt x="171" y="86"/>
                      <a:pt x="171" y="86"/>
                      <a:pt x="171" y="86"/>
                    </a:cubicBezTo>
                    <a:cubicBezTo>
                      <a:pt x="169" y="73"/>
                      <a:pt x="164" y="60"/>
                      <a:pt x="156" y="50"/>
                    </a:cubicBezTo>
                    <a:cubicBezTo>
                      <a:pt x="171" y="35"/>
                      <a:pt x="171" y="35"/>
                      <a:pt x="171" y="35"/>
                    </a:cubicBezTo>
                    <a:cubicBezTo>
                      <a:pt x="157" y="21"/>
                      <a:pt x="157" y="21"/>
                      <a:pt x="157" y="21"/>
                    </a:cubicBezTo>
                    <a:cubicBezTo>
                      <a:pt x="142" y="36"/>
                      <a:pt x="142" y="36"/>
                      <a:pt x="142" y="36"/>
                    </a:cubicBezTo>
                    <a:cubicBezTo>
                      <a:pt x="132" y="28"/>
                      <a:pt x="119" y="23"/>
                      <a:pt x="106" y="21"/>
                    </a:cubicBezTo>
                    <a:cubicBezTo>
                      <a:pt x="106" y="0"/>
                      <a:pt x="106" y="0"/>
                      <a:pt x="106" y="0"/>
                    </a:cubicBezTo>
                    <a:cubicBezTo>
                      <a:pt x="86" y="0"/>
                      <a:pt x="86" y="0"/>
                      <a:pt x="86" y="0"/>
                    </a:cubicBezTo>
                    <a:cubicBezTo>
                      <a:pt x="86" y="21"/>
                      <a:pt x="86" y="21"/>
                      <a:pt x="86" y="21"/>
                    </a:cubicBezTo>
                    <a:cubicBezTo>
                      <a:pt x="73" y="23"/>
                      <a:pt x="60" y="28"/>
                      <a:pt x="50" y="36"/>
                    </a:cubicBezTo>
                    <a:cubicBezTo>
                      <a:pt x="35" y="21"/>
                      <a:pt x="35" y="21"/>
                      <a:pt x="35" y="21"/>
                    </a:cubicBezTo>
                    <a:cubicBezTo>
                      <a:pt x="21" y="35"/>
                      <a:pt x="21" y="35"/>
                      <a:pt x="21" y="35"/>
                    </a:cubicBezTo>
                    <a:cubicBezTo>
                      <a:pt x="36" y="50"/>
                      <a:pt x="36" y="50"/>
                      <a:pt x="36" y="50"/>
                    </a:cubicBezTo>
                    <a:cubicBezTo>
                      <a:pt x="28" y="60"/>
                      <a:pt x="23" y="73"/>
                      <a:pt x="21" y="86"/>
                    </a:cubicBezTo>
                    <a:cubicBezTo>
                      <a:pt x="0" y="86"/>
                      <a:pt x="0" y="86"/>
                      <a:pt x="0" y="86"/>
                    </a:cubicBezTo>
                    <a:cubicBezTo>
                      <a:pt x="0" y="106"/>
                      <a:pt x="0" y="106"/>
                      <a:pt x="0" y="106"/>
                    </a:cubicBezTo>
                    <a:cubicBezTo>
                      <a:pt x="21" y="106"/>
                      <a:pt x="21" y="106"/>
                      <a:pt x="21" y="106"/>
                    </a:cubicBezTo>
                    <a:cubicBezTo>
                      <a:pt x="23" y="123"/>
                      <a:pt x="31" y="138"/>
                      <a:pt x="42" y="150"/>
                    </a:cubicBezTo>
                    <a:cubicBezTo>
                      <a:pt x="54" y="161"/>
                      <a:pt x="69" y="169"/>
                      <a:pt x="86" y="171"/>
                    </a:cubicBezTo>
                    <a:cubicBezTo>
                      <a:pt x="86" y="192"/>
                      <a:pt x="86" y="192"/>
                      <a:pt x="86" y="192"/>
                    </a:cubicBezTo>
                    <a:cubicBezTo>
                      <a:pt x="106" y="192"/>
                      <a:pt x="106" y="192"/>
                      <a:pt x="106" y="192"/>
                    </a:cubicBezTo>
                    <a:cubicBezTo>
                      <a:pt x="106" y="171"/>
                      <a:pt x="106" y="171"/>
                      <a:pt x="106" y="171"/>
                    </a:cubicBezTo>
                    <a:cubicBezTo>
                      <a:pt x="119" y="169"/>
                      <a:pt x="132" y="164"/>
                      <a:pt x="142" y="156"/>
                    </a:cubicBezTo>
                    <a:cubicBezTo>
                      <a:pt x="157" y="171"/>
                      <a:pt x="157" y="171"/>
                      <a:pt x="157" y="171"/>
                    </a:cubicBezTo>
                    <a:cubicBezTo>
                      <a:pt x="171" y="157"/>
                      <a:pt x="171" y="157"/>
                      <a:pt x="171" y="157"/>
                    </a:cubicBezTo>
                    <a:cubicBezTo>
                      <a:pt x="156" y="142"/>
                      <a:pt x="156" y="142"/>
                      <a:pt x="156" y="142"/>
                    </a:cubicBezTo>
                    <a:cubicBezTo>
                      <a:pt x="164" y="132"/>
                      <a:pt x="169" y="119"/>
                      <a:pt x="171" y="106"/>
                    </a:cubicBezTo>
                    <a:lnTo>
                      <a:pt x="192" y="106"/>
                    </a:lnTo>
                    <a:close/>
                    <a:moveTo>
                      <a:pt x="40" y="96"/>
                    </a:moveTo>
                    <a:cubicBezTo>
                      <a:pt x="40" y="83"/>
                      <a:pt x="45" y="71"/>
                      <a:pt x="53" y="61"/>
                    </a:cubicBezTo>
                    <a:cubicBezTo>
                      <a:pt x="61" y="51"/>
                      <a:pt x="73" y="44"/>
                      <a:pt x="85" y="41"/>
                    </a:cubicBezTo>
                    <a:cubicBezTo>
                      <a:pt x="98" y="39"/>
                      <a:pt x="111" y="41"/>
                      <a:pt x="122" y="47"/>
                    </a:cubicBezTo>
                    <a:cubicBezTo>
                      <a:pt x="134" y="53"/>
                      <a:pt x="142" y="63"/>
                      <a:pt x="147" y="75"/>
                    </a:cubicBezTo>
                    <a:cubicBezTo>
                      <a:pt x="152" y="87"/>
                      <a:pt x="153" y="100"/>
                      <a:pt x="149" y="112"/>
                    </a:cubicBezTo>
                    <a:cubicBezTo>
                      <a:pt x="145" y="124"/>
                      <a:pt x="138" y="135"/>
                      <a:pt x="127" y="142"/>
                    </a:cubicBezTo>
                    <a:cubicBezTo>
                      <a:pt x="116" y="149"/>
                      <a:pt x="103" y="153"/>
                      <a:pt x="91" y="151"/>
                    </a:cubicBezTo>
                    <a:cubicBezTo>
                      <a:pt x="78" y="150"/>
                      <a:pt x="66" y="144"/>
                      <a:pt x="57" y="135"/>
                    </a:cubicBezTo>
                    <a:cubicBezTo>
                      <a:pt x="52" y="130"/>
                      <a:pt x="47" y="124"/>
                      <a:pt x="45" y="117"/>
                    </a:cubicBezTo>
                    <a:cubicBezTo>
                      <a:pt x="42" y="111"/>
                      <a:pt x="40" y="103"/>
                      <a:pt x="40"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2" name="Freeform 67">
                <a:extLst>
                  <a:ext uri="{FF2B5EF4-FFF2-40B4-BE49-F238E27FC236}">
                    <a16:creationId xmlns:a16="http://schemas.microsoft.com/office/drawing/2014/main" id="{228FC87E-8FA7-40D9-914E-C2CE07C0F821}"/>
                  </a:ext>
                </a:extLst>
              </p:cNvPr>
              <p:cNvSpPr>
                <a:spLocks/>
              </p:cNvSpPr>
              <p:nvPr/>
            </p:nvSpPr>
            <p:spPr bwMode="auto">
              <a:xfrm>
                <a:off x="1057" y="1430"/>
                <a:ext cx="186" cy="185"/>
              </a:xfrm>
              <a:custGeom>
                <a:avLst/>
                <a:gdLst>
                  <a:gd name="T0" fmla="*/ 151 w 186"/>
                  <a:gd name="T1" fmla="*/ 0 h 185"/>
                  <a:gd name="T2" fmla="*/ 65 w 186"/>
                  <a:gd name="T3" fmla="*/ 0 h 185"/>
                  <a:gd name="T4" fmla="*/ 65 w 186"/>
                  <a:gd name="T5" fmla="*/ 34 h 185"/>
                  <a:gd name="T6" fmla="*/ 127 w 186"/>
                  <a:gd name="T7" fmla="*/ 34 h 185"/>
                  <a:gd name="T8" fmla="*/ 0 w 186"/>
                  <a:gd name="T9" fmla="*/ 161 h 185"/>
                  <a:gd name="T10" fmla="*/ 24 w 186"/>
                  <a:gd name="T11" fmla="*/ 185 h 185"/>
                  <a:gd name="T12" fmla="*/ 151 w 186"/>
                  <a:gd name="T13" fmla="*/ 58 h 185"/>
                  <a:gd name="T14" fmla="*/ 151 w 186"/>
                  <a:gd name="T15" fmla="*/ 120 h 185"/>
                  <a:gd name="T16" fmla="*/ 186 w 186"/>
                  <a:gd name="T17" fmla="*/ 120 h 185"/>
                  <a:gd name="T18" fmla="*/ 186 w 186"/>
                  <a:gd name="T19" fmla="*/ 34 h 185"/>
                  <a:gd name="T20" fmla="*/ 186 w 186"/>
                  <a:gd name="T21" fmla="*/ 0 h 185"/>
                  <a:gd name="T22" fmla="*/ 151 w 186"/>
                  <a:gd name="T23"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6" h="185">
                    <a:moveTo>
                      <a:pt x="151" y="0"/>
                    </a:moveTo>
                    <a:lnTo>
                      <a:pt x="65" y="0"/>
                    </a:lnTo>
                    <a:lnTo>
                      <a:pt x="65" y="34"/>
                    </a:lnTo>
                    <a:lnTo>
                      <a:pt x="127" y="34"/>
                    </a:lnTo>
                    <a:lnTo>
                      <a:pt x="0" y="161"/>
                    </a:lnTo>
                    <a:lnTo>
                      <a:pt x="24" y="185"/>
                    </a:lnTo>
                    <a:lnTo>
                      <a:pt x="151" y="58"/>
                    </a:lnTo>
                    <a:lnTo>
                      <a:pt x="151" y="120"/>
                    </a:lnTo>
                    <a:lnTo>
                      <a:pt x="186" y="120"/>
                    </a:lnTo>
                    <a:lnTo>
                      <a:pt x="186" y="34"/>
                    </a:lnTo>
                    <a:lnTo>
                      <a:pt x="186" y="0"/>
                    </a:lnTo>
                    <a:lnTo>
                      <a:pt x="15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61" name="Freeform: Shape 260">
            <a:extLst>
              <a:ext uri="{FF2B5EF4-FFF2-40B4-BE49-F238E27FC236}">
                <a16:creationId xmlns:a16="http://schemas.microsoft.com/office/drawing/2014/main" id="{B68FCF0E-7F31-4FFE-905A-7C535319477B}"/>
              </a:ext>
            </a:extLst>
          </p:cNvPr>
          <p:cNvSpPr>
            <a:spLocks/>
          </p:cNvSpPr>
          <p:nvPr/>
        </p:nvSpPr>
        <p:spPr bwMode="auto">
          <a:xfrm>
            <a:off x="594658" y="2276060"/>
            <a:ext cx="3503609" cy="2444721"/>
          </a:xfrm>
          <a:custGeom>
            <a:avLst/>
            <a:gdLst>
              <a:gd name="connsiteX0" fmla="*/ 0 w 3503609"/>
              <a:gd name="connsiteY0" fmla="*/ 0 h 3240835"/>
              <a:gd name="connsiteX1" fmla="*/ 1346197 w 3503609"/>
              <a:gd name="connsiteY1" fmla="*/ 0 h 3240835"/>
              <a:gd name="connsiteX2" fmla="*/ 1346197 w 3503609"/>
              <a:gd name="connsiteY2" fmla="*/ 168646 h 3240835"/>
              <a:gd name="connsiteX3" fmla="*/ 1751804 w 3503609"/>
              <a:gd name="connsiteY3" fmla="*/ 371449 h 3240835"/>
              <a:gd name="connsiteX4" fmla="*/ 2157411 w 3503609"/>
              <a:gd name="connsiteY4" fmla="*/ 168646 h 3240835"/>
              <a:gd name="connsiteX5" fmla="*/ 2157411 w 3503609"/>
              <a:gd name="connsiteY5" fmla="*/ 0 h 3240835"/>
              <a:gd name="connsiteX6" fmla="*/ 3503609 w 3503609"/>
              <a:gd name="connsiteY6" fmla="*/ 0 h 3240835"/>
              <a:gd name="connsiteX7" fmla="*/ 3503609 w 3503609"/>
              <a:gd name="connsiteY7" fmla="*/ 3240835 h 3240835"/>
              <a:gd name="connsiteX8" fmla="*/ 0 w 3503609"/>
              <a:gd name="connsiteY8" fmla="*/ 3240835 h 3240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3609" h="3240835">
                <a:moveTo>
                  <a:pt x="0" y="0"/>
                </a:moveTo>
                <a:lnTo>
                  <a:pt x="1346197" y="0"/>
                </a:lnTo>
                <a:lnTo>
                  <a:pt x="1346197" y="168646"/>
                </a:lnTo>
                <a:lnTo>
                  <a:pt x="1751804" y="371449"/>
                </a:lnTo>
                <a:lnTo>
                  <a:pt x="2157411" y="168646"/>
                </a:lnTo>
                <a:lnTo>
                  <a:pt x="2157411" y="0"/>
                </a:lnTo>
                <a:lnTo>
                  <a:pt x="3503609" y="0"/>
                </a:lnTo>
                <a:lnTo>
                  <a:pt x="3503609" y="3240835"/>
                </a:lnTo>
                <a:lnTo>
                  <a:pt x="0" y="3240835"/>
                </a:lnTo>
                <a:close/>
              </a:path>
            </a:pathLst>
          </a:custGeom>
          <a:noFill/>
          <a:ln w="2502" cap="flat">
            <a:noFill/>
            <a:prstDash val="solid"/>
            <a:miter/>
          </a:ln>
          <a:effectLst/>
        </p:spPr>
        <p:txBody>
          <a:bodyPr wrap="square" lIns="91440" tIns="365760" rIns="91440" bIns="91440" rtlCol="0" anchor="t">
            <a:noAutofit/>
          </a:bodyPr>
          <a:lstStyle/>
          <a:p>
            <a:pPr marL="0" marR="0" lvl="0" indent="0" defTabSz="914367"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j-lt"/>
                <a:ea typeface="+mn-ea"/>
                <a:cs typeface="+mn-cs"/>
              </a:rPr>
              <a:t>Increased demand for live stream events is here to stay. </a:t>
            </a:r>
            <a:endParaRPr kumimoji="0" lang="en-US" sz="1400" b="0" i="0" u="none" strike="noStrike" kern="1200" cap="none" spc="0" normalizeH="0" baseline="0" noProof="0">
              <a:ln>
                <a:noFill/>
              </a:ln>
              <a:solidFill>
                <a:srgbClr val="000000"/>
              </a:solidFill>
              <a:effectLst/>
              <a:uLnTx/>
              <a:uFillTx/>
              <a:latin typeface="+mj-lt"/>
              <a:ea typeface="+mn-ea"/>
              <a:cs typeface="Segoe UI"/>
            </a:endParaRPr>
          </a:p>
          <a:p>
            <a:pPr marL="292100" marR="0" lvl="0" indent="-234950" algn="l" defTabSz="914367" rtl="0" eaLnBrk="1" fontAlgn="auto" latinLnBrk="0" hangingPunct="1">
              <a:lnSpc>
                <a:spcPct val="100000"/>
              </a:lnSpc>
              <a:spcBef>
                <a:spcPts val="200"/>
              </a:spcBef>
              <a:spcAft>
                <a:spcPts val="4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78D4"/>
                </a:solidFill>
                <a:effectLst/>
                <a:uLnTx/>
                <a:uFillTx/>
                <a:latin typeface="+mj-lt"/>
                <a:ea typeface="+mn-ea"/>
                <a:cs typeface="+mn-cs"/>
              </a:rPr>
              <a:t>17 million people</a:t>
            </a:r>
            <a:r>
              <a:rPr kumimoji="0" lang="en-US" sz="1400" b="0" i="0" u="none" strike="noStrike" kern="1200" cap="none" spc="0" normalizeH="0" baseline="0" noProof="0">
                <a:ln>
                  <a:noFill/>
                </a:ln>
                <a:solidFill>
                  <a:srgbClr val="000000"/>
                </a:solidFill>
                <a:effectLst/>
                <a:uLnTx/>
                <a:uFillTx/>
                <a:latin typeface="+mj-lt"/>
                <a:ea typeface="+mn-ea"/>
                <a:cs typeface="+mn-cs"/>
              </a:rPr>
              <a:t> </a:t>
            </a:r>
            <a:r>
              <a:rPr kumimoji="0" lang="en-US" sz="1400" b="0" i="0" u="none" strike="noStrike" kern="1200" cap="none" spc="0" normalizeH="0" baseline="0" noProof="0">
                <a:ln>
                  <a:noFill/>
                </a:ln>
                <a:solidFill>
                  <a:srgbClr val="000000"/>
                </a:solidFill>
                <a:effectLst/>
                <a:uLnTx/>
                <a:uFillTx/>
                <a:ea typeface="+mn-ea"/>
                <a:cs typeface="+mn-cs"/>
              </a:rPr>
              <a:t>watched Bud Light Seltzer’s New Year’s Eve</a:t>
            </a:r>
            <a:br>
              <a:rPr kumimoji="0" lang="en-US" sz="1400" b="0" i="0" u="none" strike="noStrike" kern="1200" cap="none" spc="0" normalizeH="0" baseline="0" noProof="0">
                <a:ln>
                  <a:noFill/>
                </a:ln>
                <a:solidFill>
                  <a:srgbClr val="000000"/>
                </a:solidFill>
                <a:effectLst/>
                <a:uLnTx/>
                <a:uFillTx/>
                <a:ea typeface="+mn-ea"/>
                <a:cs typeface="+mn-cs"/>
              </a:rPr>
            </a:br>
            <a:r>
              <a:rPr kumimoji="0" lang="en-US" sz="1400" b="0" i="0" u="none" strike="noStrike" kern="1200" cap="none" spc="0" normalizeH="0" baseline="0" noProof="0">
                <a:ln>
                  <a:noFill/>
                </a:ln>
                <a:solidFill>
                  <a:srgbClr val="000000"/>
                </a:solidFill>
                <a:effectLst/>
                <a:uLnTx/>
                <a:uFillTx/>
                <a:ea typeface="+mn-ea"/>
                <a:cs typeface="+mn-cs"/>
              </a:rPr>
              <a:t>2020-2021 show.</a:t>
            </a:r>
            <a:r>
              <a:rPr kumimoji="0" lang="en-US" sz="1400" b="0" i="0" u="none" strike="noStrike" kern="1200" cap="none" spc="0" normalizeH="0" baseline="30000" noProof="0">
                <a:ln>
                  <a:noFill/>
                </a:ln>
                <a:solidFill>
                  <a:srgbClr val="000000"/>
                </a:solidFill>
                <a:effectLst/>
                <a:uLnTx/>
                <a:uFillTx/>
                <a:ea typeface="+mn-ea"/>
                <a:cs typeface="+mn-cs"/>
              </a:rPr>
              <a:t>1</a:t>
            </a:r>
            <a:r>
              <a:rPr kumimoji="0" lang="en-US" sz="1400" b="0" i="0" u="none" strike="noStrike" kern="1200" cap="none" spc="0" normalizeH="0" baseline="0" noProof="0">
                <a:ln>
                  <a:noFill/>
                </a:ln>
                <a:solidFill>
                  <a:srgbClr val="000000"/>
                </a:solidFill>
                <a:effectLst/>
                <a:uLnTx/>
                <a:uFillTx/>
                <a:ea typeface="+mn-ea"/>
                <a:cs typeface="+mn-cs"/>
              </a:rPr>
              <a:t> </a:t>
            </a:r>
          </a:p>
          <a:p>
            <a:pPr marL="292100" marR="0" lvl="0" indent="-234950" algn="l" defTabSz="914367" rtl="0" eaLnBrk="1" fontAlgn="auto" latinLnBrk="0" hangingPunct="1">
              <a:lnSpc>
                <a:spcPct val="100000"/>
              </a:lnSpc>
              <a:spcBef>
                <a:spcPts val="200"/>
              </a:spcBef>
              <a:spcAft>
                <a:spcPts val="4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78D4"/>
                </a:solidFill>
                <a:effectLst/>
                <a:uLnTx/>
                <a:uFillTx/>
                <a:latin typeface="+mj-lt"/>
                <a:ea typeface="+mn-ea"/>
                <a:cs typeface="+mn-cs"/>
              </a:rPr>
              <a:t>56% of U.S. and U.K. live streamers </a:t>
            </a:r>
            <a:r>
              <a:rPr kumimoji="0" lang="en-US" sz="1400" b="0" i="0" u="none" strike="noStrike" kern="1200" cap="none" spc="0" normalizeH="0" baseline="0" noProof="0">
                <a:ln>
                  <a:noFill/>
                </a:ln>
                <a:solidFill>
                  <a:srgbClr val="000000"/>
                </a:solidFill>
                <a:effectLst/>
                <a:uLnTx/>
                <a:uFillTx/>
                <a:ea typeface="+mn-ea"/>
                <a:cs typeface="+mn-cs"/>
              </a:rPr>
              <a:t>plan to consume live video after the coronavirus pandemic.</a:t>
            </a:r>
            <a:r>
              <a:rPr kumimoji="0" lang="en-US" sz="1400" b="0" i="0" u="none" strike="noStrike" kern="1200" cap="none" spc="0" normalizeH="0" baseline="30000" noProof="0">
                <a:ln>
                  <a:noFill/>
                </a:ln>
                <a:solidFill>
                  <a:srgbClr val="000000"/>
                </a:solidFill>
                <a:effectLst/>
                <a:uLnTx/>
                <a:uFillTx/>
                <a:ea typeface="+mn-ea"/>
                <a:cs typeface="+mn-cs"/>
              </a:rPr>
              <a:t>2</a:t>
            </a:r>
            <a:endParaRPr kumimoji="0" lang="en-US" sz="1400" b="0" i="0" u="none" strike="noStrike" kern="1200" cap="none" spc="0" normalizeH="0" baseline="0" noProof="0">
              <a:ln>
                <a:noFill/>
              </a:ln>
              <a:solidFill>
                <a:srgbClr val="000000"/>
              </a:solidFill>
              <a:effectLst/>
              <a:uLnTx/>
              <a:uFillTx/>
              <a:ea typeface="+mn-ea"/>
              <a:cs typeface="Segoe UI"/>
            </a:endParaRPr>
          </a:p>
        </p:txBody>
      </p:sp>
      <p:cxnSp>
        <p:nvCxnSpPr>
          <p:cNvPr id="315" name="Straight Connector 314">
            <a:extLst>
              <a:ext uri="{FF2B5EF4-FFF2-40B4-BE49-F238E27FC236}">
                <a16:creationId xmlns:a16="http://schemas.microsoft.com/office/drawing/2014/main" id="{A2ECCA0B-ADA9-4ECB-B67A-2152D00C8046}"/>
              </a:ext>
              <a:ext uri="{C183D7F6-B498-43B3-948B-1728B52AA6E4}">
                <adec:decorative xmlns:adec="http://schemas.microsoft.com/office/drawing/2017/decorative" val="1"/>
              </a:ext>
            </a:extLst>
          </p:cNvPr>
          <p:cNvCxnSpPr>
            <a:cxnSpLocks/>
          </p:cNvCxnSpPr>
          <p:nvPr/>
        </p:nvCxnSpPr>
        <p:spPr>
          <a:xfrm>
            <a:off x="648828" y="4953821"/>
            <a:ext cx="3503609"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2" name="Rectangle 371">
            <a:extLst>
              <a:ext uri="{FF2B5EF4-FFF2-40B4-BE49-F238E27FC236}">
                <a16:creationId xmlns:a16="http://schemas.microsoft.com/office/drawing/2014/main" id="{BD2E5EE5-21F9-43DD-A64C-E48FC1DFB42E}"/>
              </a:ext>
              <a:ext uri="{C183D7F6-B498-43B3-948B-1728B52AA6E4}">
                <adec:decorative xmlns:adec="http://schemas.microsoft.com/office/drawing/2017/decorative" val="1"/>
              </a:ext>
            </a:extLst>
          </p:cNvPr>
          <p:cNvSpPr>
            <a:spLocks/>
          </p:cNvSpPr>
          <p:nvPr/>
        </p:nvSpPr>
        <p:spPr bwMode="auto">
          <a:xfrm>
            <a:off x="4354384" y="2037396"/>
            <a:ext cx="3503609" cy="952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392" name="Group 391" descr="Icon of tablet, data">
            <a:extLst>
              <a:ext uri="{FF2B5EF4-FFF2-40B4-BE49-F238E27FC236}">
                <a16:creationId xmlns:a16="http://schemas.microsoft.com/office/drawing/2014/main" id="{1F184C3B-2D24-44EA-8DC5-39374348079B}"/>
              </a:ext>
            </a:extLst>
          </p:cNvPr>
          <p:cNvGrpSpPr>
            <a:grpSpLocks noChangeAspect="1"/>
          </p:cNvGrpSpPr>
          <p:nvPr/>
        </p:nvGrpSpPr>
        <p:grpSpPr>
          <a:xfrm>
            <a:off x="5688582" y="1671857"/>
            <a:ext cx="734187" cy="822960"/>
            <a:chOff x="5691186" y="1548057"/>
            <a:chExt cx="811214" cy="909300"/>
          </a:xfrm>
        </p:grpSpPr>
        <p:sp>
          <p:nvSpPr>
            <p:cNvPr id="393" name="Hexagon 392">
              <a:extLst>
                <a:ext uri="{FF2B5EF4-FFF2-40B4-BE49-F238E27FC236}">
                  <a16:creationId xmlns:a16="http://schemas.microsoft.com/office/drawing/2014/main" id="{248E2BDB-6A63-4377-BB82-92082EC0969B}"/>
                </a:ext>
                <a:ext uri="{C183D7F6-B498-43B3-948B-1728B52AA6E4}">
                  <adec:decorative xmlns:adec="http://schemas.microsoft.com/office/drawing/2017/decorative" val="1"/>
                </a:ext>
              </a:extLst>
            </p:cNvPr>
            <p:cNvSpPr/>
            <p:nvPr/>
          </p:nvSpPr>
          <p:spPr>
            <a:xfrm rot="5400000">
              <a:off x="5685686" y="1640643"/>
              <a:ext cx="822214" cy="811214"/>
            </a:xfrm>
            <a:prstGeom prst="hexagon">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FFFFFF"/>
                </a:solidFill>
                <a:effectLst/>
                <a:uLnTx/>
                <a:uFillTx/>
                <a:latin typeface="Segoe UI"/>
                <a:ea typeface="+mn-ea"/>
                <a:cs typeface="+mn-cs"/>
              </a:endParaRPr>
            </a:p>
          </p:txBody>
        </p:sp>
        <p:sp>
          <p:nvSpPr>
            <p:cNvPr id="394" name="Hexagon 393">
              <a:extLst>
                <a:ext uri="{FF2B5EF4-FFF2-40B4-BE49-F238E27FC236}">
                  <a16:creationId xmlns:a16="http://schemas.microsoft.com/office/drawing/2014/main" id="{EBB82257-1455-44BF-80EC-C49FF64F3897}"/>
                </a:ext>
                <a:ext uri="{C183D7F6-B498-43B3-948B-1728B52AA6E4}">
                  <adec:decorative xmlns:adec="http://schemas.microsoft.com/office/drawing/2017/decorative" val="1"/>
                </a:ext>
              </a:extLst>
            </p:cNvPr>
            <p:cNvSpPr/>
            <p:nvPr/>
          </p:nvSpPr>
          <p:spPr>
            <a:xfrm rot="5400000">
              <a:off x="5685686" y="1604761"/>
              <a:ext cx="822214" cy="708806"/>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95" name="Graphic 20">
              <a:extLst>
                <a:ext uri="{FF2B5EF4-FFF2-40B4-BE49-F238E27FC236}">
                  <a16:creationId xmlns:a16="http://schemas.microsoft.com/office/drawing/2014/main" id="{36F05A96-E2F1-415D-8885-350646012B22}"/>
                </a:ext>
                <a:ext uri="{C183D7F6-B498-43B3-948B-1728B52AA6E4}">
                  <adec:decorative xmlns:adec="http://schemas.microsoft.com/office/drawing/2017/decorative" val="1"/>
                </a:ext>
              </a:extLst>
            </p:cNvPr>
            <p:cNvGrpSpPr/>
            <p:nvPr/>
          </p:nvGrpSpPr>
          <p:grpSpPr>
            <a:xfrm>
              <a:off x="5915441" y="1777812"/>
              <a:ext cx="362704" cy="362704"/>
              <a:chOff x="8183031" y="3941496"/>
              <a:chExt cx="434987" cy="434987"/>
            </a:xfrm>
          </p:grpSpPr>
          <p:sp>
            <p:nvSpPr>
              <p:cNvPr id="396" name="Freeform: Shape 395">
                <a:extLst>
                  <a:ext uri="{FF2B5EF4-FFF2-40B4-BE49-F238E27FC236}">
                    <a16:creationId xmlns:a16="http://schemas.microsoft.com/office/drawing/2014/main" id="{67AF9E81-0B7F-4F44-AD96-E121B6F9C413}"/>
                  </a:ext>
                </a:extLst>
              </p:cNvPr>
              <p:cNvSpPr/>
              <p:nvPr/>
            </p:nvSpPr>
            <p:spPr>
              <a:xfrm>
                <a:off x="8185627" y="3989430"/>
                <a:ext cx="430503" cy="340815"/>
              </a:xfrm>
              <a:custGeom>
                <a:avLst/>
                <a:gdLst>
                  <a:gd name="connsiteX0" fmla="*/ 403393 w 430502"/>
                  <a:gd name="connsiteY0" fmla="*/ 340792 h 340814"/>
                  <a:gd name="connsiteX1" fmla="*/ 28344 w 430502"/>
                  <a:gd name="connsiteY1" fmla="*/ 340792 h 340814"/>
                  <a:gd name="connsiteX2" fmla="*/ 1560 w 430502"/>
                  <a:gd name="connsiteY2" fmla="*/ 314037 h 340814"/>
                  <a:gd name="connsiteX3" fmla="*/ 1560 w 430502"/>
                  <a:gd name="connsiteY3" fmla="*/ 28316 h 340814"/>
                  <a:gd name="connsiteX4" fmla="*/ 28344 w 430502"/>
                  <a:gd name="connsiteY4" fmla="*/ 1560 h 340814"/>
                  <a:gd name="connsiteX5" fmla="*/ 403393 w 430502"/>
                  <a:gd name="connsiteY5" fmla="*/ 1560 h 340814"/>
                  <a:gd name="connsiteX6" fmla="*/ 430177 w 430502"/>
                  <a:gd name="connsiteY6" fmla="*/ 28316 h 340814"/>
                  <a:gd name="connsiteX7" fmla="*/ 430177 w 430502"/>
                  <a:gd name="connsiteY7" fmla="*/ 314037 h 340814"/>
                  <a:gd name="connsiteX8" fmla="*/ 403393 w 430502"/>
                  <a:gd name="connsiteY8" fmla="*/ 340792 h 34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502" h="340814">
                    <a:moveTo>
                      <a:pt x="403393" y="340792"/>
                    </a:moveTo>
                    <a:lnTo>
                      <a:pt x="28344" y="340792"/>
                    </a:lnTo>
                    <a:cubicBezTo>
                      <a:pt x="13556" y="340792"/>
                      <a:pt x="1560" y="328809"/>
                      <a:pt x="1560" y="314037"/>
                    </a:cubicBezTo>
                    <a:lnTo>
                      <a:pt x="1560" y="28316"/>
                    </a:lnTo>
                    <a:cubicBezTo>
                      <a:pt x="1560" y="13544"/>
                      <a:pt x="13556" y="1560"/>
                      <a:pt x="28344" y="1560"/>
                    </a:cubicBezTo>
                    <a:lnTo>
                      <a:pt x="403393" y="1560"/>
                    </a:lnTo>
                    <a:cubicBezTo>
                      <a:pt x="418181" y="1560"/>
                      <a:pt x="430177" y="13544"/>
                      <a:pt x="430177" y="28316"/>
                    </a:cubicBezTo>
                    <a:lnTo>
                      <a:pt x="430177" y="314037"/>
                    </a:lnTo>
                    <a:cubicBezTo>
                      <a:pt x="430177" y="328809"/>
                      <a:pt x="418181" y="340792"/>
                      <a:pt x="403393" y="340792"/>
                    </a:cubicBezTo>
                    <a:close/>
                  </a:path>
                </a:pathLst>
              </a:custGeom>
              <a:solidFill>
                <a:srgbClr val="0078D4"/>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7" name="Freeform: Shape 396">
                <a:extLst>
                  <a:ext uri="{FF2B5EF4-FFF2-40B4-BE49-F238E27FC236}">
                    <a16:creationId xmlns:a16="http://schemas.microsoft.com/office/drawing/2014/main" id="{637B7F7F-3E06-40E5-9543-5D203CB21375}"/>
                  </a:ext>
                </a:extLst>
              </p:cNvPr>
              <p:cNvSpPr/>
              <p:nvPr/>
            </p:nvSpPr>
            <p:spPr>
              <a:xfrm>
                <a:off x="8229691" y="4047465"/>
                <a:ext cx="340815" cy="215251"/>
              </a:xfrm>
              <a:custGeom>
                <a:avLst/>
                <a:gdLst>
                  <a:gd name="connsiteX0" fmla="*/ 92324 w 340814"/>
                  <a:gd name="connsiteY0" fmla="*/ 116497 h 215251"/>
                  <a:gd name="connsiteX1" fmla="*/ 131707 w 340814"/>
                  <a:gd name="connsiteY1" fmla="*/ 152824 h 215251"/>
                  <a:gd name="connsiteX2" fmla="*/ 193272 w 340814"/>
                  <a:gd name="connsiteY2" fmla="*/ 91173 h 215251"/>
                  <a:gd name="connsiteX3" fmla="*/ 228506 w 340814"/>
                  <a:gd name="connsiteY3" fmla="*/ 123958 h 215251"/>
                  <a:gd name="connsiteX4" fmla="*/ 342130 w 340814"/>
                  <a:gd name="connsiteY4" fmla="*/ 1560 h 215251"/>
                  <a:gd name="connsiteX5" fmla="*/ 342130 w 340814"/>
                  <a:gd name="connsiteY5" fmla="*/ 214927 h 215251"/>
                  <a:gd name="connsiteX6" fmla="*/ 1560 w 340814"/>
                  <a:gd name="connsiteY6" fmla="*/ 214927 h 215251"/>
                  <a:gd name="connsiteX7" fmla="*/ 92324 w 340814"/>
                  <a:gd name="connsiteY7" fmla="*/ 116497 h 21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0814" h="215251">
                    <a:moveTo>
                      <a:pt x="92324" y="116497"/>
                    </a:moveTo>
                    <a:lnTo>
                      <a:pt x="131707" y="152824"/>
                    </a:lnTo>
                    <a:lnTo>
                      <a:pt x="193272" y="91173"/>
                    </a:lnTo>
                    <a:lnTo>
                      <a:pt x="228506" y="123958"/>
                    </a:lnTo>
                    <a:lnTo>
                      <a:pt x="342130" y="1560"/>
                    </a:lnTo>
                    <a:lnTo>
                      <a:pt x="342130" y="214927"/>
                    </a:lnTo>
                    <a:lnTo>
                      <a:pt x="1560" y="214927"/>
                    </a:lnTo>
                    <a:lnTo>
                      <a:pt x="92324" y="116497"/>
                    </a:ln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8" name="Freeform: Shape 397">
                <a:extLst>
                  <a:ext uri="{FF2B5EF4-FFF2-40B4-BE49-F238E27FC236}">
                    <a16:creationId xmlns:a16="http://schemas.microsoft.com/office/drawing/2014/main" id="{A046A128-13AF-4CA0-AFD6-DB0AADFF4D40}"/>
                  </a:ext>
                </a:extLst>
              </p:cNvPr>
              <p:cNvSpPr/>
              <p:nvPr/>
            </p:nvSpPr>
            <p:spPr>
              <a:xfrm>
                <a:off x="8343163" y="4277641"/>
                <a:ext cx="116594" cy="13453"/>
              </a:xfrm>
              <a:custGeom>
                <a:avLst/>
                <a:gdLst>
                  <a:gd name="connsiteX0" fmla="*/ 109677 w 116594"/>
                  <a:gd name="connsiteY0" fmla="*/ 12865 h 13453"/>
                  <a:gd name="connsiteX1" fmla="*/ 7219 w 116594"/>
                  <a:gd name="connsiteY1" fmla="*/ 12865 h 13453"/>
                  <a:gd name="connsiteX2" fmla="*/ 1560 w 116594"/>
                  <a:gd name="connsiteY2" fmla="*/ 7213 h 13453"/>
                  <a:gd name="connsiteX3" fmla="*/ 7219 w 116594"/>
                  <a:gd name="connsiteY3" fmla="*/ 1560 h 13453"/>
                  <a:gd name="connsiteX4" fmla="*/ 109677 w 116594"/>
                  <a:gd name="connsiteY4" fmla="*/ 1560 h 13453"/>
                  <a:gd name="connsiteX5" fmla="*/ 115335 w 116594"/>
                  <a:gd name="connsiteY5" fmla="*/ 7213 h 13453"/>
                  <a:gd name="connsiteX6" fmla="*/ 109677 w 116594"/>
                  <a:gd name="connsiteY6" fmla="*/ 12865 h 13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594" h="13453">
                    <a:moveTo>
                      <a:pt x="109677" y="12865"/>
                    </a:moveTo>
                    <a:lnTo>
                      <a:pt x="7219" y="12865"/>
                    </a:lnTo>
                    <a:cubicBezTo>
                      <a:pt x="4126" y="12865"/>
                      <a:pt x="1560" y="10303"/>
                      <a:pt x="1560" y="7213"/>
                    </a:cubicBezTo>
                    <a:cubicBezTo>
                      <a:pt x="1560" y="4123"/>
                      <a:pt x="4126" y="1560"/>
                      <a:pt x="7219" y="1560"/>
                    </a:cubicBezTo>
                    <a:lnTo>
                      <a:pt x="109677" y="1560"/>
                    </a:lnTo>
                    <a:cubicBezTo>
                      <a:pt x="112770" y="1560"/>
                      <a:pt x="115335" y="4123"/>
                      <a:pt x="115335" y="7213"/>
                    </a:cubicBezTo>
                    <a:cubicBezTo>
                      <a:pt x="115335" y="10303"/>
                      <a:pt x="112770" y="12865"/>
                      <a:pt x="109677" y="1286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18" name="Freeform: Shape 417">
            <a:extLst>
              <a:ext uri="{FF2B5EF4-FFF2-40B4-BE49-F238E27FC236}">
                <a16:creationId xmlns:a16="http://schemas.microsoft.com/office/drawing/2014/main" id="{BFD37610-399D-4817-83DE-9CB20C04CCEB}"/>
              </a:ext>
            </a:extLst>
          </p:cNvPr>
          <p:cNvSpPr>
            <a:spLocks/>
          </p:cNvSpPr>
          <p:nvPr/>
        </p:nvSpPr>
        <p:spPr bwMode="auto">
          <a:xfrm>
            <a:off x="4354384" y="2276060"/>
            <a:ext cx="3503609" cy="2444721"/>
          </a:xfrm>
          <a:custGeom>
            <a:avLst/>
            <a:gdLst>
              <a:gd name="connsiteX0" fmla="*/ 0 w 3503609"/>
              <a:gd name="connsiteY0" fmla="*/ 0 h 3240835"/>
              <a:gd name="connsiteX1" fmla="*/ 1346197 w 3503609"/>
              <a:gd name="connsiteY1" fmla="*/ 0 h 3240835"/>
              <a:gd name="connsiteX2" fmla="*/ 1346197 w 3503609"/>
              <a:gd name="connsiteY2" fmla="*/ 168646 h 3240835"/>
              <a:gd name="connsiteX3" fmla="*/ 1751804 w 3503609"/>
              <a:gd name="connsiteY3" fmla="*/ 371449 h 3240835"/>
              <a:gd name="connsiteX4" fmla="*/ 2157411 w 3503609"/>
              <a:gd name="connsiteY4" fmla="*/ 168646 h 3240835"/>
              <a:gd name="connsiteX5" fmla="*/ 2157411 w 3503609"/>
              <a:gd name="connsiteY5" fmla="*/ 0 h 3240835"/>
              <a:gd name="connsiteX6" fmla="*/ 3503609 w 3503609"/>
              <a:gd name="connsiteY6" fmla="*/ 0 h 3240835"/>
              <a:gd name="connsiteX7" fmla="*/ 3503609 w 3503609"/>
              <a:gd name="connsiteY7" fmla="*/ 3240835 h 3240835"/>
              <a:gd name="connsiteX8" fmla="*/ 0 w 3503609"/>
              <a:gd name="connsiteY8" fmla="*/ 3240835 h 3240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3609" h="3240835">
                <a:moveTo>
                  <a:pt x="0" y="0"/>
                </a:moveTo>
                <a:lnTo>
                  <a:pt x="1346197" y="0"/>
                </a:lnTo>
                <a:lnTo>
                  <a:pt x="1346197" y="168646"/>
                </a:lnTo>
                <a:lnTo>
                  <a:pt x="1751804" y="371449"/>
                </a:lnTo>
                <a:lnTo>
                  <a:pt x="2157411" y="168646"/>
                </a:lnTo>
                <a:lnTo>
                  <a:pt x="2157411" y="0"/>
                </a:lnTo>
                <a:lnTo>
                  <a:pt x="3503609" y="0"/>
                </a:lnTo>
                <a:lnTo>
                  <a:pt x="3503609" y="3240835"/>
                </a:lnTo>
                <a:lnTo>
                  <a:pt x="0" y="3240835"/>
                </a:lnTo>
                <a:close/>
              </a:path>
            </a:pathLst>
          </a:custGeom>
          <a:noFill/>
          <a:ln w="2502" cap="flat">
            <a:noFill/>
            <a:prstDash val="solid"/>
            <a:miter/>
          </a:ln>
          <a:effectLst/>
        </p:spPr>
        <p:txBody>
          <a:bodyPr wrap="square" lIns="91440" tIns="365760" rIns="91440" bIns="91440" rtlCol="0" anchor="t">
            <a:noAutofit/>
          </a:bodyPr>
          <a:lstStyle/>
          <a:p>
            <a:pPr>
              <a:spcBef>
                <a:spcPts val="200"/>
              </a:spcBef>
              <a:spcAft>
                <a:spcPts val="400"/>
              </a:spcAft>
            </a:pPr>
            <a:r>
              <a:rPr lang="en-US" sz="1400" dirty="0">
                <a:solidFill>
                  <a:srgbClr val="000000"/>
                </a:solidFill>
                <a:latin typeface="+mj-lt"/>
                <a:cs typeface="Segoe UI"/>
              </a:rPr>
              <a:t>Compelling live stream content is critical to audience retention. </a:t>
            </a:r>
          </a:p>
          <a:p>
            <a:pPr marL="292100" indent="-234950">
              <a:spcBef>
                <a:spcPts val="200"/>
              </a:spcBef>
              <a:spcAft>
                <a:spcPts val="400"/>
              </a:spcAft>
              <a:buFont typeface="Arial" panose="020B0604020202020204" pitchFamily="34" charset="0"/>
              <a:buChar char="•"/>
              <a:defRPr/>
            </a:pPr>
            <a:r>
              <a:rPr lang="en-US" sz="1400" dirty="0">
                <a:solidFill>
                  <a:srgbClr val="0078D4"/>
                </a:solidFill>
                <a:latin typeface="+mj-lt"/>
              </a:rPr>
              <a:t>82% of consumers </a:t>
            </a:r>
            <a:r>
              <a:rPr lang="en-US" sz="1400" dirty="0"/>
              <a:t>prefer live video from a brand over standard social media content.</a:t>
            </a:r>
            <a:r>
              <a:rPr lang="en-US" sz="1400" baseline="30000" dirty="0">
                <a:solidFill>
                  <a:srgbClr val="000000"/>
                </a:solidFill>
              </a:rPr>
              <a:t>3</a:t>
            </a:r>
          </a:p>
          <a:p>
            <a:pPr marL="292100" indent="-234950">
              <a:spcBef>
                <a:spcPts val="200"/>
              </a:spcBef>
              <a:spcAft>
                <a:spcPts val="400"/>
              </a:spcAft>
              <a:buFont typeface="Arial" panose="020B0604020202020204" pitchFamily="34" charset="0"/>
              <a:buChar char="•"/>
              <a:defRPr/>
            </a:pPr>
            <a:r>
              <a:rPr lang="en-US" sz="1400" dirty="0">
                <a:solidFill>
                  <a:srgbClr val="0078D4"/>
                </a:solidFill>
                <a:latin typeface="+mj-lt"/>
              </a:rPr>
              <a:t>77% of executives </a:t>
            </a:r>
            <a:r>
              <a:rPr lang="en-US" sz="1400" dirty="0"/>
              <a:t>struggle to gain timely data insights (such as viewer demographics or view duration) that could help optimize user experiences.</a:t>
            </a:r>
            <a:r>
              <a:rPr lang="en-US" sz="1400" baseline="30000" dirty="0"/>
              <a:t>4</a:t>
            </a:r>
            <a:endParaRPr lang="en-US" sz="1400" dirty="0">
              <a:solidFill>
                <a:srgbClr val="000000"/>
              </a:solidFill>
              <a:cs typeface="Segoe UI"/>
            </a:endParaRPr>
          </a:p>
        </p:txBody>
      </p:sp>
      <p:cxnSp>
        <p:nvCxnSpPr>
          <p:cNvPr id="454" name="Straight Connector 453">
            <a:extLst>
              <a:ext uri="{FF2B5EF4-FFF2-40B4-BE49-F238E27FC236}">
                <a16:creationId xmlns:a16="http://schemas.microsoft.com/office/drawing/2014/main" id="{CBE4C61A-5E72-4020-9C40-1AE683D25ACC}"/>
              </a:ext>
              <a:ext uri="{C183D7F6-B498-43B3-948B-1728B52AA6E4}">
                <adec:decorative xmlns:adec="http://schemas.microsoft.com/office/drawing/2017/decorative" val="1"/>
              </a:ext>
            </a:extLst>
          </p:cNvPr>
          <p:cNvCxnSpPr>
            <a:cxnSpLocks/>
          </p:cNvCxnSpPr>
          <p:nvPr/>
        </p:nvCxnSpPr>
        <p:spPr>
          <a:xfrm>
            <a:off x="4409617" y="4953821"/>
            <a:ext cx="3503609"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56" name="Rectangle 455">
            <a:extLst>
              <a:ext uri="{FF2B5EF4-FFF2-40B4-BE49-F238E27FC236}">
                <a16:creationId xmlns:a16="http://schemas.microsoft.com/office/drawing/2014/main" id="{724298BE-C421-4807-AF05-F9CD8BD6BE18}"/>
              </a:ext>
              <a:ext uri="{C183D7F6-B498-43B3-948B-1728B52AA6E4}">
                <adec:decorative xmlns:adec="http://schemas.microsoft.com/office/drawing/2017/decorative" val="1"/>
              </a:ext>
            </a:extLst>
          </p:cNvPr>
          <p:cNvSpPr>
            <a:spLocks/>
          </p:cNvSpPr>
          <p:nvPr/>
        </p:nvSpPr>
        <p:spPr bwMode="auto">
          <a:xfrm>
            <a:off x="8108642" y="2037396"/>
            <a:ext cx="3503609" cy="952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473" name="Group 472" descr="Icon of people">
            <a:extLst>
              <a:ext uri="{FF2B5EF4-FFF2-40B4-BE49-F238E27FC236}">
                <a16:creationId xmlns:a16="http://schemas.microsoft.com/office/drawing/2014/main" id="{F2AD4DE1-999E-4A7E-A8FB-188CE73490F3}"/>
              </a:ext>
            </a:extLst>
          </p:cNvPr>
          <p:cNvGrpSpPr>
            <a:grpSpLocks noChangeAspect="1"/>
          </p:cNvGrpSpPr>
          <p:nvPr/>
        </p:nvGrpSpPr>
        <p:grpSpPr>
          <a:xfrm>
            <a:off x="9449372" y="1671857"/>
            <a:ext cx="734187" cy="822960"/>
            <a:chOff x="9451976" y="1548057"/>
            <a:chExt cx="811214" cy="909300"/>
          </a:xfrm>
        </p:grpSpPr>
        <p:sp>
          <p:nvSpPr>
            <p:cNvPr id="474" name="Hexagon 473">
              <a:extLst>
                <a:ext uri="{FF2B5EF4-FFF2-40B4-BE49-F238E27FC236}">
                  <a16:creationId xmlns:a16="http://schemas.microsoft.com/office/drawing/2014/main" id="{CF856215-5E36-4E0D-8828-C9DD5BC62877}"/>
                </a:ext>
                <a:ext uri="{C183D7F6-B498-43B3-948B-1728B52AA6E4}">
                  <adec:decorative xmlns:adec="http://schemas.microsoft.com/office/drawing/2017/decorative" val="1"/>
                </a:ext>
              </a:extLst>
            </p:cNvPr>
            <p:cNvSpPr/>
            <p:nvPr/>
          </p:nvSpPr>
          <p:spPr>
            <a:xfrm rot="5400000">
              <a:off x="9446476" y="1640643"/>
              <a:ext cx="822214" cy="811214"/>
            </a:xfrm>
            <a:prstGeom prst="hexagon">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FFFFFF"/>
                </a:solidFill>
                <a:effectLst/>
                <a:uLnTx/>
                <a:uFillTx/>
                <a:latin typeface="Segoe UI"/>
                <a:ea typeface="+mn-ea"/>
                <a:cs typeface="+mn-cs"/>
              </a:endParaRPr>
            </a:p>
          </p:txBody>
        </p:sp>
        <p:sp>
          <p:nvSpPr>
            <p:cNvPr id="475" name="Hexagon 474">
              <a:extLst>
                <a:ext uri="{FF2B5EF4-FFF2-40B4-BE49-F238E27FC236}">
                  <a16:creationId xmlns:a16="http://schemas.microsoft.com/office/drawing/2014/main" id="{4089CFC6-3889-40DC-8FCA-184C770B0739}"/>
                </a:ext>
                <a:ext uri="{C183D7F6-B498-43B3-948B-1728B52AA6E4}">
                  <adec:decorative xmlns:adec="http://schemas.microsoft.com/office/drawing/2017/decorative" val="1"/>
                </a:ext>
              </a:extLst>
            </p:cNvPr>
            <p:cNvSpPr/>
            <p:nvPr/>
          </p:nvSpPr>
          <p:spPr>
            <a:xfrm rot="5400000">
              <a:off x="9446476" y="1604761"/>
              <a:ext cx="822214" cy="708806"/>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76" name="Graphic 40">
              <a:extLst>
                <a:ext uri="{FF2B5EF4-FFF2-40B4-BE49-F238E27FC236}">
                  <a16:creationId xmlns:a16="http://schemas.microsoft.com/office/drawing/2014/main" id="{D11569BC-FAE2-4857-A979-AB43C718E7A4}"/>
                </a:ext>
                <a:ext uri="{C183D7F6-B498-43B3-948B-1728B52AA6E4}">
                  <adec:decorative xmlns:adec="http://schemas.microsoft.com/office/drawing/2017/decorative" val="1"/>
                </a:ext>
              </a:extLst>
            </p:cNvPr>
            <p:cNvGrpSpPr/>
            <p:nvPr/>
          </p:nvGrpSpPr>
          <p:grpSpPr>
            <a:xfrm>
              <a:off x="9670212" y="1787337"/>
              <a:ext cx="374744" cy="343654"/>
              <a:chOff x="3520657" y="3926981"/>
              <a:chExt cx="488041" cy="447553"/>
            </a:xfrm>
          </p:grpSpPr>
          <p:sp>
            <p:nvSpPr>
              <p:cNvPr id="477" name="Freeform: Shape 476">
                <a:extLst>
                  <a:ext uri="{FF2B5EF4-FFF2-40B4-BE49-F238E27FC236}">
                    <a16:creationId xmlns:a16="http://schemas.microsoft.com/office/drawing/2014/main" id="{15E1A4B1-BD02-4D2D-91C0-C48310952C03}"/>
                  </a:ext>
                </a:extLst>
              </p:cNvPr>
              <p:cNvSpPr/>
              <p:nvPr/>
            </p:nvSpPr>
            <p:spPr>
              <a:xfrm>
                <a:off x="3826642"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8" name="Freeform: Shape 477">
                <a:extLst>
                  <a:ext uri="{FF2B5EF4-FFF2-40B4-BE49-F238E27FC236}">
                    <a16:creationId xmlns:a16="http://schemas.microsoft.com/office/drawing/2014/main" id="{45870154-22AE-47A0-86B0-A04B74C04822}"/>
                  </a:ext>
                </a:extLst>
              </p:cNvPr>
              <p:cNvSpPr/>
              <p:nvPr/>
            </p:nvSpPr>
            <p:spPr>
              <a:xfrm>
                <a:off x="3866270"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9" name="Freeform: Shape 478">
                <a:extLst>
                  <a:ext uri="{FF2B5EF4-FFF2-40B4-BE49-F238E27FC236}">
                    <a16:creationId xmlns:a16="http://schemas.microsoft.com/office/drawing/2014/main" id="{B0B81596-A54B-4C02-A8C9-E900A834F2C6}"/>
                  </a:ext>
                </a:extLst>
              </p:cNvPr>
              <p:cNvSpPr/>
              <p:nvPr/>
            </p:nvSpPr>
            <p:spPr>
              <a:xfrm>
                <a:off x="3673220" y="4051749"/>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0" name="Freeform: Shape 479">
                <a:extLst>
                  <a:ext uri="{FF2B5EF4-FFF2-40B4-BE49-F238E27FC236}">
                    <a16:creationId xmlns:a16="http://schemas.microsoft.com/office/drawing/2014/main" id="{612C85D3-A6B6-43A4-805B-44EAE04795FD}"/>
                  </a:ext>
                </a:extLst>
              </p:cNvPr>
              <p:cNvSpPr/>
              <p:nvPr/>
            </p:nvSpPr>
            <p:spPr>
              <a:xfrm>
                <a:off x="3712857" y="3926981"/>
                <a:ext cx="101142" cy="101142"/>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0078D7"/>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1" name="Freeform: Shape 480">
                <a:extLst>
                  <a:ext uri="{FF2B5EF4-FFF2-40B4-BE49-F238E27FC236}">
                    <a16:creationId xmlns:a16="http://schemas.microsoft.com/office/drawing/2014/main" id="{208F37DB-481B-4BC2-B374-5542B2F75D60}"/>
                  </a:ext>
                </a:extLst>
              </p:cNvPr>
              <p:cNvSpPr/>
              <p:nvPr/>
            </p:nvSpPr>
            <p:spPr>
              <a:xfrm>
                <a:off x="3673220" y="428350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2" name="Freeform: Shape 481">
                <a:extLst>
                  <a:ext uri="{FF2B5EF4-FFF2-40B4-BE49-F238E27FC236}">
                    <a16:creationId xmlns:a16="http://schemas.microsoft.com/office/drawing/2014/main" id="{B047B7CA-68D8-4A0D-8BF0-3F37933E6E6E}"/>
                  </a:ext>
                </a:extLst>
              </p:cNvPr>
              <p:cNvSpPr/>
              <p:nvPr/>
            </p:nvSpPr>
            <p:spPr>
              <a:xfrm>
                <a:off x="3712857" y="4158777"/>
                <a:ext cx="101142" cy="101142"/>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3" name="Freeform: Shape 482">
                <a:extLst>
                  <a:ext uri="{FF2B5EF4-FFF2-40B4-BE49-F238E27FC236}">
                    <a16:creationId xmlns:a16="http://schemas.microsoft.com/office/drawing/2014/main" id="{4E7ECF7D-CF46-49FF-99D0-21BCE28DAF11}"/>
                  </a:ext>
                </a:extLst>
              </p:cNvPr>
              <p:cNvSpPr/>
              <p:nvPr/>
            </p:nvSpPr>
            <p:spPr>
              <a:xfrm>
                <a:off x="3520657"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4" name="Freeform: Shape 483">
                <a:extLst>
                  <a:ext uri="{FF2B5EF4-FFF2-40B4-BE49-F238E27FC236}">
                    <a16:creationId xmlns:a16="http://schemas.microsoft.com/office/drawing/2014/main" id="{94CA692A-45DF-40E6-B7AA-6A5FE86A9608}"/>
                  </a:ext>
                </a:extLst>
              </p:cNvPr>
              <p:cNvSpPr/>
              <p:nvPr/>
            </p:nvSpPr>
            <p:spPr>
              <a:xfrm>
                <a:off x="3560295"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0078D7"/>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96" name="Freeform: Shape 495">
            <a:extLst>
              <a:ext uri="{FF2B5EF4-FFF2-40B4-BE49-F238E27FC236}">
                <a16:creationId xmlns:a16="http://schemas.microsoft.com/office/drawing/2014/main" id="{C2F7E2A5-AFB3-4DD5-A7C5-5CA96097EC45}"/>
              </a:ext>
            </a:extLst>
          </p:cNvPr>
          <p:cNvSpPr>
            <a:spLocks/>
          </p:cNvSpPr>
          <p:nvPr/>
        </p:nvSpPr>
        <p:spPr bwMode="auto">
          <a:xfrm>
            <a:off x="8108642" y="2276060"/>
            <a:ext cx="3503609" cy="2444721"/>
          </a:xfrm>
          <a:custGeom>
            <a:avLst/>
            <a:gdLst>
              <a:gd name="connsiteX0" fmla="*/ 0 w 3503609"/>
              <a:gd name="connsiteY0" fmla="*/ 0 h 3240835"/>
              <a:gd name="connsiteX1" fmla="*/ 1346197 w 3503609"/>
              <a:gd name="connsiteY1" fmla="*/ 0 h 3240835"/>
              <a:gd name="connsiteX2" fmla="*/ 1346197 w 3503609"/>
              <a:gd name="connsiteY2" fmla="*/ 168646 h 3240835"/>
              <a:gd name="connsiteX3" fmla="*/ 1751804 w 3503609"/>
              <a:gd name="connsiteY3" fmla="*/ 371449 h 3240835"/>
              <a:gd name="connsiteX4" fmla="*/ 2157411 w 3503609"/>
              <a:gd name="connsiteY4" fmla="*/ 168646 h 3240835"/>
              <a:gd name="connsiteX5" fmla="*/ 2157411 w 3503609"/>
              <a:gd name="connsiteY5" fmla="*/ 0 h 3240835"/>
              <a:gd name="connsiteX6" fmla="*/ 3503609 w 3503609"/>
              <a:gd name="connsiteY6" fmla="*/ 0 h 3240835"/>
              <a:gd name="connsiteX7" fmla="*/ 3503609 w 3503609"/>
              <a:gd name="connsiteY7" fmla="*/ 3240835 h 3240835"/>
              <a:gd name="connsiteX8" fmla="*/ 0 w 3503609"/>
              <a:gd name="connsiteY8" fmla="*/ 3240835 h 3240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3609" h="3240835">
                <a:moveTo>
                  <a:pt x="0" y="0"/>
                </a:moveTo>
                <a:lnTo>
                  <a:pt x="1346197" y="0"/>
                </a:lnTo>
                <a:lnTo>
                  <a:pt x="1346197" y="168646"/>
                </a:lnTo>
                <a:lnTo>
                  <a:pt x="1751804" y="371449"/>
                </a:lnTo>
                <a:lnTo>
                  <a:pt x="2157411" y="168646"/>
                </a:lnTo>
                <a:lnTo>
                  <a:pt x="2157411" y="0"/>
                </a:lnTo>
                <a:lnTo>
                  <a:pt x="3503609" y="0"/>
                </a:lnTo>
                <a:lnTo>
                  <a:pt x="3503609" y="3240835"/>
                </a:lnTo>
                <a:lnTo>
                  <a:pt x="0" y="3240835"/>
                </a:lnTo>
                <a:close/>
              </a:path>
            </a:pathLst>
          </a:custGeom>
          <a:noFill/>
          <a:ln w="2502" cap="flat">
            <a:noFill/>
            <a:prstDash val="solid"/>
            <a:miter/>
          </a:ln>
          <a:effectLst/>
        </p:spPr>
        <p:txBody>
          <a:bodyPr wrap="square" lIns="91440" tIns="365760" rIns="91440" bIns="91440" rtlCol="0" anchor="t">
            <a:noAutofit/>
          </a:bodyPr>
          <a:lstStyle/>
          <a:p>
            <a:pPr marL="0" marR="0" lvl="0" indent="0" defTabSz="914367"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j-lt"/>
                <a:ea typeface="+mn-ea"/>
                <a:cs typeface="Segoe UI"/>
              </a:rPr>
              <a:t>Social responsibility is playing a growing role in brand reputation. </a:t>
            </a:r>
          </a:p>
          <a:p>
            <a:pPr marL="292100" marR="0" lvl="0" indent="-234950" defTabSz="914367" rtl="0" eaLnBrk="1" fontAlgn="auto" latinLnBrk="0" hangingPunct="1">
              <a:lnSpc>
                <a:spcPct val="100000"/>
              </a:lnSpc>
              <a:spcBef>
                <a:spcPts val="200"/>
              </a:spcBef>
              <a:spcAft>
                <a:spcPts val="4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78D4"/>
                </a:solidFill>
                <a:effectLst/>
                <a:uLnTx/>
                <a:uFillTx/>
                <a:latin typeface="+mj-lt"/>
                <a:ea typeface="+mn-ea"/>
                <a:cs typeface="+mn-cs"/>
              </a:rPr>
              <a:t>88% of people </a:t>
            </a:r>
            <a:r>
              <a:rPr kumimoji="0" lang="en-US" sz="1400" b="0" i="0" u="none" strike="noStrike" kern="1200" cap="none" spc="0" normalizeH="0" baseline="0" noProof="0">
                <a:ln>
                  <a:noFill/>
                </a:ln>
                <a:solidFill>
                  <a:srgbClr val="000000"/>
                </a:solidFill>
                <a:effectLst/>
                <a:uLnTx/>
                <a:uFillTx/>
                <a:ea typeface="+mn-ea"/>
                <a:cs typeface="+mn-cs"/>
              </a:rPr>
              <a:t>would like brands to help enable them be more environmentally friendly and ethical.</a:t>
            </a:r>
            <a:r>
              <a:rPr kumimoji="0" lang="en-US" sz="1400" b="0" i="0" u="none" strike="noStrike" kern="1200" cap="none" spc="0" normalizeH="0" baseline="30000" noProof="0">
                <a:ln>
                  <a:noFill/>
                </a:ln>
                <a:solidFill>
                  <a:srgbClr val="000000"/>
                </a:solidFill>
                <a:effectLst/>
                <a:uLnTx/>
                <a:uFillTx/>
                <a:ea typeface="+mn-ea"/>
                <a:cs typeface="+mn-cs"/>
              </a:rPr>
              <a:t>5</a:t>
            </a:r>
            <a:endParaRPr kumimoji="0" lang="en-US" sz="1400" b="0" i="0" u="none" strike="noStrike" kern="1200" cap="none" spc="0" normalizeH="0" baseline="30000" noProof="0">
              <a:ln>
                <a:noFill/>
              </a:ln>
              <a:solidFill>
                <a:srgbClr val="000000"/>
              </a:solidFill>
              <a:effectLst/>
              <a:uLnTx/>
              <a:uFillTx/>
              <a:ea typeface="+mn-ea"/>
              <a:cs typeface="Segoe UI"/>
            </a:endParaRPr>
          </a:p>
          <a:p>
            <a:pPr marL="292100" marR="0" lvl="0" indent="-234950" defTabSz="914367" rtl="0" eaLnBrk="1" fontAlgn="auto" latinLnBrk="0" hangingPunct="1">
              <a:lnSpc>
                <a:spcPct val="100000"/>
              </a:lnSpc>
              <a:spcBef>
                <a:spcPts val="200"/>
              </a:spcBef>
              <a:spcAft>
                <a:spcPts val="4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78D4"/>
                </a:solidFill>
                <a:effectLst/>
                <a:uLnTx/>
                <a:uFillTx/>
                <a:latin typeface="+mj-lt"/>
                <a:ea typeface="+mn-ea"/>
                <a:cs typeface="+mn-cs"/>
              </a:rPr>
              <a:t>15% </a:t>
            </a:r>
            <a:r>
              <a:rPr kumimoji="0" lang="en-US" sz="1400" b="0" i="0" u="none" strike="noStrike" kern="1200" cap="none" spc="0" normalizeH="0" baseline="0" noProof="0">
                <a:ln>
                  <a:noFill/>
                </a:ln>
                <a:solidFill>
                  <a:srgbClr val="0078D4"/>
                </a:solidFill>
                <a:effectLst/>
                <a:uLnTx/>
                <a:uFillTx/>
                <a:latin typeface="+mj-lt"/>
                <a:ea typeface="+mn-lt"/>
                <a:cs typeface="Segoe UI"/>
              </a:rPr>
              <a:t>of people </a:t>
            </a:r>
            <a:r>
              <a:rPr kumimoji="0" lang="en-US" sz="1400" b="0" i="0" u="none" strike="noStrike" kern="1200" cap="none" spc="0" normalizeH="0" baseline="0" noProof="0">
                <a:ln>
                  <a:noFill/>
                </a:ln>
                <a:solidFill>
                  <a:srgbClr val="000000"/>
                </a:solidFill>
                <a:effectLst/>
                <a:uLnTx/>
                <a:uFillTx/>
                <a:ea typeface="+mn-lt"/>
                <a:cs typeface="Segoe UI"/>
              </a:rPr>
              <a:t>experience a disability, which may limit their ability to attend an event in person.</a:t>
            </a:r>
            <a:r>
              <a:rPr kumimoji="0" lang="en-US" sz="1400" b="0" i="0" u="none" strike="noStrike" kern="1200" cap="none" spc="0" normalizeH="0" baseline="30000" noProof="0">
                <a:ln>
                  <a:noFill/>
                </a:ln>
                <a:solidFill>
                  <a:srgbClr val="000000"/>
                </a:solidFill>
                <a:effectLst/>
                <a:uLnTx/>
                <a:uFillTx/>
                <a:ea typeface="+mn-lt"/>
                <a:cs typeface="Segoe UI"/>
              </a:rPr>
              <a:t>6</a:t>
            </a:r>
            <a:endParaRPr kumimoji="0" lang="en-US" sz="1400" b="0" i="0" u="none" strike="noStrike" kern="1200" cap="none" spc="0" normalizeH="0" baseline="0" noProof="0">
              <a:ln>
                <a:noFill/>
              </a:ln>
              <a:solidFill>
                <a:srgbClr val="000000"/>
              </a:solidFill>
              <a:effectLst/>
              <a:uLnTx/>
              <a:uFillTx/>
              <a:ea typeface="+mn-ea"/>
              <a:cs typeface="Segoe UI"/>
            </a:endParaRPr>
          </a:p>
        </p:txBody>
      </p:sp>
      <p:cxnSp>
        <p:nvCxnSpPr>
          <p:cNvPr id="502" name="Straight Connector 501">
            <a:extLst>
              <a:ext uri="{FF2B5EF4-FFF2-40B4-BE49-F238E27FC236}">
                <a16:creationId xmlns:a16="http://schemas.microsoft.com/office/drawing/2014/main" id="{C6340B42-C595-4649-8CAE-EBFFD578A877}"/>
              </a:ext>
              <a:ext uri="{C183D7F6-B498-43B3-948B-1728B52AA6E4}">
                <adec:decorative xmlns:adec="http://schemas.microsoft.com/office/drawing/2017/decorative" val="1"/>
              </a:ext>
            </a:extLst>
          </p:cNvPr>
          <p:cNvCxnSpPr>
            <a:cxnSpLocks/>
          </p:cNvCxnSpPr>
          <p:nvPr/>
        </p:nvCxnSpPr>
        <p:spPr>
          <a:xfrm>
            <a:off x="8170407" y="4953821"/>
            <a:ext cx="3503609"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0" name="TextBox 499">
            <a:extLst>
              <a:ext uri="{FF2B5EF4-FFF2-40B4-BE49-F238E27FC236}">
                <a16:creationId xmlns:a16="http://schemas.microsoft.com/office/drawing/2014/main" id="{A7437F14-424E-471B-92BB-0E2338CA4ADE}"/>
              </a:ext>
            </a:extLst>
          </p:cNvPr>
          <p:cNvSpPr txBox="1">
            <a:spLocks/>
          </p:cNvSpPr>
          <p:nvPr/>
        </p:nvSpPr>
        <p:spPr>
          <a:xfrm>
            <a:off x="701807" y="5914220"/>
            <a:ext cx="10788385" cy="1046440"/>
          </a:xfrm>
          <a:prstGeom prst="rect">
            <a:avLst/>
          </a:prstGeom>
          <a:noFill/>
        </p:spPr>
        <p:txBody>
          <a:bodyPr rot="0" spcFirstLastPara="0" vertOverflow="overflow" horzOverflow="overflow" vert="horz" wrap="square" lIns="0" tIns="0" rIns="0" bIns="0" numCol="2" spcCol="18288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100"/>
              </a:spcBef>
              <a:spcAft>
                <a:spcPts val="0"/>
              </a:spcAft>
              <a:buClrTx/>
              <a:buSzTx/>
              <a:buFontTx/>
              <a:buNone/>
              <a:tabLst/>
              <a:defRPr/>
            </a:pPr>
            <a:r>
              <a:rPr kumimoji="0" lang="en-US" sz="900" b="0" i="0" u="none" strike="noStrike" kern="1200" cap="none" spc="0" normalizeH="0" baseline="0" noProof="0" dirty="0">
                <a:ln>
                  <a:noFill/>
                </a:ln>
                <a:solidFill>
                  <a:srgbClr val="0078D4"/>
                </a:solidFill>
                <a:effectLst/>
                <a:uLnTx/>
                <a:uFillTx/>
                <a:ea typeface="+mn-ea"/>
                <a:cs typeface="Arial"/>
              </a:rPr>
              <a:t>1. </a:t>
            </a:r>
            <a:r>
              <a:rPr kumimoji="0" lang="en-US" sz="900" b="0" i="0" u="none" strike="noStrike" kern="1200" cap="none" spc="0" normalizeH="0" baseline="0" noProof="0" dirty="0">
                <a:ln>
                  <a:noFill/>
                </a:ln>
                <a:solidFill>
                  <a:srgbClr val="0078D4"/>
                </a:solidFill>
                <a:effectLst/>
                <a:uLnTx/>
                <a:uFillTx/>
                <a:ea typeface="+mn-ea"/>
                <a:cs typeface="Arial"/>
                <a:hlinkClick r:id="rId3"/>
              </a:rPr>
              <a:t>"The Livestream Show Will Go On. How COVID Has Changed Live Music—Forever" - TIME, March 2021</a:t>
            </a:r>
            <a:endParaRPr kumimoji="0" lang="en-US" sz="900" b="0" i="0" u="none" strike="noStrike" kern="1200" cap="none" spc="0" normalizeH="0" baseline="0" noProof="0" dirty="0">
              <a:ln>
                <a:noFill/>
              </a:ln>
              <a:solidFill>
                <a:srgbClr val="0078D4"/>
              </a:solidFill>
              <a:effectLst/>
              <a:uLnTx/>
              <a:uFillTx/>
              <a:ea typeface="+mn-ea"/>
              <a:cs typeface="Segoe UI"/>
            </a:endParaRPr>
          </a:p>
          <a:p>
            <a:pPr marL="0" marR="0" lvl="0" indent="0" algn="l" defTabSz="914367" rtl="0" eaLnBrk="1" fontAlgn="auto" latinLnBrk="0" hangingPunct="1">
              <a:lnSpc>
                <a:spcPct val="100000"/>
              </a:lnSpc>
              <a:spcBef>
                <a:spcPts val="100"/>
              </a:spcBef>
              <a:spcAft>
                <a:spcPts val="0"/>
              </a:spcAft>
              <a:buClrTx/>
              <a:buSzTx/>
              <a:buFontTx/>
              <a:buNone/>
              <a:tabLst/>
              <a:defRPr/>
            </a:pPr>
            <a:r>
              <a:rPr kumimoji="0" lang="en-US" sz="900" b="0" i="0" u="none" strike="noStrike" kern="1200" cap="none" spc="0" normalizeH="0" baseline="0" noProof="0" dirty="0">
                <a:ln>
                  <a:noFill/>
                </a:ln>
                <a:solidFill>
                  <a:srgbClr val="0078D4"/>
                </a:solidFill>
                <a:effectLst/>
                <a:uLnTx/>
                <a:uFillTx/>
                <a:ea typeface="+mn-ea"/>
                <a:cs typeface="Segoe UI"/>
              </a:rPr>
              <a:t>2. </a:t>
            </a:r>
            <a:r>
              <a:rPr kumimoji="0" lang="en-US" sz="900" b="0" i="0" u="none" strike="noStrike" kern="1200" cap="none" spc="0" normalizeH="0" baseline="0" noProof="0" dirty="0">
                <a:ln>
                  <a:noFill/>
                </a:ln>
                <a:solidFill>
                  <a:srgbClr val="0078D4"/>
                </a:solidFill>
                <a:effectLst/>
                <a:uLnTx/>
                <a:uFillTx/>
                <a:ea typeface="+mn-lt"/>
                <a:cs typeface="Segoe UI"/>
                <a:hlinkClick r:id="rId4"/>
              </a:rPr>
              <a:t>"Coronavirus Research | Series 4: Media Consumption and Sport" - GWI, April 2020</a:t>
            </a:r>
            <a:endParaRPr kumimoji="0" lang="en-US" sz="900" b="0" i="0" u="none" strike="noStrike" kern="1200" cap="none" spc="0" normalizeH="0" baseline="0" noProof="0" dirty="0">
              <a:ln>
                <a:noFill/>
              </a:ln>
              <a:solidFill>
                <a:srgbClr val="0078D4"/>
              </a:solidFill>
              <a:effectLst/>
              <a:uLnTx/>
              <a:uFillTx/>
              <a:ea typeface="+mn-lt"/>
              <a:cs typeface="Segoe UI"/>
            </a:endParaRPr>
          </a:p>
          <a:p>
            <a:pPr marL="0" marR="0" lvl="0" indent="0" algn="l" defTabSz="914367" rtl="0" eaLnBrk="1" fontAlgn="auto" latinLnBrk="0" hangingPunct="1">
              <a:lnSpc>
                <a:spcPct val="100000"/>
              </a:lnSpc>
              <a:spcBef>
                <a:spcPts val="100"/>
              </a:spcBef>
              <a:spcAft>
                <a:spcPts val="0"/>
              </a:spcAft>
              <a:buClrTx/>
              <a:buSzTx/>
              <a:buFontTx/>
              <a:buNone/>
              <a:tabLst/>
              <a:defRPr/>
            </a:pPr>
            <a:r>
              <a:rPr kumimoji="0" lang="en-US" sz="900" b="0" i="0" u="none" strike="noStrike" kern="1200" cap="none" spc="0" normalizeH="0" baseline="0" noProof="0" dirty="0">
                <a:ln>
                  <a:noFill/>
                </a:ln>
                <a:solidFill>
                  <a:srgbClr val="0078D4"/>
                </a:solidFill>
                <a:effectLst/>
                <a:uLnTx/>
                <a:uFillTx/>
                <a:ea typeface="+mn-lt"/>
                <a:cs typeface="Segoe UI"/>
              </a:rPr>
              <a:t>3. </a:t>
            </a:r>
            <a:r>
              <a:rPr kumimoji="0" lang="en-US" sz="900" b="0" i="0" u="none" strike="noStrike" kern="1200" cap="none" spc="0" normalizeH="0" baseline="0" noProof="0" dirty="0">
                <a:ln>
                  <a:noFill/>
                </a:ln>
                <a:solidFill>
                  <a:srgbClr val="0078D4"/>
                </a:solidFill>
                <a:effectLst/>
                <a:uLnTx/>
                <a:uFillTx/>
                <a:ea typeface="+mn-lt"/>
                <a:cs typeface="Segoe UI"/>
                <a:hlinkClick r:id="rId5"/>
              </a:rPr>
              <a:t>"Live Video Stats: What Consumers Want" - Vimeo Livestream, 2017</a:t>
            </a:r>
            <a:r>
              <a:rPr kumimoji="0" lang="en-US" sz="900" b="0" i="0" u="none" strike="noStrike" kern="1200" cap="none" spc="0" normalizeH="0" baseline="0" noProof="0" dirty="0">
                <a:ln>
                  <a:noFill/>
                </a:ln>
                <a:solidFill>
                  <a:srgbClr val="0078D4"/>
                </a:solidFill>
                <a:effectLst/>
                <a:uLnTx/>
                <a:uFillTx/>
                <a:ea typeface="+mn-lt"/>
                <a:cs typeface="Segoe UI"/>
              </a:rPr>
              <a:t> </a:t>
            </a:r>
          </a:p>
          <a:p>
            <a:pPr marL="0" marR="0" lvl="0" indent="0" algn="l" defTabSz="914367" rtl="0" eaLnBrk="1" fontAlgn="auto" latinLnBrk="0" hangingPunct="1">
              <a:lnSpc>
                <a:spcPct val="100000"/>
              </a:lnSpc>
              <a:spcBef>
                <a:spcPts val="100"/>
              </a:spcBef>
              <a:spcAft>
                <a:spcPts val="0"/>
              </a:spcAft>
              <a:buClrTx/>
              <a:buSzTx/>
              <a:buFontTx/>
              <a:buNone/>
              <a:tabLst/>
              <a:defRPr/>
            </a:pPr>
            <a:endParaRPr lang="en-US" sz="900" dirty="0">
              <a:solidFill>
                <a:srgbClr val="0078D4"/>
              </a:solidFill>
              <a:ea typeface="+mn-lt"/>
              <a:cs typeface="Segoe UI"/>
            </a:endParaRPr>
          </a:p>
          <a:p>
            <a:pPr marL="0" marR="0" lvl="0" indent="0" algn="l" defTabSz="914367" rtl="0" eaLnBrk="1" fontAlgn="auto" latinLnBrk="0" hangingPunct="1">
              <a:lnSpc>
                <a:spcPct val="100000"/>
              </a:lnSpc>
              <a:spcBef>
                <a:spcPts val="100"/>
              </a:spcBef>
              <a:spcAft>
                <a:spcPts val="0"/>
              </a:spcAft>
              <a:buClrTx/>
              <a:buSzTx/>
              <a:buFontTx/>
              <a:buNone/>
              <a:tabLst/>
              <a:defRPr/>
            </a:pPr>
            <a:endParaRPr kumimoji="0" lang="en-US" sz="900" b="0" i="0" u="none" strike="noStrike" kern="1200" cap="none" spc="0" normalizeH="0" baseline="0" noProof="0" dirty="0">
              <a:ln>
                <a:noFill/>
              </a:ln>
              <a:solidFill>
                <a:srgbClr val="0078D4"/>
              </a:solidFill>
              <a:effectLst/>
              <a:uLnTx/>
              <a:uFillTx/>
              <a:ea typeface="+mn-lt"/>
              <a:cs typeface="Segoe UI"/>
            </a:endParaRPr>
          </a:p>
          <a:p>
            <a:pPr marL="0" marR="0" lvl="0" indent="0" algn="l" defTabSz="914367" rtl="0" eaLnBrk="1" fontAlgn="auto" latinLnBrk="0" hangingPunct="1">
              <a:lnSpc>
                <a:spcPct val="100000"/>
              </a:lnSpc>
              <a:spcBef>
                <a:spcPts val="100"/>
              </a:spcBef>
              <a:spcAft>
                <a:spcPts val="0"/>
              </a:spcAft>
              <a:buClrTx/>
              <a:buSzTx/>
              <a:buFontTx/>
              <a:buNone/>
              <a:tabLst/>
              <a:defRPr/>
            </a:pPr>
            <a:endParaRPr lang="en-US" sz="900" dirty="0">
              <a:solidFill>
                <a:srgbClr val="0078D4"/>
              </a:solidFill>
              <a:ea typeface="+mn-lt"/>
              <a:cs typeface="Segoe UI"/>
            </a:endParaRPr>
          </a:p>
          <a:p>
            <a:pPr marL="0" marR="0" lvl="0" indent="0" algn="l" defTabSz="914367" rtl="0" eaLnBrk="1" fontAlgn="auto" latinLnBrk="0" hangingPunct="1">
              <a:lnSpc>
                <a:spcPct val="100000"/>
              </a:lnSpc>
              <a:spcBef>
                <a:spcPts val="100"/>
              </a:spcBef>
              <a:spcAft>
                <a:spcPts val="0"/>
              </a:spcAft>
              <a:buClrTx/>
              <a:buSzTx/>
              <a:buFontTx/>
              <a:buNone/>
              <a:tabLst/>
              <a:defRPr/>
            </a:pPr>
            <a:endParaRPr kumimoji="0" lang="en-US" sz="900" b="0" i="0" u="none" strike="noStrike" kern="1200" cap="none" spc="0" normalizeH="0" baseline="0" noProof="0" dirty="0">
              <a:ln>
                <a:noFill/>
              </a:ln>
              <a:solidFill>
                <a:srgbClr val="0078D4"/>
              </a:solidFill>
              <a:effectLst/>
              <a:uLnTx/>
              <a:uFillTx/>
              <a:ea typeface="+mn-lt"/>
              <a:cs typeface="Segoe UI"/>
            </a:endParaRPr>
          </a:p>
          <a:p>
            <a:pPr marL="0" marR="0" lvl="0" indent="0" algn="l" defTabSz="914367" rtl="0" eaLnBrk="1" fontAlgn="auto" latinLnBrk="0" hangingPunct="1">
              <a:lnSpc>
                <a:spcPct val="100000"/>
              </a:lnSpc>
              <a:spcBef>
                <a:spcPts val="100"/>
              </a:spcBef>
              <a:spcAft>
                <a:spcPts val="0"/>
              </a:spcAft>
              <a:buClrTx/>
              <a:buSzTx/>
              <a:buFontTx/>
              <a:buNone/>
              <a:tabLst/>
              <a:defRPr/>
            </a:pPr>
            <a:r>
              <a:rPr kumimoji="0" lang="en-US" sz="900" b="0" i="0" u="none" strike="noStrike" kern="1200" cap="none" spc="0" normalizeH="0" baseline="0" noProof="0" dirty="0">
                <a:ln>
                  <a:noFill/>
                </a:ln>
                <a:solidFill>
                  <a:srgbClr val="0078D4"/>
                </a:solidFill>
                <a:effectLst/>
                <a:uLnTx/>
                <a:uFillTx/>
                <a:ea typeface="+mn-ea"/>
                <a:cs typeface="Segoe UI"/>
              </a:rPr>
              <a:t>4.</a:t>
            </a:r>
            <a:r>
              <a:rPr kumimoji="0" lang="en-US" sz="900" b="0" i="0" u="none" strike="noStrike" kern="1200" cap="none" spc="0" normalizeH="0" baseline="0" noProof="0" dirty="0">
                <a:ln>
                  <a:noFill/>
                </a:ln>
                <a:solidFill>
                  <a:srgbClr val="0078D4"/>
                </a:solidFill>
                <a:effectLst/>
                <a:uLnTx/>
                <a:uFillTx/>
                <a:ea typeface="+mn-lt"/>
                <a:cs typeface="Segoe UI"/>
              </a:rPr>
              <a:t> </a:t>
            </a:r>
            <a:r>
              <a:rPr kumimoji="0" lang="en-US" sz="900" b="0" i="0" u="none" strike="noStrike" kern="1200" cap="none" spc="0" normalizeH="0" baseline="0" noProof="0" dirty="0">
                <a:ln>
                  <a:noFill/>
                </a:ln>
                <a:solidFill>
                  <a:srgbClr val="0078D4"/>
                </a:solidFill>
                <a:effectLst/>
                <a:uLnTx/>
                <a:uFillTx/>
                <a:ea typeface="+mn-lt"/>
                <a:cs typeface="Segoe UI"/>
                <a:hlinkClick r:id="rId6"/>
              </a:rPr>
              <a:t>"Cookie-less targeting: What it is and how it applies to advertising" - IBM, May 2021 </a:t>
            </a:r>
            <a:endParaRPr kumimoji="0" lang="en-US" sz="900" b="0" i="0" u="none" strike="noStrike" kern="1200" cap="none" spc="0" normalizeH="0" baseline="0" noProof="0" dirty="0">
              <a:ln>
                <a:noFill/>
              </a:ln>
              <a:solidFill>
                <a:srgbClr val="0078D4"/>
              </a:solidFill>
              <a:effectLst/>
              <a:uLnTx/>
              <a:uFillTx/>
              <a:ea typeface="+mn-lt"/>
              <a:cs typeface="Segoe UI"/>
            </a:endParaRPr>
          </a:p>
          <a:p>
            <a:pPr marL="0" marR="0" lvl="0" indent="0" algn="l" defTabSz="914367" rtl="0" eaLnBrk="1" fontAlgn="auto" latinLnBrk="0" hangingPunct="1">
              <a:lnSpc>
                <a:spcPct val="100000"/>
              </a:lnSpc>
              <a:spcBef>
                <a:spcPts val="100"/>
              </a:spcBef>
              <a:spcAft>
                <a:spcPts val="0"/>
              </a:spcAft>
              <a:buClrTx/>
              <a:buSzTx/>
              <a:buFontTx/>
              <a:buNone/>
              <a:tabLst/>
              <a:defRPr/>
            </a:pPr>
            <a:r>
              <a:rPr kumimoji="0" lang="en-US" sz="900" b="0" i="0" u="none" strike="noStrike" kern="1200" cap="none" spc="0" normalizeH="0" baseline="0" noProof="0" dirty="0">
                <a:ln>
                  <a:noFill/>
                </a:ln>
                <a:solidFill>
                  <a:srgbClr val="0078D4"/>
                </a:solidFill>
                <a:effectLst/>
                <a:uLnTx/>
                <a:uFillTx/>
                <a:ea typeface="+mn-ea"/>
                <a:cs typeface="Segoe UI"/>
              </a:rPr>
              <a:t>5. </a:t>
            </a:r>
            <a:r>
              <a:rPr kumimoji="0" lang="en-US" sz="900" b="0" i="0" u="none" strike="noStrike" kern="1200" cap="none" spc="0" normalizeH="0" baseline="0" noProof="0" dirty="0">
                <a:ln>
                  <a:noFill/>
                </a:ln>
                <a:solidFill>
                  <a:srgbClr val="0078D4"/>
                </a:solidFill>
                <a:effectLst/>
                <a:uLnTx/>
                <a:uFillTx/>
                <a:ea typeface="+mn-lt"/>
                <a:cs typeface="Segoe UI"/>
                <a:hlinkClick r:id="rId7"/>
              </a:rPr>
              <a:t>"88% Of Consumers Want You To Help Them Make A Difference" - Forbes, November 2018</a:t>
            </a:r>
            <a:endParaRPr kumimoji="0" lang="en-US" sz="900" b="0" i="0" u="none" strike="noStrike" kern="1200" cap="none" spc="0" normalizeH="0" baseline="0" noProof="0" dirty="0">
              <a:ln>
                <a:noFill/>
              </a:ln>
              <a:solidFill>
                <a:srgbClr val="0078D4"/>
              </a:solidFill>
              <a:effectLst/>
              <a:uLnTx/>
              <a:uFillTx/>
              <a:ea typeface="+mn-lt"/>
              <a:cs typeface="Segoe UI"/>
            </a:endParaRPr>
          </a:p>
          <a:p>
            <a:pPr marL="0" marR="0" lvl="0" indent="0" algn="l" defTabSz="914367" rtl="0" eaLnBrk="1" fontAlgn="auto" latinLnBrk="0" hangingPunct="1">
              <a:lnSpc>
                <a:spcPct val="100000"/>
              </a:lnSpc>
              <a:spcBef>
                <a:spcPts val="100"/>
              </a:spcBef>
              <a:spcAft>
                <a:spcPts val="0"/>
              </a:spcAft>
              <a:buClrTx/>
              <a:buSzTx/>
              <a:buFontTx/>
              <a:buNone/>
              <a:tabLst/>
              <a:defRPr/>
            </a:pPr>
            <a:r>
              <a:rPr kumimoji="0" lang="en-US" sz="900" b="0" i="0" u="none" strike="noStrike" kern="1200" cap="none" spc="0" normalizeH="0" baseline="0" noProof="0" dirty="0">
                <a:ln>
                  <a:noFill/>
                </a:ln>
                <a:solidFill>
                  <a:srgbClr val="0078D4"/>
                </a:solidFill>
                <a:effectLst/>
                <a:uLnTx/>
                <a:uFillTx/>
                <a:ea typeface="+mn-ea"/>
                <a:cs typeface="Segoe UI"/>
              </a:rPr>
              <a:t>6. </a:t>
            </a:r>
            <a:r>
              <a:rPr kumimoji="0" lang="en-US" sz="900" b="0" i="0" u="none" strike="noStrike" kern="1200" cap="none" spc="0" normalizeH="0" baseline="0" noProof="0" dirty="0">
                <a:ln>
                  <a:noFill/>
                </a:ln>
                <a:solidFill>
                  <a:srgbClr val="0078D4"/>
                </a:solidFill>
                <a:effectLst/>
                <a:uLnTx/>
                <a:uFillTx/>
                <a:ea typeface="+mn-ea"/>
                <a:cs typeface="Segoe UI"/>
                <a:hlinkClick r:id="rId8"/>
              </a:rPr>
              <a:t>Disability Inclusion - The World Bank</a:t>
            </a:r>
            <a:endParaRPr kumimoji="0" lang="en-US" sz="900" b="0" i="0" u="none" strike="noStrike" kern="1200" cap="none" spc="0" normalizeH="0" baseline="0" noProof="0" dirty="0">
              <a:ln>
                <a:noFill/>
              </a:ln>
              <a:solidFill>
                <a:srgbClr val="0078D4"/>
              </a:solidFill>
              <a:effectLst/>
              <a:uLnTx/>
              <a:uFillTx/>
              <a:ea typeface="+mn-ea"/>
              <a:cs typeface="Segoe UI"/>
            </a:endParaRPr>
          </a:p>
          <a:p>
            <a:pPr marL="0" marR="0" lvl="0" indent="0" algn="l" defTabSz="914367" rtl="0" eaLnBrk="1" fontAlgn="auto" latinLnBrk="0" hangingPunct="1">
              <a:lnSpc>
                <a:spcPct val="100000"/>
              </a:lnSpc>
              <a:spcBef>
                <a:spcPts val="100"/>
              </a:spcBef>
              <a:spcAft>
                <a:spcPts val="0"/>
              </a:spcAft>
              <a:buClrTx/>
              <a:buSzTx/>
              <a:buFontTx/>
              <a:buNone/>
              <a:tabLst/>
              <a:defRPr/>
            </a:pPr>
            <a:endParaRPr kumimoji="0" lang="en-US" sz="900" b="0" i="0" u="none" strike="noStrike" kern="1200" cap="none" spc="0" normalizeH="0" baseline="0" noProof="0" dirty="0">
              <a:ln>
                <a:noFill/>
              </a:ln>
              <a:solidFill>
                <a:srgbClr val="0078D4"/>
              </a:solidFill>
              <a:effectLst/>
              <a:uLnTx/>
              <a:uFillTx/>
              <a:ea typeface="+mn-lt"/>
              <a:cs typeface="Segoe UI"/>
            </a:endParaRPr>
          </a:p>
        </p:txBody>
      </p:sp>
    </p:spTree>
    <p:extLst>
      <p:ext uri="{BB962C8B-B14F-4D97-AF65-F5344CB8AC3E}">
        <p14:creationId xmlns:p14="http://schemas.microsoft.com/office/powerpoint/2010/main" val="3423372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81FFA80-8639-40E9-85F9-36E7F37E7695}"/>
              </a:ext>
            </a:extLst>
          </p:cNvPr>
          <p:cNvSpPr>
            <a:spLocks noGrp="1"/>
          </p:cNvSpPr>
          <p:nvPr>
            <p:ph type="title"/>
          </p:nvPr>
        </p:nvSpPr>
        <p:spPr>
          <a:xfrm>
            <a:off x="588263" y="457200"/>
            <a:ext cx="11018520" cy="492443"/>
          </a:xfrm>
        </p:spPr>
        <p:txBody>
          <a:bodyPr/>
          <a:lstStyle/>
          <a:p>
            <a:r>
              <a:rPr lang="en-US"/>
              <a:t>Challenges to creating valuable, engaging digital experiences </a:t>
            </a:r>
          </a:p>
        </p:txBody>
      </p:sp>
      <p:sp>
        <p:nvSpPr>
          <p:cNvPr id="86" name="Rectangle 85">
            <a:extLst>
              <a:ext uri="{FF2B5EF4-FFF2-40B4-BE49-F238E27FC236}">
                <a16:creationId xmlns:a16="http://schemas.microsoft.com/office/drawing/2014/main" id="{9C7829E7-2F87-427A-8DD3-6EA2B5E8A23D}"/>
              </a:ext>
              <a:ext uri="{C183D7F6-B498-43B3-948B-1728B52AA6E4}">
                <adec:decorative xmlns:adec="http://schemas.microsoft.com/office/drawing/2017/decorative" val="1"/>
              </a:ext>
            </a:extLst>
          </p:cNvPr>
          <p:cNvSpPr/>
          <p:nvPr/>
        </p:nvSpPr>
        <p:spPr bwMode="auto">
          <a:xfrm>
            <a:off x="0" y="1492108"/>
            <a:ext cx="1435395" cy="429507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sp>
        <p:nvSpPr>
          <p:cNvPr id="197" name="Rectangle 196">
            <a:extLst>
              <a:ext uri="{FF2B5EF4-FFF2-40B4-BE49-F238E27FC236}">
                <a16:creationId xmlns:a16="http://schemas.microsoft.com/office/drawing/2014/main" id="{7553AA0A-2FDC-42E6-9236-CBD8A11A9C9E}"/>
              </a:ext>
              <a:ext uri="{C183D7F6-B498-43B3-948B-1728B52AA6E4}">
                <adec:decorative xmlns:adec="http://schemas.microsoft.com/office/drawing/2017/decorative" val="1"/>
              </a:ext>
            </a:extLst>
          </p:cNvPr>
          <p:cNvSpPr/>
          <p:nvPr/>
        </p:nvSpPr>
        <p:spPr bwMode="auto">
          <a:xfrm>
            <a:off x="584200" y="1422397"/>
            <a:ext cx="11025188" cy="4449014"/>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346" name="Group 345" descr="icon of a video thumbnail">
            <a:extLst>
              <a:ext uri="{FF2B5EF4-FFF2-40B4-BE49-F238E27FC236}">
                <a16:creationId xmlns:a16="http://schemas.microsoft.com/office/drawing/2014/main" id="{AB9B6CA9-B4D7-4C18-A3D7-572EA6FB5969}"/>
              </a:ext>
            </a:extLst>
          </p:cNvPr>
          <p:cNvGrpSpPr/>
          <p:nvPr/>
        </p:nvGrpSpPr>
        <p:grpSpPr>
          <a:xfrm>
            <a:off x="749478" y="1686385"/>
            <a:ext cx="518829" cy="572266"/>
            <a:chOff x="749478" y="1686385"/>
            <a:chExt cx="518829" cy="572266"/>
          </a:xfrm>
        </p:grpSpPr>
        <p:sp>
          <p:nvSpPr>
            <p:cNvPr id="347" name="Hexagon 346">
              <a:extLst>
                <a:ext uri="{FF2B5EF4-FFF2-40B4-BE49-F238E27FC236}">
                  <a16:creationId xmlns:a16="http://schemas.microsoft.com/office/drawing/2014/main" id="{39AC2524-EE5B-43D0-A408-95C8ECBA051A}"/>
                </a:ext>
              </a:extLst>
            </p:cNvPr>
            <p:cNvSpPr/>
            <p:nvPr/>
          </p:nvSpPr>
          <p:spPr>
            <a:xfrm rot="5400000">
              <a:off x="715728" y="1720135"/>
              <a:ext cx="489321" cy="421821"/>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normalizeH="0" baseline="0" noProof="0">
                <a:ln>
                  <a:noFill/>
                </a:ln>
                <a:solidFill>
                  <a:srgbClr val="FFFFFF"/>
                </a:solidFill>
                <a:effectLst/>
                <a:uLnTx/>
                <a:uFillTx/>
                <a:latin typeface="Segoe UI"/>
                <a:ea typeface="+mn-ea"/>
                <a:cs typeface="+mn-cs"/>
              </a:endParaRPr>
            </a:p>
          </p:txBody>
        </p:sp>
        <p:sp>
          <p:nvSpPr>
            <p:cNvPr id="348" name="Hexagon 347">
              <a:extLst>
                <a:ext uri="{FF2B5EF4-FFF2-40B4-BE49-F238E27FC236}">
                  <a16:creationId xmlns:a16="http://schemas.microsoft.com/office/drawing/2014/main" id="{FF3B24A8-856C-435A-AD0D-409571B6A6DB}"/>
                </a:ext>
              </a:extLst>
            </p:cNvPr>
            <p:cNvSpPr/>
            <p:nvPr/>
          </p:nvSpPr>
          <p:spPr>
            <a:xfrm rot="5400000">
              <a:off x="763793" y="1754137"/>
              <a:ext cx="541886" cy="467142"/>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normalizeH="0" baseline="0" noProof="0">
                <a:ln>
                  <a:noFill/>
                </a:ln>
                <a:solidFill>
                  <a:srgbClr val="FFFFFF"/>
                </a:solidFill>
                <a:effectLst/>
                <a:uLnTx/>
                <a:uFillTx/>
                <a:latin typeface="Segoe UI"/>
                <a:ea typeface="+mn-ea"/>
                <a:cs typeface="+mn-cs"/>
              </a:endParaRPr>
            </a:p>
          </p:txBody>
        </p:sp>
        <p:grpSp>
          <p:nvGrpSpPr>
            <p:cNvPr id="349" name="Group 348">
              <a:extLst>
                <a:ext uri="{FF2B5EF4-FFF2-40B4-BE49-F238E27FC236}">
                  <a16:creationId xmlns:a16="http://schemas.microsoft.com/office/drawing/2014/main" id="{4328C604-7AD7-4F94-91E6-92C7B9BD3B9A}"/>
                </a:ext>
              </a:extLst>
            </p:cNvPr>
            <p:cNvGrpSpPr/>
            <p:nvPr/>
          </p:nvGrpSpPr>
          <p:grpSpPr>
            <a:xfrm>
              <a:off x="924145" y="1877392"/>
              <a:ext cx="221194" cy="220632"/>
              <a:chOff x="1567059" y="1993652"/>
              <a:chExt cx="294996" cy="294252"/>
            </a:xfrm>
          </p:grpSpPr>
          <p:sp>
            <p:nvSpPr>
              <p:cNvPr id="350" name="Freeform: Shape 349">
                <a:extLst>
                  <a:ext uri="{FF2B5EF4-FFF2-40B4-BE49-F238E27FC236}">
                    <a16:creationId xmlns:a16="http://schemas.microsoft.com/office/drawing/2014/main" id="{079569B7-740B-4D04-89F7-A1A271E69D82}"/>
                  </a:ext>
                </a:extLst>
              </p:cNvPr>
              <p:cNvSpPr/>
              <p:nvPr/>
            </p:nvSpPr>
            <p:spPr>
              <a:xfrm>
                <a:off x="1598643" y="2002126"/>
                <a:ext cx="230465" cy="285778"/>
              </a:xfrm>
              <a:custGeom>
                <a:avLst/>
                <a:gdLst>
                  <a:gd name="connsiteX0" fmla="*/ 1119 w 285680"/>
                  <a:gd name="connsiteY0" fmla="*/ 356044 h 354243"/>
                  <a:gd name="connsiteX1" fmla="*/ 37840 w 285680"/>
                  <a:gd name="connsiteY1" fmla="*/ 356044 h 354243"/>
                  <a:gd name="connsiteX2" fmla="*/ 144164 w 285680"/>
                  <a:gd name="connsiteY2" fmla="*/ 95224 h 354243"/>
                  <a:gd name="connsiteX3" fmla="*/ 250743 w 285680"/>
                  <a:gd name="connsiteY3" fmla="*/ 356300 h 354243"/>
                  <a:gd name="connsiteX4" fmla="*/ 287464 w 285680"/>
                  <a:gd name="connsiteY4" fmla="*/ 356300 h 354243"/>
                  <a:gd name="connsiteX5" fmla="*/ 144100 w 285680"/>
                  <a:gd name="connsiteY5" fmla="*/ 1119 h 354243"/>
                  <a:gd name="connsiteX6" fmla="*/ 1119 w 285680"/>
                  <a:gd name="connsiteY6" fmla="*/ 356044 h 354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680" h="354243">
                    <a:moveTo>
                      <a:pt x="1119" y="356044"/>
                    </a:moveTo>
                    <a:lnTo>
                      <a:pt x="37840" y="356044"/>
                    </a:lnTo>
                    <a:lnTo>
                      <a:pt x="144164" y="95224"/>
                    </a:lnTo>
                    <a:lnTo>
                      <a:pt x="250743" y="356300"/>
                    </a:lnTo>
                    <a:lnTo>
                      <a:pt x="287464" y="356300"/>
                    </a:lnTo>
                    <a:lnTo>
                      <a:pt x="144100" y="1119"/>
                    </a:lnTo>
                    <a:lnTo>
                      <a:pt x="1119" y="356044"/>
                    </a:lnTo>
                    <a:close/>
                  </a:path>
                </a:pathLst>
              </a:custGeom>
              <a:solidFill>
                <a:srgbClr val="50E6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normalizeH="0" baseline="0" noProof="0">
                  <a:ln>
                    <a:noFill/>
                  </a:ln>
                  <a:solidFill>
                    <a:srgbClr val="000000"/>
                  </a:solidFill>
                  <a:effectLst/>
                  <a:uLnTx/>
                  <a:uFillTx/>
                  <a:latin typeface="Segoe UI"/>
                  <a:ea typeface="+mn-ea"/>
                  <a:cs typeface="+mn-cs"/>
                </a:endParaRPr>
              </a:p>
            </p:txBody>
          </p:sp>
          <p:sp>
            <p:nvSpPr>
              <p:cNvPr id="351" name="Freeform: Shape 350">
                <a:extLst>
                  <a:ext uri="{FF2B5EF4-FFF2-40B4-BE49-F238E27FC236}">
                    <a16:creationId xmlns:a16="http://schemas.microsoft.com/office/drawing/2014/main" id="{0692DAFD-3576-4B17-911E-20F13428B27C}"/>
                  </a:ext>
                </a:extLst>
              </p:cNvPr>
              <p:cNvSpPr/>
              <p:nvPr/>
            </p:nvSpPr>
            <p:spPr>
              <a:xfrm>
                <a:off x="1567059" y="1993652"/>
                <a:ext cx="294996" cy="187445"/>
              </a:xfrm>
              <a:custGeom>
                <a:avLst/>
                <a:gdLst>
                  <a:gd name="connsiteX0" fmla="*/ 1119 w 365670"/>
                  <a:gd name="connsiteY0" fmla="*/ 231871 h 232353"/>
                  <a:gd name="connsiteX1" fmla="*/ 365511 w 365670"/>
                  <a:gd name="connsiteY1" fmla="*/ 231871 h 232353"/>
                  <a:gd name="connsiteX2" fmla="*/ 365511 w 365670"/>
                  <a:gd name="connsiteY2" fmla="*/ 1119 h 232353"/>
                  <a:gd name="connsiteX3" fmla="*/ 1119 w 365670"/>
                  <a:gd name="connsiteY3" fmla="*/ 1119 h 232353"/>
                  <a:gd name="connsiteX4" fmla="*/ 1119 w 365670"/>
                  <a:gd name="connsiteY4" fmla="*/ 231871 h 232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670" h="232353">
                    <a:moveTo>
                      <a:pt x="1119" y="231871"/>
                    </a:moveTo>
                    <a:lnTo>
                      <a:pt x="365511" y="231871"/>
                    </a:lnTo>
                    <a:lnTo>
                      <a:pt x="365511" y="1119"/>
                    </a:lnTo>
                    <a:lnTo>
                      <a:pt x="1119" y="1119"/>
                    </a:lnTo>
                    <a:lnTo>
                      <a:pt x="1119" y="231871"/>
                    </a:lnTo>
                    <a:close/>
                  </a:path>
                </a:pathLst>
              </a:custGeom>
              <a:solidFill>
                <a:srgbClr val="0078D4"/>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normalizeH="0" baseline="0" noProof="0">
                  <a:ln>
                    <a:noFill/>
                  </a:ln>
                  <a:solidFill>
                    <a:srgbClr val="000000"/>
                  </a:solidFill>
                  <a:effectLst/>
                  <a:uLnTx/>
                  <a:uFillTx/>
                  <a:latin typeface="Segoe UI"/>
                  <a:ea typeface="+mn-ea"/>
                  <a:cs typeface="+mn-cs"/>
                </a:endParaRPr>
              </a:p>
            </p:txBody>
          </p:sp>
          <p:sp>
            <p:nvSpPr>
              <p:cNvPr id="352" name="Freeform: Shape 351">
                <a:extLst>
                  <a:ext uri="{FF2B5EF4-FFF2-40B4-BE49-F238E27FC236}">
                    <a16:creationId xmlns:a16="http://schemas.microsoft.com/office/drawing/2014/main" id="{585FE8C4-3D10-4A75-A9DC-CEC7A39E2C8B}"/>
                  </a:ext>
                </a:extLst>
              </p:cNvPr>
              <p:cNvSpPr/>
              <p:nvPr/>
            </p:nvSpPr>
            <p:spPr>
              <a:xfrm>
                <a:off x="1693707" y="2051400"/>
                <a:ext cx="55312" cy="67604"/>
              </a:xfrm>
              <a:custGeom>
                <a:avLst/>
                <a:gdLst>
                  <a:gd name="connsiteX0" fmla="*/ 69443 w 68563"/>
                  <a:gd name="connsiteY0" fmla="*/ 42062 h 83799"/>
                  <a:gd name="connsiteX1" fmla="*/ 1119 w 68563"/>
                  <a:gd name="connsiteY1" fmla="*/ 83133 h 83799"/>
                  <a:gd name="connsiteX2" fmla="*/ 1119 w 68563"/>
                  <a:gd name="connsiteY2" fmla="*/ 1119 h 83799"/>
                  <a:gd name="connsiteX3" fmla="*/ 69443 w 68563"/>
                  <a:gd name="connsiteY3" fmla="*/ 42062 h 83799"/>
                </a:gdLst>
                <a:ahLst/>
                <a:cxnLst>
                  <a:cxn ang="0">
                    <a:pos x="connsiteX0" y="connsiteY0"/>
                  </a:cxn>
                  <a:cxn ang="0">
                    <a:pos x="connsiteX1" y="connsiteY1"/>
                  </a:cxn>
                  <a:cxn ang="0">
                    <a:pos x="connsiteX2" y="connsiteY2"/>
                  </a:cxn>
                  <a:cxn ang="0">
                    <a:pos x="connsiteX3" y="connsiteY3"/>
                  </a:cxn>
                </a:cxnLst>
                <a:rect l="l" t="t" r="r" b="b"/>
                <a:pathLst>
                  <a:path w="68563" h="83799">
                    <a:moveTo>
                      <a:pt x="69443" y="42062"/>
                    </a:moveTo>
                    <a:lnTo>
                      <a:pt x="1119" y="83133"/>
                    </a:lnTo>
                    <a:lnTo>
                      <a:pt x="1119" y="1119"/>
                    </a:lnTo>
                    <a:lnTo>
                      <a:pt x="69443" y="42062"/>
                    </a:lnTo>
                    <a:close/>
                  </a:path>
                </a:pathLst>
              </a:custGeom>
              <a:solidFill>
                <a:srgbClr val="50E6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normalizeH="0" baseline="0" noProof="0">
                  <a:ln>
                    <a:noFill/>
                  </a:ln>
                  <a:solidFill>
                    <a:srgbClr val="000000"/>
                  </a:solidFill>
                  <a:effectLst/>
                  <a:uLnTx/>
                  <a:uFillTx/>
                  <a:latin typeface="Segoe UI"/>
                  <a:ea typeface="+mn-ea"/>
                  <a:cs typeface="+mn-cs"/>
                </a:endParaRPr>
              </a:p>
            </p:txBody>
          </p:sp>
        </p:grpSp>
      </p:grpSp>
      <p:cxnSp>
        <p:nvCxnSpPr>
          <p:cNvPr id="417" name="Straight Connector 416">
            <a:extLst>
              <a:ext uri="{FF2B5EF4-FFF2-40B4-BE49-F238E27FC236}">
                <a16:creationId xmlns:a16="http://schemas.microsoft.com/office/drawing/2014/main" id="{51DF5D71-5ACE-4516-A66F-4248F1F12639}"/>
              </a:ext>
              <a:ext uri="{C183D7F6-B498-43B3-948B-1728B52AA6E4}">
                <adec:decorative xmlns:adec="http://schemas.microsoft.com/office/drawing/2017/decorative" val="1"/>
              </a:ext>
            </a:extLst>
          </p:cNvPr>
          <p:cNvCxnSpPr>
            <a:cxnSpLocks/>
          </p:cNvCxnSpPr>
          <p:nvPr/>
        </p:nvCxnSpPr>
        <p:spPr>
          <a:xfrm>
            <a:off x="1433014" y="1726298"/>
            <a:ext cx="0" cy="492443"/>
          </a:xfrm>
          <a:prstGeom prst="line">
            <a:avLst/>
          </a:prstGeom>
          <a:ln w="28575"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81" name="TextBox 480">
            <a:extLst>
              <a:ext uri="{FF2B5EF4-FFF2-40B4-BE49-F238E27FC236}">
                <a16:creationId xmlns:a16="http://schemas.microsoft.com/office/drawing/2014/main" id="{255C4D22-4370-4CBE-BD84-9ACBC0BCF10E}"/>
              </a:ext>
            </a:extLst>
          </p:cNvPr>
          <p:cNvSpPr txBox="1">
            <a:spLocks/>
          </p:cNvSpPr>
          <p:nvPr/>
        </p:nvSpPr>
        <p:spPr>
          <a:xfrm>
            <a:off x="1625602" y="1757076"/>
            <a:ext cx="9020627" cy="430887"/>
          </a:xfrm>
          <a:prstGeom prst="rect">
            <a:avLst/>
          </a:prstGeom>
          <a:noFill/>
        </p:spPr>
        <p:txBody>
          <a:bodyPr wrap="square" lIns="0" tIns="0" rIns="0" bIns="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normalizeH="0" baseline="0" noProof="0">
                <a:ln>
                  <a:noFill/>
                </a:ln>
                <a:solidFill>
                  <a:schemeClr val="accent1"/>
                </a:solidFill>
                <a:effectLst/>
                <a:uLnTx/>
                <a:uFillTx/>
                <a:latin typeface="+mj-lt"/>
                <a:ea typeface="+mn-ea"/>
                <a:cs typeface="+mn-cs"/>
              </a:rPr>
              <a:t>Delivery of live event streaming is complex </a:t>
            </a:r>
            <a:r>
              <a:rPr kumimoji="0" lang="en-US" sz="1400" b="0" i="0" u="none" strike="noStrike" kern="1200" cap="none" normalizeH="0" baseline="0" noProof="0">
                <a:ln>
                  <a:noFill/>
                </a:ln>
                <a:solidFill>
                  <a:srgbClr val="000000"/>
                </a:solidFill>
                <a:effectLst/>
                <a:uLnTx/>
                <a:uFillTx/>
                <a:ea typeface="+mn-ea"/>
                <a:cs typeface="+mn-cs"/>
              </a:rPr>
              <a:t>due to the need for multiple vendors and navigating onsite logistics and COVID-19 restrictions.</a:t>
            </a:r>
          </a:p>
        </p:txBody>
      </p:sp>
      <p:cxnSp>
        <p:nvCxnSpPr>
          <p:cNvPr id="482" name="Straight Connector 481">
            <a:extLst>
              <a:ext uri="{FF2B5EF4-FFF2-40B4-BE49-F238E27FC236}">
                <a16:creationId xmlns:a16="http://schemas.microsoft.com/office/drawing/2014/main" id="{CCBFD695-3E87-4B1D-A015-DA513A3C14C1}"/>
              </a:ext>
              <a:ext uri="{C183D7F6-B498-43B3-948B-1728B52AA6E4}">
                <adec:decorative xmlns:adec="http://schemas.microsoft.com/office/drawing/2017/decorative" val="1"/>
              </a:ext>
            </a:extLst>
          </p:cNvPr>
          <p:cNvCxnSpPr>
            <a:cxnSpLocks/>
          </p:cNvCxnSpPr>
          <p:nvPr/>
        </p:nvCxnSpPr>
        <p:spPr>
          <a:xfrm>
            <a:off x="1625602" y="2392474"/>
            <a:ext cx="9817097" cy="0"/>
          </a:xfrm>
          <a:prstGeom prst="line">
            <a:avLst/>
          </a:prstGeom>
          <a:ln w="63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598" name="Group 597" descr="Icon of a dollar sign surrounded by a  doughnut chart">
            <a:extLst>
              <a:ext uri="{FF2B5EF4-FFF2-40B4-BE49-F238E27FC236}">
                <a16:creationId xmlns:a16="http://schemas.microsoft.com/office/drawing/2014/main" id="{585660EA-6813-4EB3-9979-E82E62735F71}"/>
              </a:ext>
            </a:extLst>
          </p:cNvPr>
          <p:cNvGrpSpPr/>
          <p:nvPr/>
        </p:nvGrpSpPr>
        <p:grpSpPr>
          <a:xfrm>
            <a:off x="749478" y="2514262"/>
            <a:ext cx="518829" cy="572266"/>
            <a:chOff x="749478" y="2514262"/>
            <a:chExt cx="518829" cy="572266"/>
          </a:xfrm>
        </p:grpSpPr>
        <p:grpSp>
          <p:nvGrpSpPr>
            <p:cNvPr id="599" name="Group 598">
              <a:extLst>
                <a:ext uri="{FF2B5EF4-FFF2-40B4-BE49-F238E27FC236}">
                  <a16:creationId xmlns:a16="http://schemas.microsoft.com/office/drawing/2014/main" id="{2AA96FF2-2B4D-4EEB-8FB3-BC0400B8FC78}"/>
                </a:ext>
              </a:extLst>
            </p:cNvPr>
            <p:cNvGrpSpPr/>
            <p:nvPr/>
          </p:nvGrpSpPr>
          <p:grpSpPr>
            <a:xfrm>
              <a:off x="749478" y="2514262"/>
              <a:ext cx="518829" cy="572266"/>
              <a:chOff x="749478" y="2514262"/>
              <a:chExt cx="518829" cy="572266"/>
            </a:xfrm>
          </p:grpSpPr>
          <p:sp>
            <p:nvSpPr>
              <p:cNvPr id="605" name="Hexagon 604">
                <a:extLst>
                  <a:ext uri="{FF2B5EF4-FFF2-40B4-BE49-F238E27FC236}">
                    <a16:creationId xmlns:a16="http://schemas.microsoft.com/office/drawing/2014/main" id="{9FF1D0BD-838D-461D-AACF-FE901456B32C}"/>
                  </a:ext>
                </a:extLst>
              </p:cNvPr>
              <p:cNvSpPr/>
              <p:nvPr/>
            </p:nvSpPr>
            <p:spPr>
              <a:xfrm rot="5400000">
                <a:off x="715728" y="2548012"/>
                <a:ext cx="489321" cy="421821"/>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normalizeH="0" baseline="0" noProof="0">
                  <a:ln>
                    <a:noFill/>
                  </a:ln>
                  <a:solidFill>
                    <a:srgbClr val="FFFFFF"/>
                  </a:solidFill>
                  <a:effectLst/>
                  <a:uLnTx/>
                  <a:uFillTx/>
                  <a:latin typeface="Segoe UI"/>
                  <a:ea typeface="+mn-ea"/>
                  <a:cs typeface="+mn-cs"/>
                </a:endParaRPr>
              </a:p>
            </p:txBody>
          </p:sp>
          <p:sp>
            <p:nvSpPr>
              <p:cNvPr id="606" name="Hexagon 605">
                <a:extLst>
                  <a:ext uri="{FF2B5EF4-FFF2-40B4-BE49-F238E27FC236}">
                    <a16:creationId xmlns:a16="http://schemas.microsoft.com/office/drawing/2014/main" id="{B6F3B24C-89A8-4F5A-A63D-FA1D8B52D21A}"/>
                  </a:ext>
                </a:extLst>
              </p:cNvPr>
              <p:cNvSpPr/>
              <p:nvPr/>
            </p:nvSpPr>
            <p:spPr>
              <a:xfrm rot="5400000">
                <a:off x="763793" y="2582014"/>
                <a:ext cx="541886" cy="467142"/>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normalizeH="0" baseline="0" noProof="0">
                  <a:ln>
                    <a:noFill/>
                  </a:ln>
                  <a:solidFill>
                    <a:srgbClr val="FFFFFF"/>
                  </a:solidFill>
                  <a:effectLst/>
                  <a:uLnTx/>
                  <a:uFillTx/>
                  <a:latin typeface="Segoe UI"/>
                  <a:ea typeface="+mn-ea"/>
                  <a:cs typeface="+mn-cs"/>
                </a:endParaRPr>
              </a:p>
            </p:txBody>
          </p:sp>
        </p:grpSp>
        <p:grpSp>
          <p:nvGrpSpPr>
            <p:cNvPr id="600" name="Graphic 188" descr="profit margin, financial">
              <a:extLst>
                <a:ext uri="{FF2B5EF4-FFF2-40B4-BE49-F238E27FC236}">
                  <a16:creationId xmlns:a16="http://schemas.microsoft.com/office/drawing/2014/main" id="{537B2617-549D-4F55-8968-B18D25CBAAA1}"/>
                </a:ext>
              </a:extLst>
            </p:cNvPr>
            <p:cNvGrpSpPr/>
            <p:nvPr/>
          </p:nvGrpSpPr>
          <p:grpSpPr>
            <a:xfrm>
              <a:off x="905003" y="2686135"/>
              <a:ext cx="256109" cy="265272"/>
              <a:chOff x="689291" y="3014694"/>
              <a:chExt cx="405962" cy="407238"/>
            </a:xfrm>
          </p:grpSpPr>
          <p:sp>
            <p:nvSpPr>
              <p:cNvPr id="601" name="Freeform: Shape 600">
                <a:extLst>
                  <a:ext uri="{FF2B5EF4-FFF2-40B4-BE49-F238E27FC236}">
                    <a16:creationId xmlns:a16="http://schemas.microsoft.com/office/drawing/2014/main" id="{4034004A-DBD8-4E67-8296-677F68EE83FE}"/>
                  </a:ext>
                </a:extLst>
              </p:cNvPr>
              <p:cNvSpPr/>
              <p:nvPr/>
            </p:nvSpPr>
            <p:spPr>
              <a:xfrm>
                <a:off x="689291" y="3014694"/>
                <a:ext cx="203619" cy="305428"/>
              </a:xfrm>
              <a:custGeom>
                <a:avLst/>
                <a:gdLst>
                  <a:gd name="connsiteX0" fmla="*/ 39589 w 203618"/>
                  <a:gd name="connsiteY0" fmla="*/ 204181 h 305428"/>
                  <a:gd name="connsiteX1" fmla="*/ 204605 w 203618"/>
                  <a:gd name="connsiteY1" fmla="*/ 39589 h 305428"/>
                  <a:gd name="connsiteX2" fmla="*/ 205029 w 203618"/>
                  <a:gd name="connsiteY2" fmla="*/ 39589 h 305428"/>
                  <a:gd name="connsiteX3" fmla="*/ 205029 w 203618"/>
                  <a:gd name="connsiteY3" fmla="*/ 1410 h 305428"/>
                  <a:gd name="connsiteX4" fmla="*/ 29408 w 203618"/>
                  <a:gd name="connsiteY4" fmla="*/ 102796 h 305428"/>
                  <a:gd name="connsiteX5" fmla="*/ 29408 w 203618"/>
                  <a:gd name="connsiteY5" fmla="*/ 305566 h 305428"/>
                  <a:gd name="connsiteX6" fmla="*/ 61648 w 203618"/>
                  <a:gd name="connsiteY6" fmla="*/ 286901 h 305428"/>
                  <a:gd name="connsiteX7" fmla="*/ 39589 w 203618"/>
                  <a:gd name="connsiteY7" fmla="*/ 204181 h 305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618" h="305428">
                    <a:moveTo>
                      <a:pt x="39589" y="204181"/>
                    </a:moveTo>
                    <a:cubicBezTo>
                      <a:pt x="39589" y="113401"/>
                      <a:pt x="113401" y="39589"/>
                      <a:pt x="204605" y="39589"/>
                    </a:cubicBezTo>
                    <a:lnTo>
                      <a:pt x="205029" y="39589"/>
                    </a:lnTo>
                    <a:lnTo>
                      <a:pt x="205029" y="1410"/>
                    </a:lnTo>
                    <a:cubicBezTo>
                      <a:pt x="130369" y="1410"/>
                      <a:pt x="66738" y="38316"/>
                      <a:pt x="29408" y="102796"/>
                    </a:cubicBezTo>
                    <a:cubicBezTo>
                      <a:pt x="-7922" y="167275"/>
                      <a:pt x="-7922" y="241087"/>
                      <a:pt x="29408" y="305566"/>
                    </a:cubicBezTo>
                    <a:lnTo>
                      <a:pt x="61648" y="286901"/>
                    </a:lnTo>
                    <a:cubicBezTo>
                      <a:pt x="47649" y="262721"/>
                      <a:pt x="39589" y="234300"/>
                      <a:pt x="39589" y="204181"/>
                    </a:cubicBezTo>
                    <a:close/>
                  </a:path>
                </a:pathLst>
              </a:custGeom>
              <a:solidFill>
                <a:srgbClr val="50E6FF"/>
              </a:soli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normalizeH="0" baseline="0" noProof="0">
                  <a:ln>
                    <a:noFill/>
                  </a:ln>
                  <a:solidFill>
                    <a:srgbClr val="000000"/>
                  </a:solidFill>
                  <a:effectLst/>
                  <a:uLnTx/>
                  <a:uFillTx/>
                  <a:latin typeface="Segoe UI"/>
                  <a:ea typeface="+mn-ea"/>
                  <a:cs typeface="+mn-cs"/>
                </a:endParaRPr>
              </a:p>
            </p:txBody>
          </p:sp>
          <p:sp>
            <p:nvSpPr>
              <p:cNvPr id="602" name="Freeform: Shape 601">
                <a:extLst>
                  <a:ext uri="{FF2B5EF4-FFF2-40B4-BE49-F238E27FC236}">
                    <a16:creationId xmlns:a16="http://schemas.microsoft.com/office/drawing/2014/main" id="{4D2B3200-D346-4FE2-8465-52437B977918}"/>
                  </a:ext>
                </a:extLst>
              </p:cNvPr>
              <p:cNvSpPr/>
              <p:nvPr/>
            </p:nvSpPr>
            <p:spPr>
              <a:xfrm>
                <a:off x="717709" y="3014694"/>
                <a:ext cx="377544" cy="407238"/>
              </a:xfrm>
              <a:custGeom>
                <a:avLst/>
                <a:gdLst>
                  <a:gd name="connsiteX0" fmla="*/ 176608 w 377543"/>
                  <a:gd name="connsiteY0" fmla="*/ 1410 h 407237"/>
                  <a:gd name="connsiteX1" fmla="*/ 176608 w 377543"/>
                  <a:gd name="connsiteY1" fmla="*/ 39589 h 407237"/>
                  <a:gd name="connsiteX2" fmla="*/ 341200 w 377543"/>
                  <a:gd name="connsiteY2" fmla="*/ 204605 h 407237"/>
                  <a:gd name="connsiteX3" fmla="*/ 176183 w 377543"/>
                  <a:gd name="connsiteY3" fmla="*/ 369621 h 407237"/>
                  <a:gd name="connsiteX4" fmla="*/ 33650 w 377543"/>
                  <a:gd name="connsiteY4" fmla="*/ 287325 h 407237"/>
                  <a:gd name="connsiteX5" fmla="*/ 1410 w 377543"/>
                  <a:gd name="connsiteY5" fmla="*/ 305990 h 407237"/>
                  <a:gd name="connsiteX6" fmla="*/ 176608 w 377543"/>
                  <a:gd name="connsiteY6" fmla="*/ 407376 h 407237"/>
                  <a:gd name="connsiteX7" fmla="*/ 378954 w 377543"/>
                  <a:gd name="connsiteY7" fmla="*/ 204605 h 407237"/>
                  <a:gd name="connsiteX8" fmla="*/ 176608 w 377543"/>
                  <a:gd name="connsiteY8" fmla="*/ 1410 h 40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543" h="407237">
                    <a:moveTo>
                      <a:pt x="176608" y="1410"/>
                    </a:moveTo>
                    <a:lnTo>
                      <a:pt x="176608" y="39589"/>
                    </a:lnTo>
                    <a:cubicBezTo>
                      <a:pt x="267388" y="39589"/>
                      <a:pt x="341200" y="113401"/>
                      <a:pt x="341200" y="204605"/>
                    </a:cubicBezTo>
                    <a:cubicBezTo>
                      <a:pt x="341200" y="295809"/>
                      <a:pt x="267388" y="369621"/>
                      <a:pt x="176183" y="369621"/>
                    </a:cubicBezTo>
                    <a:cubicBezTo>
                      <a:pt x="115098" y="369621"/>
                      <a:pt x="62072" y="336533"/>
                      <a:pt x="33650" y="287325"/>
                    </a:cubicBezTo>
                    <a:lnTo>
                      <a:pt x="1410" y="305990"/>
                    </a:lnTo>
                    <a:cubicBezTo>
                      <a:pt x="38316" y="370470"/>
                      <a:pt x="101947" y="407376"/>
                      <a:pt x="176608" y="407376"/>
                    </a:cubicBezTo>
                    <a:cubicBezTo>
                      <a:pt x="288598" y="407376"/>
                      <a:pt x="378954" y="316596"/>
                      <a:pt x="378954" y="204605"/>
                    </a:cubicBezTo>
                    <a:cubicBezTo>
                      <a:pt x="378954" y="92191"/>
                      <a:pt x="288174" y="1410"/>
                      <a:pt x="176608" y="1410"/>
                    </a:cubicBezTo>
                    <a:close/>
                  </a:path>
                </a:pathLst>
              </a:custGeom>
              <a:solidFill>
                <a:srgbClr val="0078D4"/>
              </a:soli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normalizeH="0" baseline="0" noProof="0">
                  <a:ln>
                    <a:noFill/>
                  </a:ln>
                  <a:solidFill>
                    <a:srgbClr val="000000"/>
                  </a:solidFill>
                  <a:effectLst/>
                  <a:uLnTx/>
                  <a:uFillTx/>
                  <a:latin typeface="Segoe UI"/>
                  <a:ea typeface="+mn-ea"/>
                  <a:cs typeface="+mn-cs"/>
                </a:endParaRPr>
              </a:p>
            </p:txBody>
          </p:sp>
          <p:sp>
            <p:nvSpPr>
              <p:cNvPr id="603" name="Freeform: Shape 602">
                <a:extLst>
                  <a:ext uri="{FF2B5EF4-FFF2-40B4-BE49-F238E27FC236}">
                    <a16:creationId xmlns:a16="http://schemas.microsoft.com/office/drawing/2014/main" id="{3ECA75F3-60D4-4382-9E97-9CBA9DC211CE}"/>
                  </a:ext>
                </a:extLst>
              </p:cNvPr>
              <p:cNvSpPr/>
              <p:nvPr/>
            </p:nvSpPr>
            <p:spPr>
              <a:xfrm>
                <a:off x="717287" y="3300188"/>
                <a:ext cx="33936" cy="21210"/>
              </a:xfrm>
              <a:custGeom>
                <a:avLst/>
                <a:gdLst>
                  <a:gd name="connsiteX0" fmla="*/ 34074 w 33936"/>
                  <a:gd name="connsiteY0" fmla="*/ 1410 h 21210"/>
                  <a:gd name="connsiteX1" fmla="*/ 1410 w 33936"/>
                  <a:gd name="connsiteY1" fmla="*/ 20075 h 21210"/>
                  <a:gd name="connsiteX2" fmla="*/ 34074 w 33936"/>
                  <a:gd name="connsiteY2" fmla="*/ 1410 h 21210"/>
                </a:gdLst>
                <a:ahLst/>
                <a:cxnLst>
                  <a:cxn ang="0">
                    <a:pos x="connsiteX0" y="connsiteY0"/>
                  </a:cxn>
                  <a:cxn ang="0">
                    <a:pos x="connsiteX1" y="connsiteY1"/>
                  </a:cxn>
                  <a:cxn ang="0">
                    <a:pos x="connsiteX2" y="connsiteY2"/>
                  </a:cxn>
                </a:cxnLst>
                <a:rect l="l" t="t" r="r" b="b"/>
                <a:pathLst>
                  <a:path w="33936" h="21210">
                    <a:moveTo>
                      <a:pt x="34074" y="1410"/>
                    </a:moveTo>
                    <a:lnTo>
                      <a:pt x="1410" y="20075"/>
                    </a:lnTo>
                    <a:lnTo>
                      <a:pt x="34074" y="1410"/>
                    </a:lnTo>
                    <a:close/>
                  </a:path>
                </a:pathLst>
              </a:custGeom>
              <a:solidFill>
                <a:srgbClr val="0078D4"/>
              </a:soli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normalizeH="0" baseline="0" noProof="0">
                  <a:ln>
                    <a:noFill/>
                  </a:ln>
                  <a:solidFill>
                    <a:srgbClr val="000000"/>
                  </a:solidFill>
                  <a:effectLst/>
                  <a:uLnTx/>
                  <a:uFillTx/>
                  <a:latin typeface="Segoe UI"/>
                  <a:ea typeface="+mn-ea"/>
                  <a:cs typeface="+mn-cs"/>
                </a:endParaRPr>
              </a:p>
            </p:txBody>
          </p:sp>
          <p:sp>
            <p:nvSpPr>
              <p:cNvPr id="604" name="Freeform: Shape 603">
                <a:extLst>
                  <a:ext uri="{FF2B5EF4-FFF2-40B4-BE49-F238E27FC236}">
                    <a16:creationId xmlns:a16="http://schemas.microsoft.com/office/drawing/2014/main" id="{43D9767E-D7C0-4A36-BF48-505CD93191A9}"/>
                  </a:ext>
                </a:extLst>
              </p:cNvPr>
              <p:cNvSpPr/>
              <p:nvPr/>
            </p:nvSpPr>
            <p:spPr>
              <a:xfrm>
                <a:off x="841578" y="3120745"/>
                <a:ext cx="101809" cy="195135"/>
              </a:xfrm>
              <a:custGeom>
                <a:avLst/>
                <a:gdLst>
                  <a:gd name="connsiteX0" fmla="*/ 74798 w 101809"/>
                  <a:gd name="connsiteY0" fmla="*/ 132066 h 195134"/>
                  <a:gd name="connsiteX1" fmla="*/ 59527 w 101809"/>
                  <a:gd name="connsiteY1" fmla="*/ 115098 h 195134"/>
                  <a:gd name="connsiteX2" fmla="*/ 59527 w 101809"/>
                  <a:gd name="connsiteY2" fmla="*/ 146913 h 195134"/>
                  <a:gd name="connsiteX3" fmla="*/ 74798 w 101809"/>
                  <a:gd name="connsiteY3" fmla="*/ 132066 h 195134"/>
                  <a:gd name="connsiteX4" fmla="*/ 44255 w 101809"/>
                  <a:gd name="connsiteY4" fmla="*/ 79464 h 195134"/>
                  <a:gd name="connsiteX5" fmla="*/ 44255 w 101809"/>
                  <a:gd name="connsiteY5" fmla="*/ 45952 h 195134"/>
                  <a:gd name="connsiteX6" fmla="*/ 29408 w 101809"/>
                  <a:gd name="connsiteY6" fmla="*/ 61223 h 195134"/>
                  <a:gd name="connsiteX7" fmla="*/ 44255 w 101809"/>
                  <a:gd name="connsiteY7" fmla="*/ 79464 h 195134"/>
                  <a:gd name="connsiteX8" fmla="*/ 102796 w 101809"/>
                  <a:gd name="connsiteY8" fmla="*/ 130793 h 195134"/>
                  <a:gd name="connsiteX9" fmla="*/ 91766 w 101809"/>
                  <a:gd name="connsiteY9" fmla="*/ 159215 h 195134"/>
                  <a:gd name="connsiteX10" fmla="*/ 59527 w 101809"/>
                  <a:gd name="connsiteY10" fmla="*/ 172365 h 195134"/>
                  <a:gd name="connsiteX11" fmla="*/ 59527 w 101809"/>
                  <a:gd name="connsiteY11" fmla="*/ 195273 h 195134"/>
                  <a:gd name="connsiteX12" fmla="*/ 44255 w 101809"/>
                  <a:gd name="connsiteY12" fmla="*/ 195273 h 195134"/>
                  <a:gd name="connsiteX13" fmla="*/ 44255 w 101809"/>
                  <a:gd name="connsiteY13" fmla="*/ 172790 h 195134"/>
                  <a:gd name="connsiteX14" fmla="*/ 4380 w 101809"/>
                  <a:gd name="connsiteY14" fmla="*/ 163033 h 195134"/>
                  <a:gd name="connsiteX15" fmla="*/ 4380 w 101809"/>
                  <a:gd name="connsiteY15" fmla="*/ 133763 h 195134"/>
                  <a:gd name="connsiteX16" fmla="*/ 22621 w 101809"/>
                  <a:gd name="connsiteY16" fmla="*/ 142671 h 195134"/>
                  <a:gd name="connsiteX17" fmla="*/ 44255 w 101809"/>
                  <a:gd name="connsiteY17" fmla="*/ 147762 h 195134"/>
                  <a:gd name="connsiteX18" fmla="*/ 44255 w 101809"/>
                  <a:gd name="connsiteY18" fmla="*/ 109159 h 195134"/>
                  <a:gd name="connsiteX19" fmla="*/ 11167 w 101809"/>
                  <a:gd name="connsiteY19" fmla="*/ 90069 h 195134"/>
                  <a:gd name="connsiteX20" fmla="*/ 1410 w 101809"/>
                  <a:gd name="connsiteY20" fmla="*/ 62920 h 195134"/>
                  <a:gd name="connsiteX21" fmla="*/ 13288 w 101809"/>
                  <a:gd name="connsiteY21" fmla="*/ 34498 h 195134"/>
                  <a:gd name="connsiteX22" fmla="*/ 44255 w 101809"/>
                  <a:gd name="connsiteY22" fmla="*/ 20924 h 195134"/>
                  <a:gd name="connsiteX23" fmla="*/ 44255 w 101809"/>
                  <a:gd name="connsiteY23" fmla="*/ 1410 h 195134"/>
                  <a:gd name="connsiteX24" fmla="*/ 59527 w 101809"/>
                  <a:gd name="connsiteY24" fmla="*/ 1410 h 195134"/>
                  <a:gd name="connsiteX25" fmla="*/ 59527 w 101809"/>
                  <a:gd name="connsiteY25" fmla="*/ 20500 h 195134"/>
                  <a:gd name="connsiteX26" fmla="*/ 92615 w 101809"/>
                  <a:gd name="connsiteY26" fmla="*/ 27711 h 195134"/>
                  <a:gd name="connsiteX27" fmla="*/ 92615 w 101809"/>
                  <a:gd name="connsiteY27" fmla="*/ 56557 h 195134"/>
                  <a:gd name="connsiteX28" fmla="*/ 59527 w 101809"/>
                  <a:gd name="connsiteY28" fmla="*/ 45528 h 195134"/>
                  <a:gd name="connsiteX29" fmla="*/ 59527 w 101809"/>
                  <a:gd name="connsiteY29" fmla="*/ 85403 h 195134"/>
                  <a:gd name="connsiteX30" fmla="*/ 92615 w 101809"/>
                  <a:gd name="connsiteY30" fmla="*/ 104492 h 195134"/>
                  <a:gd name="connsiteX31" fmla="*/ 102796 w 101809"/>
                  <a:gd name="connsiteY31" fmla="*/ 130793 h 19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1809" h="195134">
                    <a:moveTo>
                      <a:pt x="74798" y="132066"/>
                    </a:moveTo>
                    <a:cubicBezTo>
                      <a:pt x="74798" y="125279"/>
                      <a:pt x="69708" y="119764"/>
                      <a:pt x="59527" y="115098"/>
                    </a:cubicBezTo>
                    <a:lnTo>
                      <a:pt x="59527" y="146913"/>
                    </a:lnTo>
                    <a:cubicBezTo>
                      <a:pt x="69708" y="145640"/>
                      <a:pt x="74798" y="140550"/>
                      <a:pt x="74798" y="132066"/>
                    </a:cubicBezTo>
                    <a:close/>
                    <a:moveTo>
                      <a:pt x="44255" y="79464"/>
                    </a:moveTo>
                    <a:lnTo>
                      <a:pt x="44255" y="45952"/>
                    </a:lnTo>
                    <a:cubicBezTo>
                      <a:pt x="34498" y="47649"/>
                      <a:pt x="29408" y="52739"/>
                      <a:pt x="29408" y="61223"/>
                    </a:cubicBezTo>
                    <a:cubicBezTo>
                      <a:pt x="29408" y="68859"/>
                      <a:pt x="34498" y="74798"/>
                      <a:pt x="44255" y="79464"/>
                    </a:cubicBezTo>
                    <a:close/>
                    <a:moveTo>
                      <a:pt x="102796" y="130793"/>
                    </a:moveTo>
                    <a:cubicBezTo>
                      <a:pt x="102796" y="142671"/>
                      <a:pt x="98978" y="152004"/>
                      <a:pt x="91766" y="159215"/>
                    </a:cubicBezTo>
                    <a:cubicBezTo>
                      <a:pt x="84555" y="166427"/>
                      <a:pt x="73525" y="170669"/>
                      <a:pt x="59527" y="172365"/>
                    </a:cubicBezTo>
                    <a:lnTo>
                      <a:pt x="59527" y="195273"/>
                    </a:lnTo>
                    <a:lnTo>
                      <a:pt x="44255" y="195273"/>
                    </a:lnTo>
                    <a:lnTo>
                      <a:pt x="44255" y="172790"/>
                    </a:lnTo>
                    <a:cubicBezTo>
                      <a:pt x="29832" y="172790"/>
                      <a:pt x="16258" y="169396"/>
                      <a:pt x="4380" y="163033"/>
                    </a:cubicBezTo>
                    <a:lnTo>
                      <a:pt x="4380" y="133763"/>
                    </a:lnTo>
                    <a:cubicBezTo>
                      <a:pt x="8198" y="136732"/>
                      <a:pt x="14137" y="139702"/>
                      <a:pt x="22621" y="142671"/>
                    </a:cubicBezTo>
                    <a:cubicBezTo>
                      <a:pt x="31105" y="145640"/>
                      <a:pt x="38316" y="147337"/>
                      <a:pt x="44255" y="147762"/>
                    </a:cubicBezTo>
                    <a:lnTo>
                      <a:pt x="44255" y="109159"/>
                    </a:lnTo>
                    <a:cubicBezTo>
                      <a:pt x="28560" y="103220"/>
                      <a:pt x="17530" y="96857"/>
                      <a:pt x="11167" y="90069"/>
                    </a:cubicBezTo>
                    <a:cubicBezTo>
                      <a:pt x="4804" y="83282"/>
                      <a:pt x="1410" y="74374"/>
                      <a:pt x="1410" y="62920"/>
                    </a:cubicBezTo>
                    <a:cubicBezTo>
                      <a:pt x="1410" y="51891"/>
                      <a:pt x="5228" y="42134"/>
                      <a:pt x="13288" y="34498"/>
                    </a:cubicBezTo>
                    <a:cubicBezTo>
                      <a:pt x="21348" y="26863"/>
                      <a:pt x="31529" y="22196"/>
                      <a:pt x="44255" y="20924"/>
                    </a:cubicBezTo>
                    <a:lnTo>
                      <a:pt x="44255" y="1410"/>
                    </a:lnTo>
                    <a:lnTo>
                      <a:pt x="59527" y="1410"/>
                    </a:lnTo>
                    <a:lnTo>
                      <a:pt x="59527" y="20500"/>
                    </a:lnTo>
                    <a:cubicBezTo>
                      <a:pt x="74374" y="21348"/>
                      <a:pt x="85403" y="23469"/>
                      <a:pt x="92615" y="27711"/>
                    </a:cubicBezTo>
                    <a:lnTo>
                      <a:pt x="92615" y="56557"/>
                    </a:lnTo>
                    <a:cubicBezTo>
                      <a:pt x="82858" y="50618"/>
                      <a:pt x="71829" y="46800"/>
                      <a:pt x="59527" y="45528"/>
                    </a:cubicBezTo>
                    <a:lnTo>
                      <a:pt x="59527" y="85403"/>
                    </a:lnTo>
                    <a:cubicBezTo>
                      <a:pt x="75222" y="90918"/>
                      <a:pt x="86252" y="97281"/>
                      <a:pt x="92615" y="104492"/>
                    </a:cubicBezTo>
                    <a:cubicBezTo>
                      <a:pt x="99826" y="111704"/>
                      <a:pt x="102796" y="120188"/>
                      <a:pt x="102796" y="130793"/>
                    </a:cubicBezTo>
                    <a:close/>
                  </a:path>
                </a:pathLst>
              </a:custGeom>
              <a:solidFill>
                <a:srgbClr val="0078D4"/>
              </a:soli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normalizeH="0" baseline="0" noProof="0">
                  <a:ln>
                    <a:noFill/>
                  </a:ln>
                  <a:solidFill>
                    <a:srgbClr val="000000"/>
                  </a:solidFill>
                  <a:effectLst/>
                  <a:uLnTx/>
                  <a:uFillTx/>
                  <a:latin typeface="Segoe UI"/>
                  <a:ea typeface="+mn-ea"/>
                  <a:cs typeface="+mn-cs"/>
                </a:endParaRPr>
              </a:p>
            </p:txBody>
          </p:sp>
        </p:grpSp>
      </p:grpSp>
      <p:cxnSp>
        <p:nvCxnSpPr>
          <p:cNvPr id="659" name="Straight Connector 658">
            <a:extLst>
              <a:ext uri="{FF2B5EF4-FFF2-40B4-BE49-F238E27FC236}">
                <a16:creationId xmlns:a16="http://schemas.microsoft.com/office/drawing/2014/main" id="{568ADB26-0550-4C5F-BBBC-F7258A2C780F}"/>
              </a:ext>
              <a:ext uri="{C183D7F6-B498-43B3-948B-1728B52AA6E4}">
                <adec:decorative xmlns:adec="http://schemas.microsoft.com/office/drawing/2017/decorative" val="1"/>
              </a:ext>
            </a:extLst>
          </p:cNvPr>
          <p:cNvCxnSpPr>
            <a:cxnSpLocks/>
          </p:cNvCxnSpPr>
          <p:nvPr/>
        </p:nvCxnSpPr>
        <p:spPr>
          <a:xfrm>
            <a:off x="1433014" y="2558285"/>
            <a:ext cx="0" cy="492443"/>
          </a:xfrm>
          <a:prstGeom prst="line">
            <a:avLst/>
          </a:prstGeom>
          <a:ln w="28575"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11" name="TextBox 710">
            <a:extLst>
              <a:ext uri="{FF2B5EF4-FFF2-40B4-BE49-F238E27FC236}">
                <a16:creationId xmlns:a16="http://schemas.microsoft.com/office/drawing/2014/main" id="{699969E2-9864-44BD-A393-32911C2D18B1}"/>
              </a:ext>
            </a:extLst>
          </p:cNvPr>
          <p:cNvSpPr txBox="1">
            <a:spLocks/>
          </p:cNvSpPr>
          <p:nvPr/>
        </p:nvSpPr>
        <p:spPr>
          <a:xfrm>
            <a:off x="1625601" y="2696784"/>
            <a:ext cx="9817097" cy="215444"/>
          </a:xfrm>
          <a:prstGeom prst="rect">
            <a:avLst/>
          </a:prstGeom>
          <a:noFill/>
        </p:spPr>
        <p:txBody>
          <a:bodyPr wrap="square" lIns="0" tIns="0" rIns="0" bIns="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normalizeH="0" baseline="0" noProof="0">
                <a:ln>
                  <a:noFill/>
                </a:ln>
                <a:solidFill>
                  <a:schemeClr val="accent1"/>
                </a:solidFill>
                <a:effectLst/>
                <a:uLnTx/>
                <a:uFillTx/>
                <a:latin typeface="+mj-lt"/>
                <a:ea typeface="+mn-ea"/>
                <a:cs typeface="+mn-cs"/>
              </a:rPr>
              <a:t>High operating costs </a:t>
            </a:r>
            <a:r>
              <a:rPr kumimoji="0" lang="en-US" sz="1400" b="0" i="0" u="none" strike="noStrike" kern="1200" cap="none" normalizeH="0" baseline="0" noProof="0">
                <a:ln>
                  <a:noFill/>
                </a:ln>
                <a:solidFill>
                  <a:srgbClr val="000000"/>
                </a:solidFill>
                <a:effectLst/>
                <a:uLnTx/>
                <a:uFillTx/>
                <a:ea typeface="+mn-ea"/>
                <a:cs typeface="+mn-cs"/>
              </a:rPr>
              <a:t>require up-front investments that create a barrier to entry for many and add pressure to deliver ROI.</a:t>
            </a:r>
          </a:p>
        </p:txBody>
      </p:sp>
      <p:cxnSp>
        <p:nvCxnSpPr>
          <p:cNvPr id="712" name="Straight Connector 711">
            <a:extLst>
              <a:ext uri="{FF2B5EF4-FFF2-40B4-BE49-F238E27FC236}">
                <a16:creationId xmlns:a16="http://schemas.microsoft.com/office/drawing/2014/main" id="{F00A9B9A-AA54-43E8-9BA6-23A94110091A}"/>
              </a:ext>
              <a:ext uri="{C183D7F6-B498-43B3-948B-1728B52AA6E4}">
                <adec:decorative xmlns:adec="http://schemas.microsoft.com/office/drawing/2017/decorative" val="1"/>
              </a:ext>
            </a:extLst>
          </p:cNvPr>
          <p:cNvCxnSpPr>
            <a:cxnSpLocks/>
          </p:cNvCxnSpPr>
          <p:nvPr/>
        </p:nvCxnSpPr>
        <p:spPr>
          <a:xfrm>
            <a:off x="1625602" y="3248427"/>
            <a:ext cx="9817097" cy="0"/>
          </a:xfrm>
          <a:prstGeom prst="line">
            <a:avLst/>
          </a:prstGeom>
          <a:ln w="63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790" name="Group 789" descr="Icon of a dashboard">
            <a:extLst>
              <a:ext uri="{FF2B5EF4-FFF2-40B4-BE49-F238E27FC236}">
                <a16:creationId xmlns:a16="http://schemas.microsoft.com/office/drawing/2014/main" id="{58E0F7EC-B771-4DBA-9315-30096F488DC4}"/>
              </a:ext>
            </a:extLst>
          </p:cNvPr>
          <p:cNvGrpSpPr/>
          <p:nvPr/>
        </p:nvGrpSpPr>
        <p:grpSpPr>
          <a:xfrm>
            <a:off x="749478" y="3350361"/>
            <a:ext cx="518829" cy="572266"/>
            <a:chOff x="749478" y="3350361"/>
            <a:chExt cx="518829" cy="572266"/>
          </a:xfrm>
        </p:grpSpPr>
        <p:sp>
          <p:nvSpPr>
            <p:cNvPr id="791" name="Hexagon 790">
              <a:extLst>
                <a:ext uri="{FF2B5EF4-FFF2-40B4-BE49-F238E27FC236}">
                  <a16:creationId xmlns:a16="http://schemas.microsoft.com/office/drawing/2014/main" id="{B1E7402D-B0A4-4C6D-B92F-7F5961DCAA06}"/>
                </a:ext>
              </a:extLst>
            </p:cNvPr>
            <p:cNvSpPr/>
            <p:nvPr/>
          </p:nvSpPr>
          <p:spPr>
            <a:xfrm rot="5400000">
              <a:off x="715728" y="3384111"/>
              <a:ext cx="489321" cy="421821"/>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normalizeH="0" baseline="0" noProof="0">
                <a:ln>
                  <a:noFill/>
                </a:ln>
                <a:solidFill>
                  <a:srgbClr val="FFFFFF"/>
                </a:solidFill>
                <a:effectLst/>
                <a:uLnTx/>
                <a:uFillTx/>
                <a:latin typeface="Segoe UI"/>
                <a:ea typeface="+mn-ea"/>
                <a:cs typeface="+mn-cs"/>
              </a:endParaRPr>
            </a:p>
          </p:txBody>
        </p:sp>
        <p:sp>
          <p:nvSpPr>
            <p:cNvPr id="792" name="Hexagon 791">
              <a:extLst>
                <a:ext uri="{FF2B5EF4-FFF2-40B4-BE49-F238E27FC236}">
                  <a16:creationId xmlns:a16="http://schemas.microsoft.com/office/drawing/2014/main" id="{350514A1-D41B-4BB1-94D4-15DD551A3ABE}"/>
                </a:ext>
              </a:extLst>
            </p:cNvPr>
            <p:cNvSpPr/>
            <p:nvPr/>
          </p:nvSpPr>
          <p:spPr>
            <a:xfrm rot="5400000">
              <a:off x="763793" y="3418113"/>
              <a:ext cx="541886" cy="467142"/>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normalizeH="0" baseline="0" noProof="0">
                <a:ln>
                  <a:noFill/>
                </a:ln>
                <a:solidFill>
                  <a:srgbClr val="FFFFFF"/>
                </a:solidFill>
                <a:effectLst/>
                <a:uLnTx/>
                <a:uFillTx/>
                <a:latin typeface="Segoe UI"/>
                <a:ea typeface="+mn-ea"/>
                <a:cs typeface="+mn-cs"/>
              </a:endParaRPr>
            </a:p>
          </p:txBody>
        </p:sp>
        <p:grpSp>
          <p:nvGrpSpPr>
            <p:cNvPr id="793" name="Group 792" descr="server, data">
              <a:extLst>
                <a:ext uri="{FF2B5EF4-FFF2-40B4-BE49-F238E27FC236}">
                  <a16:creationId xmlns:a16="http://schemas.microsoft.com/office/drawing/2014/main" id="{2A9927BC-B552-4AB8-8CA9-05816B07A974}"/>
                </a:ext>
              </a:extLst>
            </p:cNvPr>
            <p:cNvGrpSpPr/>
            <p:nvPr/>
          </p:nvGrpSpPr>
          <p:grpSpPr>
            <a:xfrm>
              <a:off x="915077" y="3555243"/>
              <a:ext cx="239318" cy="192883"/>
              <a:chOff x="2589870" y="1219200"/>
              <a:chExt cx="528742" cy="426150"/>
            </a:xfrm>
          </p:grpSpPr>
          <p:sp>
            <p:nvSpPr>
              <p:cNvPr id="794" name="Freeform 13">
                <a:extLst>
                  <a:ext uri="{FF2B5EF4-FFF2-40B4-BE49-F238E27FC236}">
                    <a16:creationId xmlns:a16="http://schemas.microsoft.com/office/drawing/2014/main" id="{C106FDD7-93DF-4C1C-8A65-9B477877E474}"/>
                  </a:ext>
                </a:extLst>
              </p:cNvPr>
              <p:cNvSpPr>
                <a:spLocks/>
              </p:cNvSpPr>
              <p:nvPr/>
            </p:nvSpPr>
            <p:spPr bwMode="auto">
              <a:xfrm>
                <a:off x="2589870" y="1219200"/>
                <a:ext cx="455086" cy="386692"/>
              </a:xfrm>
              <a:custGeom>
                <a:avLst/>
                <a:gdLst>
                  <a:gd name="T0" fmla="*/ 452 w 466"/>
                  <a:gd name="T1" fmla="*/ 396 h 396"/>
                  <a:gd name="T2" fmla="*/ 14 w 466"/>
                  <a:gd name="T3" fmla="*/ 396 h 396"/>
                  <a:gd name="T4" fmla="*/ 0 w 466"/>
                  <a:gd name="T5" fmla="*/ 382 h 396"/>
                  <a:gd name="T6" fmla="*/ 0 w 466"/>
                  <a:gd name="T7" fmla="*/ 14 h 396"/>
                  <a:gd name="T8" fmla="*/ 14 w 466"/>
                  <a:gd name="T9" fmla="*/ 0 h 396"/>
                  <a:gd name="T10" fmla="*/ 452 w 466"/>
                  <a:gd name="T11" fmla="*/ 0 h 396"/>
                  <a:gd name="T12" fmla="*/ 466 w 466"/>
                  <a:gd name="T13" fmla="*/ 14 h 396"/>
                  <a:gd name="T14" fmla="*/ 466 w 466"/>
                  <a:gd name="T15" fmla="*/ 382 h 396"/>
                  <a:gd name="T16" fmla="*/ 452 w 466"/>
                  <a:gd name="T17" fmla="*/ 396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6" h="396">
                    <a:moveTo>
                      <a:pt x="452" y="396"/>
                    </a:moveTo>
                    <a:cubicBezTo>
                      <a:pt x="14" y="396"/>
                      <a:pt x="14" y="396"/>
                      <a:pt x="14" y="396"/>
                    </a:cubicBezTo>
                    <a:cubicBezTo>
                      <a:pt x="6" y="396"/>
                      <a:pt x="0" y="390"/>
                      <a:pt x="0" y="382"/>
                    </a:cubicBezTo>
                    <a:cubicBezTo>
                      <a:pt x="0" y="14"/>
                      <a:pt x="0" y="14"/>
                      <a:pt x="0" y="14"/>
                    </a:cubicBezTo>
                    <a:cubicBezTo>
                      <a:pt x="0" y="6"/>
                      <a:pt x="6" y="0"/>
                      <a:pt x="14" y="0"/>
                    </a:cubicBezTo>
                    <a:cubicBezTo>
                      <a:pt x="452" y="0"/>
                      <a:pt x="452" y="0"/>
                      <a:pt x="452" y="0"/>
                    </a:cubicBezTo>
                    <a:cubicBezTo>
                      <a:pt x="460" y="0"/>
                      <a:pt x="466" y="6"/>
                      <a:pt x="466" y="14"/>
                    </a:cubicBezTo>
                    <a:cubicBezTo>
                      <a:pt x="466" y="382"/>
                      <a:pt x="466" y="382"/>
                      <a:pt x="466" y="382"/>
                    </a:cubicBezTo>
                    <a:cubicBezTo>
                      <a:pt x="466" y="390"/>
                      <a:pt x="460" y="396"/>
                      <a:pt x="452" y="396"/>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normalizeH="0" baseline="0" noProof="0">
                  <a:ln>
                    <a:noFill/>
                  </a:ln>
                  <a:solidFill>
                    <a:srgbClr val="505050"/>
                  </a:solidFill>
                  <a:effectLst/>
                  <a:uLnTx/>
                  <a:uFillTx/>
                  <a:latin typeface="Segoe UI"/>
                  <a:ea typeface="+mn-ea"/>
                  <a:cs typeface="+mn-cs"/>
                </a:endParaRPr>
              </a:p>
            </p:txBody>
          </p:sp>
          <p:sp>
            <p:nvSpPr>
              <p:cNvPr id="795" name="Rectangle 14">
                <a:extLst>
                  <a:ext uri="{FF2B5EF4-FFF2-40B4-BE49-F238E27FC236}">
                    <a16:creationId xmlns:a16="http://schemas.microsoft.com/office/drawing/2014/main" id="{2891D987-A024-4BB9-A34F-BE5B34B8C74D}"/>
                  </a:ext>
                </a:extLst>
              </p:cNvPr>
              <p:cNvSpPr>
                <a:spLocks noChangeArrowheads="1"/>
              </p:cNvSpPr>
              <p:nvPr/>
            </p:nvSpPr>
            <p:spPr bwMode="auto">
              <a:xfrm>
                <a:off x="2968670" y="1379664"/>
                <a:ext cx="30251" cy="1894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normalizeH="0" baseline="0" noProof="0">
                  <a:ln>
                    <a:noFill/>
                  </a:ln>
                  <a:solidFill>
                    <a:srgbClr val="505050"/>
                  </a:solidFill>
                  <a:effectLst/>
                  <a:uLnTx/>
                  <a:uFillTx/>
                  <a:latin typeface="Segoe UI"/>
                  <a:ea typeface="+mn-ea"/>
                  <a:cs typeface="+mn-cs"/>
                </a:endParaRPr>
              </a:p>
            </p:txBody>
          </p:sp>
          <p:sp>
            <p:nvSpPr>
              <p:cNvPr id="796" name="Rectangle 15">
                <a:extLst>
                  <a:ext uri="{FF2B5EF4-FFF2-40B4-BE49-F238E27FC236}">
                    <a16:creationId xmlns:a16="http://schemas.microsoft.com/office/drawing/2014/main" id="{A3351C33-A21C-4503-8DB7-4EF60F5FB604}"/>
                  </a:ext>
                </a:extLst>
              </p:cNvPr>
              <p:cNvSpPr>
                <a:spLocks noChangeArrowheads="1"/>
              </p:cNvSpPr>
              <p:nvPr/>
            </p:nvSpPr>
            <p:spPr bwMode="auto">
              <a:xfrm>
                <a:off x="2926581" y="1424383"/>
                <a:ext cx="30251" cy="14468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normalizeH="0" baseline="0" noProof="0">
                  <a:ln>
                    <a:noFill/>
                  </a:ln>
                  <a:solidFill>
                    <a:srgbClr val="505050"/>
                  </a:solidFill>
                  <a:effectLst/>
                  <a:uLnTx/>
                  <a:uFillTx/>
                  <a:latin typeface="Segoe UI"/>
                  <a:ea typeface="+mn-ea"/>
                  <a:cs typeface="+mn-cs"/>
                </a:endParaRPr>
              </a:p>
            </p:txBody>
          </p:sp>
          <p:sp>
            <p:nvSpPr>
              <p:cNvPr id="797" name="Rectangle 16">
                <a:extLst>
                  <a:ext uri="{FF2B5EF4-FFF2-40B4-BE49-F238E27FC236}">
                    <a16:creationId xmlns:a16="http://schemas.microsoft.com/office/drawing/2014/main" id="{873F3AFA-3639-47EB-94B6-0BC553EE8F22}"/>
                  </a:ext>
                </a:extLst>
              </p:cNvPr>
              <p:cNvSpPr>
                <a:spLocks noChangeArrowheads="1"/>
              </p:cNvSpPr>
              <p:nvPr/>
            </p:nvSpPr>
            <p:spPr bwMode="auto">
              <a:xfrm>
                <a:off x="2884492" y="1476994"/>
                <a:ext cx="30251" cy="9206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normalizeH="0" baseline="0" noProof="0">
                  <a:ln>
                    <a:noFill/>
                  </a:ln>
                  <a:solidFill>
                    <a:srgbClr val="505050"/>
                  </a:solidFill>
                  <a:effectLst/>
                  <a:uLnTx/>
                  <a:uFillTx/>
                  <a:latin typeface="Segoe UI"/>
                  <a:ea typeface="+mn-ea"/>
                  <a:cs typeface="+mn-cs"/>
                </a:endParaRPr>
              </a:p>
            </p:txBody>
          </p:sp>
          <p:sp>
            <p:nvSpPr>
              <p:cNvPr id="798" name="Rectangle 17">
                <a:extLst>
                  <a:ext uri="{FF2B5EF4-FFF2-40B4-BE49-F238E27FC236}">
                    <a16:creationId xmlns:a16="http://schemas.microsoft.com/office/drawing/2014/main" id="{C5C02483-C0A0-4312-B176-2D7E42D24DE4}"/>
                  </a:ext>
                </a:extLst>
              </p:cNvPr>
              <p:cNvSpPr>
                <a:spLocks noChangeArrowheads="1"/>
              </p:cNvSpPr>
              <p:nvPr/>
            </p:nvSpPr>
            <p:spPr bwMode="auto">
              <a:xfrm>
                <a:off x="2842403" y="1461211"/>
                <a:ext cx="30251" cy="10785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normalizeH="0" baseline="0" noProof="0">
                  <a:ln>
                    <a:noFill/>
                  </a:ln>
                  <a:solidFill>
                    <a:srgbClr val="505050"/>
                  </a:solidFill>
                  <a:effectLst/>
                  <a:uLnTx/>
                  <a:uFillTx/>
                  <a:latin typeface="Segoe UI"/>
                  <a:ea typeface="+mn-ea"/>
                  <a:cs typeface="+mn-cs"/>
                </a:endParaRPr>
              </a:p>
            </p:txBody>
          </p:sp>
          <p:sp>
            <p:nvSpPr>
              <p:cNvPr id="799" name="Rectangle 18">
                <a:extLst>
                  <a:ext uri="{FF2B5EF4-FFF2-40B4-BE49-F238E27FC236}">
                    <a16:creationId xmlns:a16="http://schemas.microsoft.com/office/drawing/2014/main" id="{A0BD4A86-14EA-476A-A570-3C5543089D75}"/>
                  </a:ext>
                </a:extLst>
              </p:cNvPr>
              <p:cNvSpPr>
                <a:spLocks noChangeArrowheads="1"/>
              </p:cNvSpPr>
              <p:nvPr/>
            </p:nvSpPr>
            <p:spPr bwMode="auto">
              <a:xfrm>
                <a:off x="2800315" y="1496724"/>
                <a:ext cx="30251" cy="7234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normalizeH="0" baseline="0" noProof="0">
                  <a:ln>
                    <a:noFill/>
                  </a:ln>
                  <a:solidFill>
                    <a:srgbClr val="505050"/>
                  </a:solidFill>
                  <a:effectLst/>
                  <a:uLnTx/>
                  <a:uFillTx/>
                  <a:latin typeface="Segoe UI"/>
                  <a:ea typeface="+mn-ea"/>
                  <a:cs typeface="+mn-cs"/>
                </a:endParaRPr>
              </a:p>
            </p:txBody>
          </p:sp>
          <p:sp>
            <p:nvSpPr>
              <p:cNvPr id="800" name="Rectangle 19">
                <a:extLst>
                  <a:ext uri="{FF2B5EF4-FFF2-40B4-BE49-F238E27FC236}">
                    <a16:creationId xmlns:a16="http://schemas.microsoft.com/office/drawing/2014/main" id="{7DEC0D53-E9FE-4BDC-9BF6-0B4E477AD348}"/>
                  </a:ext>
                </a:extLst>
              </p:cNvPr>
              <p:cNvSpPr>
                <a:spLocks noChangeArrowheads="1"/>
              </p:cNvSpPr>
              <p:nvPr/>
            </p:nvSpPr>
            <p:spPr bwMode="auto">
              <a:xfrm>
                <a:off x="2968670" y="1402024"/>
                <a:ext cx="30251" cy="1670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normalizeH="0" baseline="0" noProof="0">
                  <a:ln>
                    <a:noFill/>
                  </a:ln>
                  <a:solidFill>
                    <a:srgbClr val="505050"/>
                  </a:solidFill>
                  <a:effectLst/>
                  <a:uLnTx/>
                  <a:uFillTx/>
                  <a:latin typeface="Segoe UI"/>
                  <a:ea typeface="+mn-ea"/>
                  <a:cs typeface="+mn-cs"/>
                </a:endParaRPr>
              </a:p>
            </p:txBody>
          </p:sp>
          <p:sp>
            <p:nvSpPr>
              <p:cNvPr id="801" name="Rectangle 20">
                <a:extLst>
                  <a:ext uri="{FF2B5EF4-FFF2-40B4-BE49-F238E27FC236}">
                    <a16:creationId xmlns:a16="http://schemas.microsoft.com/office/drawing/2014/main" id="{EBB624DE-5D0F-468A-83FC-ADFDCB4A0EC2}"/>
                  </a:ext>
                </a:extLst>
              </p:cNvPr>
              <p:cNvSpPr>
                <a:spLocks noChangeArrowheads="1"/>
              </p:cNvSpPr>
              <p:nvPr/>
            </p:nvSpPr>
            <p:spPr bwMode="auto">
              <a:xfrm>
                <a:off x="2926581" y="1448058"/>
                <a:ext cx="30251" cy="12100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normalizeH="0" baseline="0" noProof="0">
                  <a:ln>
                    <a:noFill/>
                  </a:ln>
                  <a:solidFill>
                    <a:srgbClr val="505050"/>
                  </a:solidFill>
                  <a:effectLst/>
                  <a:uLnTx/>
                  <a:uFillTx/>
                  <a:latin typeface="Segoe UI"/>
                  <a:ea typeface="+mn-ea"/>
                  <a:cs typeface="+mn-cs"/>
                </a:endParaRPr>
              </a:p>
            </p:txBody>
          </p:sp>
          <p:sp>
            <p:nvSpPr>
              <p:cNvPr id="802" name="Rectangle 21">
                <a:extLst>
                  <a:ext uri="{FF2B5EF4-FFF2-40B4-BE49-F238E27FC236}">
                    <a16:creationId xmlns:a16="http://schemas.microsoft.com/office/drawing/2014/main" id="{7CA51BB4-E81C-4AF7-90C0-C92876641E19}"/>
                  </a:ext>
                </a:extLst>
              </p:cNvPr>
              <p:cNvSpPr>
                <a:spLocks noChangeArrowheads="1"/>
              </p:cNvSpPr>
              <p:nvPr/>
            </p:nvSpPr>
            <p:spPr bwMode="auto">
              <a:xfrm>
                <a:off x="2884492" y="1496724"/>
                <a:ext cx="30251" cy="723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normalizeH="0" baseline="0" noProof="0">
                  <a:ln>
                    <a:noFill/>
                  </a:ln>
                  <a:solidFill>
                    <a:srgbClr val="505050"/>
                  </a:solidFill>
                  <a:effectLst/>
                  <a:uLnTx/>
                  <a:uFillTx/>
                  <a:latin typeface="Segoe UI"/>
                  <a:ea typeface="+mn-ea"/>
                  <a:cs typeface="+mn-cs"/>
                </a:endParaRPr>
              </a:p>
            </p:txBody>
          </p:sp>
          <p:sp>
            <p:nvSpPr>
              <p:cNvPr id="803" name="Rectangle 22">
                <a:extLst>
                  <a:ext uri="{FF2B5EF4-FFF2-40B4-BE49-F238E27FC236}">
                    <a16:creationId xmlns:a16="http://schemas.microsoft.com/office/drawing/2014/main" id="{FF9EE214-E2B1-4586-90E0-7E61E6825AEB}"/>
                  </a:ext>
                </a:extLst>
              </p:cNvPr>
              <p:cNvSpPr>
                <a:spLocks noChangeArrowheads="1"/>
              </p:cNvSpPr>
              <p:nvPr/>
            </p:nvSpPr>
            <p:spPr bwMode="auto">
              <a:xfrm>
                <a:off x="2842403" y="1526975"/>
                <a:ext cx="30251" cy="420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normalizeH="0" baseline="0" noProof="0">
                  <a:ln>
                    <a:noFill/>
                  </a:ln>
                  <a:solidFill>
                    <a:srgbClr val="505050"/>
                  </a:solidFill>
                  <a:effectLst/>
                  <a:uLnTx/>
                  <a:uFillTx/>
                  <a:latin typeface="Segoe UI"/>
                  <a:ea typeface="+mn-ea"/>
                  <a:cs typeface="+mn-cs"/>
                </a:endParaRPr>
              </a:p>
            </p:txBody>
          </p:sp>
          <p:sp>
            <p:nvSpPr>
              <p:cNvPr id="804" name="Rectangle 23">
                <a:extLst>
                  <a:ext uri="{FF2B5EF4-FFF2-40B4-BE49-F238E27FC236}">
                    <a16:creationId xmlns:a16="http://schemas.microsoft.com/office/drawing/2014/main" id="{24D6F968-C973-436B-8FC0-A54DD09CF211}"/>
                  </a:ext>
                </a:extLst>
              </p:cNvPr>
              <p:cNvSpPr>
                <a:spLocks noChangeArrowheads="1"/>
              </p:cNvSpPr>
              <p:nvPr/>
            </p:nvSpPr>
            <p:spPr bwMode="auto">
              <a:xfrm>
                <a:off x="2800315" y="1544074"/>
                <a:ext cx="30251" cy="249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normalizeH="0" baseline="0" noProof="0">
                  <a:ln>
                    <a:noFill/>
                  </a:ln>
                  <a:solidFill>
                    <a:srgbClr val="505050"/>
                  </a:solidFill>
                  <a:effectLst/>
                  <a:uLnTx/>
                  <a:uFillTx/>
                  <a:latin typeface="Segoe UI"/>
                  <a:ea typeface="+mn-ea"/>
                  <a:cs typeface="+mn-cs"/>
                </a:endParaRPr>
              </a:p>
            </p:txBody>
          </p:sp>
          <p:sp>
            <p:nvSpPr>
              <p:cNvPr id="805" name="Freeform 24">
                <a:extLst>
                  <a:ext uri="{FF2B5EF4-FFF2-40B4-BE49-F238E27FC236}">
                    <a16:creationId xmlns:a16="http://schemas.microsoft.com/office/drawing/2014/main" id="{C968E8F0-0751-414B-A57C-959584A83717}"/>
                  </a:ext>
                </a:extLst>
              </p:cNvPr>
              <p:cNvSpPr>
                <a:spLocks/>
              </p:cNvSpPr>
              <p:nvPr/>
            </p:nvSpPr>
            <p:spPr bwMode="auto">
              <a:xfrm>
                <a:off x="2798999" y="1309954"/>
                <a:ext cx="199922" cy="147311"/>
              </a:xfrm>
              <a:custGeom>
                <a:avLst/>
                <a:gdLst>
                  <a:gd name="T0" fmla="*/ 170 w 205"/>
                  <a:gd name="T1" fmla="*/ 0 h 152"/>
                  <a:gd name="T2" fmla="*/ 164 w 205"/>
                  <a:gd name="T3" fmla="*/ 6 h 152"/>
                  <a:gd name="T4" fmla="*/ 170 w 205"/>
                  <a:gd name="T5" fmla="*/ 12 h 152"/>
                  <a:gd name="T6" fmla="*/ 185 w 205"/>
                  <a:gd name="T7" fmla="*/ 12 h 152"/>
                  <a:gd name="T8" fmla="*/ 99 w 205"/>
                  <a:gd name="T9" fmla="*/ 98 h 152"/>
                  <a:gd name="T10" fmla="*/ 77 w 205"/>
                  <a:gd name="T11" fmla="*/ 75 h 152"/>
                  <a:gd name="T12" fmla="*/ 73 w 205"/>
                  <a:gd name="T13" fmla="*/ 73 h 152"/>
                  <a:gd name="T14" fmla="*/ 73 w 205"/>
                  <a:gd name="T15" fmla="*/ 73 h 152"/>
                  <a:gd name="T16" fmla="*/ 68 w 205"/>
                  <a:gd name="T17" fmla="*/ 75 h 152"/>
                  <a:gd name="T18" fmla="*/ 3 w 205"/>
                  <a:gd name="T19" fmla="*/ 142 h 152"/>
                  <a:gd name="T20" fmla="*/ 3 w 205"/>
                  <a:gd name="T21" fmla="*/ 150 h 152"/>
                  <a:gd name="T22" fmla="*/ 7 w 205"/>
                  <a:gd name="T23" fmla="*/ 152 h 152"/>
                  <a:gd name="T24" fmla="*/ 11 w 205"/>
                  <a:gd name="T25" fmla="*/ 150 h 152"/>
                  <a:gd name="T26" fmla="*/ 73 w 205"/>
                  <a:gd name="T27" fmla="*/ 88 h 152"/>
                  <a:gd name="T28" fmla="*/ 95 w 205"/>
                  <a:gd name="T29" fmla="*/ 111 h 152"/>
                  <a:gd name="T30" fmla="*/ 99 w 205"/>
                  <a:gd name="T31" fmla="*/ 113 h 152"/>
                  <a:gd name="T32" fmla="*/ 104 w 205"/>
                  <a:gd name="T33" fmla="*/ 111 h 152"/>
                  <a:gd name="T34" fmla="*/ 193 w 205"/>
                  <a:gd name="T35" fmla="*/ 21 h 152"/>
                  <a:gd name="T36" fmla="*/ 193 w 205"/>
                  <a:gd name="T37" fmla="*/ 35 h 152"/>
                  <a:gd name="T38" fmla="*/ 199 w 205"/>
                  <a:gd name="T39" fmla="*/ 41 h 152"/>
                  <a:gd name="T40" fmla="*/ 205 w 205"/>
                  <a:gd name="T41" fmla="*/ 35 h 152"/>
                  <a:gd name="T42" fmla="*/ 205 w 205"/>
                  <a:gd name="T43" fmla="*/ 0 h 152"/>
                  <a:gd name="T44" fmla="*/ 170 w 205"/>
                  <a:gd name="T4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5" h="152">
                    <a:moveTo>
                      <a:pt x="170" y="0"/>
                    </a:moveTo>
                    <a:cubicBezTo>
                      <a:pt x="167" y="0"/>
                      <a:pt x="164" y="3"/>
                      <a:pt x="164" y="6"/>
                    </a:cubicBezTo>
                    <a:cubicBezTo>
                      <a:pt x="164" y="9"/>
                      <a:pt x="167" y="12"/>
                      <a:pt x="170" y="12"/>
                    </a:cubicBezTo>
                    <a:cubicBezTo>
                      <a:pt x="185" y="12"/>
                      <a:pt x="185" y="12"/>
                      <a:pt x="185" y="12"/>
                    </a:cubicBezTo>
                    <a:cubicBezTo>
                      <a:pt x="99" y="98"/>
                      <a:pt x="99" y="98"/>
                      <a:pt x="99" y="98"/>
                    </a:cubicBezTo>
                    <a:cubicBezTo>
                      <a:pt x="77" y="75"/>
                      <a:pt x="77" y="75"/>
                      <a:pt x="77" y="75"/>
                    </a:cubicBezTo>
                    <a:cubicBezTo>
                      <a:pt x="76" y="74"/>
                      <a:pt x="74" y="73"/>
                      <a:pt x="73" y="73"/>
                    </a:cubicBezTo>
                    <a:cubicBezTo>
                      <a:pt x="73" y="73"/>
                      <a:pt x="73" y="73"/>
                      <a:pt x="73" y="73"/>
                    </a:cubicBezTo>
                    <a:cubicBezTo>
                      <a:pt x="71" y="73"/>
                      <a:pt x="70" y="74"/>
                      <a:pt x="68" y="75"/>
                    </a:cubicBezTo>
                    <a:cubicBezTo>
                      <a:pt x="3" y="142"/>
                      <a:pt x="3" y="142"/>
                      <a:pt x="3" y="142"/>
                    </a:cubicBezTo>
                    <a:cubicBezTo>
                      <a:pt x="0" y="144"/>
                      <a:pt x="0" y="148"/>
                      <a:pt x="3" y="150"/>
                    </a:cubicBezTo>
                    <a:cubicBezTo>
                      <a:pt x="4" y="151"/>
                      <a:pt x="5" y="152"/>
                      <a:pt x="7" y="152"/>
                    </a:cubicBezTo>
                    <a:cubicBezTo>
                      <a:pt x="9" y="152"/>
                      <a:pt x="10" y="151"/>
                      <a:pt x="11" y="150"/>
                    </a:cubicBezTo>
                    <a:cubicBezTo>
                      <a:pt x="73" y="88"/>
                      <a:pt x="73" y="88"/>
                      <a:pt x="73" y="88"/>
                    </a:cubicBezTo>
                    <a:cubicBezTo>
                      <a:pt x="95" y="111"/>
                      <a:pt x="95" y="111"/>
                      <a:pt x="95" y="111"/>
                    </a:cubicBezTo>
                    <a:cubicBezTo>
                      <a:pt x="96" y="112"/>
                      <a:pt x="98" y="113"/>
                      <a:pt x="99" y="113"/>
                    </a:cubicBezTo>
                    <a:cubicBezTo>
                      <a:pt x="101" y="113"/>
                      <a:pt x="103" y="112"/>
                      <a:pt x="104" y="111"/>
                    </a:cubicBezTo>
                    <a:cubicBezTo>
                      <a:pt x="193" y="21"/>
                      <a:pt x="193" y="21"/>
                      <a:pt x="193" y="21"/>
                    </a:cubicBezTo>
                    <a:cubicBezTo>
                      <a:pt x="193" y="35"/>
                      <a:pt x="193" y="35"/>
                      <a:pt x="193" y="35"/>
                    </a:cubicBezTo>
                    <a:cubicBezTo>
                      <a:pt x="193" y="38"/>
                      <a:pt x="196" y="41"/>
                      <a:pt x="199" y="41"/>
                    </a:cubicBezTo>
                    <a:cubicBezTo>
                      <a:pt x="202" y="41"/>
                      <a:pt x="205" y="38"/>
                      <a:pt x="205" y="35"/>
                    </a:cubicBezTo>
                    <a:cubicBezTo>
                      <a:pt x="205" y="0"/>
                      <a:pt x="205" y="0"/>
                      <a:pt x="205" y="0"/>
                    </a:cubicBezTo>
                    <a:lnTo>
                      <a:pt x="1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normalizeH="0" baseline="0" noProof="0">
                  <a:ln>
                    <a:noFill/>
                  </a:ln>
                  <a:solidFill>
                    <a:srgbClr val="505050"/>
                  </a:solidFill>
                  <a:effectLst/>
                  <a:uLnTx/>
                  <a:uFillTx/>
                  <a:latin typeface="Segoe UI"/>
                  <a:ea typeface="+mn-ea"/>
                  <a:cs typeface="+mn-cs"/>
                </a:endParaRPr>
              </a:p>
            </p:txBody>
          </p:sp>
          <p:sp>
            <p:nvSpPr>
              <p:cNvPr id="806" name="Freeform 25">
                <a:extLst>
                  <a:ext uri="{FF2B5EF4-FFF2-40B4-BE49-F238E27FC236}">
                    <a16:creationId xmlns:a16="http://schemas.microsoft.com/office/drawing/2014/main" id="{80C5787D-298F-4890-8A2F-307D9E235DA0}"/>
                  </a:ext>
                </a:extLst>
              </p:cNvPr>
              <p:cNvSpPr>
                <a:spLocks noEditPoints="1"/>
              </p:cNvSpPr>
              <p:nvPr/>
            </p:nvSpPr>
            <p:spPr bwMode="auto">
              <a:xfrm>
                <a:off x="2798999" y="1308639"/>
                <a:ext cx="201238" cy="149942"/>
              </a:xfrm>
              <a:custGeom>
                <a:avLst/>
                <a:gdLst>
                  <a:gd name="T0" fmla="*/ 73 w 206"/>
                  <a:gd name="T1" fmla="*/ 75 h 154"/>
                  <a:gd name="T2" fmla="*/ 69 w 206"/>
                  <a:gd name="T3" fmla="*/ 77 h 154"/>
                  <a:gd name="T4" fmla="*/ 3 w 206"/>
                  <a:gd name="T5" fmla="*/ 143 h 154"/>
                  <a:gd name="T6" fmla="*/ 2 w 206"/>
                  <a:gd name="T7" fmla="*/ 147 h 154"/>
                  <a:gd name="T8" fmla="*/ 3 w 206"/>
                  <a:gd name="T9" fmla="*/ 150 h 154"/>
                  <a:gd name="T10" fmla="*/ 11 w 206"/>
                  <a:gd name="T11" fmla="*/ 150 h 154"/>
                  <a:gd name="T12" fmla="*/ 73 w 206"/>
                  <a:gd name="T13" fmla="*/ 88 h 154"/>
                  <a:gd name="T14" fmla="*/ 96 w 206"/>
                  <a:gd name="T15" fmla="*/ 111 h 154"/>
                  <a:gd name="T16" fmla="*/ 100 w 206"/>
                  <a:gd name="T17" fmla="*/ 113 h 154"/>
                  <a:gd name="T18" fmla="*/ 103 w 206"/>
                  <a:gd name="T19" fmla="*/ 111 h 154"/>
                  <a:gd name="T20" fmla="*/ 194 w 206"/>
                  <a:gd name="T21" fmla="*/ 19 h 154"/>
                  <a:gd name="T22" fmla="*/ 194 w 206"/>
                  <a:gd name="T23" fmla="*/ 36 h 154"/>
                  <a:gd name="T24" fmla="*/ 199 w 206"/>
                  <a:gd name="T25" fmla="*/ 41 h 154"/>
                  <a:gd name="T26" fmla="*/ 204 w 206"/>
                  <a:gd name="T27" fmla="*/ 36 h 154"/>
                  <a:gd name="T28" fmla="*/ 204 w 206"/>
                  <a:gd name="T29" fmla="*/ 2 h 154"/>
                  <a:gd name="T30" fmla="*/ 170 w 206"/>
                  <a:gd name="T31" fmla="*/ 2 h 154"/>
                  <a:gd name="T32" fmla="*/ 165 w 206"/>
                  <a:gd name="T33" fmla="*/ 7 h 154"/>
                  <a:gd name="T34" fmla="*/ 170 w 206"/>
                  <a:gd name="T35" fmla="*/ 12 h 154"/>
                  <a:gd name="T36" fmla="*/ 187 w 206"/>
                  <a:gd name="T37" fmla="*/ 12 h 154"/>
                  <a:gd name="T38" fmla="*/ 99 w 206"/>
                  <a:gd name="T39" fmla="*/ 101 h 154"/>
                  <a:gd name="T40" fmla="*/ 76 w 206"/>
                  <a:gd name="T41" fmla="*/ 77 h 154"/>
                  <a:gd name="T42" fmla="*/ 73 w 206"/>
                  <a:gd name="T43" fmla="*/ 75 h 154"/>
                  <a:gd name="T44" fmla="*/ 7 w 206"/>
                  <a:gd name="T45" fmla="*/ 154 h 154"/>
                  <a:gd name="T46" fmla="*/ 2 w 206"/>
                  <a:gd name="T47" fmla="*/ 152 h 154"/>
                  <a:gd name="T48" fmla="*/ 0 w 206"/>
                  <a:gd name="T49" fmla="*/ 147 h 154"/>
                  <a:gd name="T50" fmla="*/ 2 w 206"/>
                  <a:gd name="T51" fmla="*/ 142 h 154"/>
                  <a:gd name="T52" fmla="*/ 68 w 206"/>
                  <a:gd name="T53" fmla="*/ 75 h 154"/>
                  <a:gd name="T54" fmla="*/ 78 w 206"/>
                  <a:gd name="T55" fmla="*/ 76 h 154"/>
                  <a:gd name="T56" fmla="*/ 99 w 206"/>
                  <a:gd name="T57" fmla="*/ 98 h 154"/>
                  <a:gd name="T58" fmla="*/ 182 w 206"/>
                  <a:gd name="T59" fmla="*/ 14 h 154"/>
                  <a:gd name="T60" fmla="*/ 170 w 206"/>
                  <a:gd name="T61" fmla="*/ 14 h 154"/>
                  <a:gd name="T62" fmla="*/ 163 w 206"/>
                  <a:gd name="T63" fmla="*/ 7 h 154"/>
                  <a:gd name="T64" fmla="*/ 170 w 206"/>
                  <a:gd name="T65" fmla="*/ 0 h 154"/>
                  <a:gd name="T66" fmla="*/ 206 w 206"/>
                  <a:gd name="T67" fmla="*/ 0 h 154"/>
                  <a:gd name="T68" fmla="*/ 206 w 206"/>
                  <a:gd name="T69" fmla="*/ 36 h 154"/>
                  <a:gd name="T70" fmla="*/ 199 w 206"/>
                  <a:gd name="T71" fmla="*/ 43 h 154"/>
                  <a:gd name="T72" fmla="*/ 192 w 206"/>
                  <a:gd name="T73" fmla="*/ 36 h 154"/>
                  <a:gd name="T74" fmla="*/ 192 w 206"/>
                  <a:gd name="T75" fmla="*/ 24 h 154"/>
                  <a:gd name="T76" fmla="*/ 104 w 206"/>
                  <a:gd name="T77" fmla="*/ 113 h 154"/>
                  <a:gd name="T78" fmla="*/ 99 w 206"/>
                  <a:gd name="T79" fmla="*/ 115 h 154"/>
                  <a:gd name="T80" fmla="*/ 94 w 206"/>
                  <a:gd name="T81" fmla="*/ 113 h 154"/>
                  <a:gd name="T82" fmla="*/ 73 w 206"/>
                  <a:gd name="T83" fmla="*/ 90 h 154"/>
                  <a:gd name="T84" fmla="*/ 12 w 206"/>
                  <a:gd name="T85" fmla="*/ 152 h 154"/>
                  <a:gd name="T86" fmla="*/ 7 w 206"/>
                  <a:gd name="T87"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6" h="154">
                    <a:moveTo>
                      <a:pt x="73" y="75"/>
                    </a:moveTo>
                    <a:cubicBezTo>
                      <a:pt x="71" y="75"/>
                      <a:pt x="70" y="76"/>
                      <a:pt x="69" y="77"/>
                    </a:cubicBezTo>
                    <a:cubicBezTo>
                      <a:pt x="3" y="143"/>
                      <a:pt x="3" y="143"/>
                      <a:pt x="3" y="143"/>
                    </a:cubicBezTo>
                    <a:cubicBezTo>
                      <a:pt x="2" y="144"/>
                      <a:pt x="2" y="145"/>
                      <a:pt x="2" y="147"/>
                    </a:cubicBezTo>
                    <a:cubicBezTo>
                      <a:pt x="2" y="148"/>
                      <a:pt x="2" y="149"/>
                      <a:pt x="3" y="150"/>
                    </a:cubicBezTo>
                    <a:cubicBezTo>
                      <a:pt x="5" y="152"/>
                      <a:pt x="9" y="152"/>
                      <a:pt x="11" y="150"/>
                    </a:cubicBezTo>
                    <a:cubicBezTo>
                      <a:pt x="73" y="88"/>
                      <a:pt x="73" y="88"/>
                      <a:pt x="73" y="88"/>
                    </a:cubicBezTo>
                    <a:cubicBezTo>
                      <a:pt x="96" y="111"/>
                      <a:pt x="96" y="111"/>
                      <a:pt x="96" y="111"/>
                    </a:cubicBezTo>
                    <a:cubicBezTo>
                      <a:pt x="97" y="112"/>
                      <a:pt x="98" y="113"/>
                      <a:pt x="100" y="113"/>
                    </a:cubicBezTo>
                    <a:cubicBezTo>
                      <a:pt x="101" y="113"/>
                      <a:pt x="102" y="112"/>
                      <a:pt x="103" y="111"/>
                    </a:cubicBezTo>
                    <a:cubicBezTo>
                      <a:pt x="194" y="19"/>
                      <a:pt x="194" y="19"/>
                      <a:pt x="194" y="19"/>
                    </a:cubicBezTo>
                    <a:cubicBezTo>
                      <a:pt x="194" y="36"/>
                      <a:pt x="194" y="36"/>
                      <a:pt x="194" y="36"/>
                    </a:cubicBezTo>
                    <a:cubicBezTo>
                      <a:pt x="194" y="38"/>
                      <a:pt x="196" y="41"/>
                      <a:pt x="199" y="41"/>
                    </a:cubicBezTo>
                    <a:cubicBezTo>
                      <a:pt x="202" y="41"/>
                      <a:pt x="204" y="38"/>
                      <a:pt x="204" y="36"/>
                    </a:cubicBezTo>
                    <a:cubicBezTo>
                      <a:pt x="204" y="2"/>
                      <a:pt x="204" y="2"/>
                      <a:pt x="204" y="2"/>
                    </a:cubicBezTo>
                    <a:cubicBezTo>
                      <a:pt x="170" y="2"/>
                      <a:pt x="170" y="2"/>
                      <a:pt x="170" y="2"/>
                    </a:cubicBezTo>
                    <a:cubicBezTo>
                      <a:pt x="168" y="2"/>
                      <a:pt x="165" y="4"/>
                      <a:pt x="165" y="7"/>
                    </a:cubicBezTo>
                    <a:cubicBezTo>
                      <a:pt x="165" y="10"/>
                      <a:pt x="168" y="12"/>
                      <a:pt x="170" y="12"/>
                    </a:cubicBezTo>
                    <a:cubicBezTo>
                      <a:pt x="187" y="12"/>
                      <a:pt x="187" y="12"/>
                      <a:pt x="187" y="12"/>
                    </a:cubicBezTo>
                    <a:cubicBezTo>
                      <a:pt x="99" y="101"/>
                      <a:pt x="99" y="101"/>
                      <a:pt x="99" y="101"/>
                    </a:cubicBezTo>
                    <a:cubicBezTo>
                      <a:pt x="76" y="77"/>
                      <a:pt x="76" y="77"/>
                      <a:pt x="76" y="77"/>
                    </a:cubicBezTo>
                    <a:cubicBezTo>
                      <a:pt x="75" y="76"/>
                      <a:pt x="74" y="75"/>
                      <a:pt x="73" y="75"/>
                    </a:cubicBezTo>
                    <a:close/>
                    <a:moveTo>
                      <a:pt x="7" y="154"/>
                    </a:moveTo>
                    <a:cubicBezTo>
                      <a:pt x="5" y="154"/>
                      <a:pt x="3" y="153"/>
                      <a:pt x="2" y="152"/>
                    </a:cubicBezTo>
                    <a:cubicBezTo>
                      <a:pt x="1" y="150"/>
                      <a:pt x="0" y="149"/>
                      <a:pt x="0" y="147"/>
                    </a:cubicBezTo>
                    <a:cubicBezTo>
                      <a:pt x="0" y="145"/>
                      <a:pt x="1" y="143"/>
                      <a:pt x="2" y="142"/>
                    </a:cubicBezTo>
                    <a:cubicBezTo>
                      <a:pt x="68" y="75"/>
                      <a:pt x="68" y="75"/>
                      <a:pt x="68" y="75"/>
                    </a:cubicBezTo>
                    <a:cubicBezTo>
                      <a:pt x="70" y="73"/>
                      <a:pt x="75" y="73"/>
                      <a:pt x="78" y="76"/>
                    </a:cubicBezTo>
                    <a:cubicBezTo>
                      <a:pt x="99" y="98"/>
                      <a:pt x="99" y="98"/>
                      <a:pt x="99" y="98"/>
                    </a:cubicBezTo>
                    <a:cubicBezTo>
                      <a:pt x="182" y="14"/>
                      <a:pt x="182" y="14"/>
                      <a:pt x="182" y="14"/>
                    </a:cubicBezTo>
                    <a:cubicBezTo>
                      <a:pt x="170" y="14"/>
                      <a:pt x="170" y="14"/>
                      <a:pt x="170" y="14"/>
                    </a:cubicBezTo>
                    <a:cubicBezTo>
                      <a:pt x="166" y="14"/>
                      <a:pt x="163" y="11"/>
                      <a:pt x="163" y="7"/>
                    </a:cubicBezTo>
                    <a:cubicBezTo>
                      <a:pt x="163" y="3"/>
                      <a:pt x="166" y="0"/>
                      <a:pt x="170" y="0"/>
                    </a:cubicBezTo>
                    <a:cubicBezTo>
                      <a:pt x="206" y="0"/>
                      <a:pt x="206" y="0"/>
                      <a:pt x="206" y="0"/>
                    </a:cubicBezTo>
                    <a:cubicBezTo>
                      <a:pt x="206" y="36"/>
                      <a:pt x="206" y="36"/>
                      <a:pt x="206" y="36"/>
                    </a:cubicBezTo>
                    <a:cubicBezTo>
                      <a:pt x="206" y="40"/>
                      <a:pt x="203" y="43"/>
                      <a:pt x="199" y="43"/>
                    </a:cubicBezTo>
                    <a:cubicBezTo>
                      <a:pt x="195" y="43"/>
                      <a:pt x="192" y="40"/>
                      <a:pt x="192" y="36"/>
                    </a:cubicBezTo>
                    <a:cubicBezTo>
                      <a:pt x="192" y="24"/>
                      <a:pt x="192" y="24"/>
                      <a:pt x="192" y="24"/>
                    </a:cubicBezTo>
                    <a:cubicBezTo>
                      <a:pt x="104" y="113"/>
                      <a:pt x="104" y="113"/>
                      <a:pt x="104" y="113"/>
                    </a:cubicBezTo>
                    <a:cubicBezTo>
                      <a:pt x="103" y="114"/>
                      <a:pt x="101" y="115"/>
                      <a:pt x="99" y="115"/>
                    </a:cubicBezTo>
                    <a:cubicBezTo>
                      <a:pt x="98" y="115"/>
                      <a:pt x="96" y="114"/>
                      <a:pt x="94" y="113"/>
                    </a:cubicBezTo>
                    <a:cubicBezTo>
                      <a:pt x="73" y="90"/>
                      <a:pt x="73" y="90"/>
                      <a:pt x="73" y="90"/>
                    </a:cubicBezTo>
                    <a:cubicBezTo>
                      <a:pt x="12" y="152"/>
                      <a:pt x="12" y="152"/>
                      <a:pt x="12" y="152"/>
                    </a:cubicBezTo>
                    <a:cubicBezTo>
                      <a:pt x="11" y="153"/>
                      <a:pt x="9" y="154"/>
                      <a:pt x="7" y="15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normalizeH="0" baseline="0" noProof="0">
                  <a:ln>
                    <a:noFill/>
                  </a:ln>
                  <a:solidFill>
                    <a:srgbClr val="505050"/>
                  </a:solidFill>
                  <a:effectLst/>
                  <a:uLnTx/>
                  <a:uFillTx/>
                  <a:latin typeface="Segoe UI"/>
                  <a:ea typeface="+mn-ea"/>
                  <a:cs typeface="+mn-cs"/>
                </a:endParaRPr>
              </a:p>
            </p:txBody>
          </p:sp>
          <p:sp>
            <p:nvSpPr>
              <p:cNvPr id="807" name="Rectangle 26">
                <a:extLst>
                  <a:ext uri="{FF2B5EF4-FFF2-40B4-BE49-F238E27FC236}">
                    <a16:creationId xmlns:a16="http://schemas.microsoft.com/office/drawing/2014/main" id="{CDD10DEC-6894-4A4A-BC33-623FF0E13CE5}"/>
                  </a:ext>
                </a:extLst>
              </p:cNvPr>
              <p:cNvSpPr>
                <a:spLocks noChangeArrowheads="1"/>
              </p:cNvSpPr>
              <p:nvPr/>
            </p:nvSpPr>
            <p:spPr bwMode="auto">
              <a:xfrm>
                <a:off x="2625383" y="1519083"/>
                <a:ext cx="142050" cy="170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normalizeH="0" baseline="0" noProof="0">
                  <a:ln>
                    <a:noFill/>
                  </a:ln>
                  <a:solidFill>
                    <a:srgbClr val="505050"/>
                  </a:solidFill>
                  <a:effectLst/>
                  <a:uLnTx/>
                  <a:uFillTx/>
                  <a:latin typeface="Segoe UI"/>
                  <a:ea typeface="+mn-ea"/>
                  <a:cs typeface="+mn-cs"/>
                </a:endParaRPr>
              </a:p>
            </p:txBody>
          </p:sp>
          <p:sp>
            <p:nvSpPr>
              <p:cNvPr id="808" name="Rectangle 27">
                <a:extLst>
                  <a:ext uri="{FF2B5EF4-FFF2-40B4-BE49-F238E27FC236}">
                    <a16:creationId xmlns:a16="http://schemas.microsoft.com/office/drawing/2014/main" id="{B5BAB40C-A8D3-4A90-BCC6-18FF21D4D5C4}"/>
                  </a:ext>
                </a:extLst>
              </p:cNvPr>
              <p:cNvSpPr>
                <a:spLocks noChangeArrowheads="1"/>
              </p:cNvSpPr>
              <p:nvPr/>
            </p:nvSpPr>
            <p:spPr bwMode="auto">
              <a:xfrm>
                <a:off x="2625383" y="1551965"/>
                <a:ext cx="142050" cy="170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normalizeH="0" baseline="0" noProof="0">
                  <a:ln>
                    <a:noFill/>
                  </a:ln>
                  <a:solidFill>
                    <a:srgbClr val="505050"/>
                  </a:solidFill>
                  <a:effectLst/>
                  <a:uLnTx/>
                  <a:uFillTx/>
                  <a:latin typeface="Segoe UI"/>
                  <a:ea typeface="+mn-ea"/>
                  <a:cs typeface="+mn-cs"/>
                </a:endParaRPr>
              </a:p>
            </p:txBody>
          </p:sp>
          <p:sp>
            <p:nvSpPr>
              <p:cNvPr id="809" name="Freeform 28">
                <a:extLst>
                  <a:ext uri="{FF2B5EF4-FFF2-40B4-BE49-F238E27FC236}">
                    <a16:creationId xmlns:a16="http://schemas.microsoft.com/office/drawing/2014/main" id="{86ECA45B-CE9F-4237-9EF2-B3B1E0D6C461}"/>
                  </a:ext>
                </a:extLst>
              </p:cNvPr>
              <p:cNvSpPr>
                <a:spLocks noEditPoints="1"/>
              </p:cNvSpPr>
              <p:nvPr/>
            </p:nvSpPr>
            <p:spPr bwMode="auto">
              <a:xfrm>
                <a:off x="2628013" y="1324422"/>
                <a:ext cx="138104" cy="139419"/>
              </a:xfrm>
              <a:custGeom>
                <a:avLst/>
                <a:gdLst>
                  <a:gd name="T0" fmla="*/ 72 w 141"/>
                  <a:gd name="T1" fmla="*/ 92 h 142"/>
                  <a:gd name="T2" fmla="*/ 49 w 141"/>
                  <a:gd name="T3" fmla="*/ 69 h 142"/>
                  <a:gd name="T4" fmla="*/ 72 w 141"/>
                  <a:gd name="T5" fmla="*/ 46 h 142"/>
                  <a:gd name="T6" fmla="*/ 95 w 141"/>
                  <a:gd name="T7" fmla="*/ 69 h 142"/>
                  <a:gd name="T8" fmla="*/ 72 w 141"/>
                  <a:gd name="T9" fmla="*/ 92 h 142"/>
                  <a:gd name="T10" fmla="*/ 141 w 141"/>
                  <a:gd name="T11" fmla="*/ 77 h 142"/>
                  <a:gd name="T12" fmla="*/ 141 w 141"/>
                  <a:gd name="T13" fmla="*/ 61 h 142"/>
                  <a:gd name="T14" fmla="*/ 140 w 141"/>
                  <a:gd name="T15" fmla="*/ 60 h 142"/>
                  <a:gd name="T16" fmla="*/ 123 w 141"/>
                  <a:gd name="T17" fmla="*/ 54 h 142"/>
                  <a:gd name="T18" fmla="*/ 119 w 141"/>
                  <a:gd name="T19" fmla="*/ 43 h 142"/>
                  <a:gd name="T20" fmla="*/ 127 w 141"/>
                  <a:gd name="T21" fmla="*/ 26 h 142"/>
                  <a:gd name="T22" fmla="*/ 128 w 141"/>
                  <a:gd name="T23" fmla="*/ 24 h 142"/>
                  <a:gd name="T24" fmla="*/ 123 w 141"/>
                  <a:gd name="T25" fmla="*/ 19 h 142"/>
                  <a:gd name="T26" fmla="*/ 117 w 141"/>
                  <a:gd name="T27" fmla="*/ 12 h 142"/>
                  <a:gd name="T28" fmla="*/ 115 w 141"/>
                  <a:gd name="T29" fmla="*/ 13 h 142"/>
                  <a:gd name="T30" fmla="*/ 98 w 141"/>
                  <a:gd name="T31" fmla="*/ 22 h 142"/>
                  <a:gd name="T32" fmla="*/ 87 w 141"/>
                  <a:gd name="T33" fmla="*/ 19 h 142"/>
                  <a:gd name="T34" fmla="*/ 80 w 141"/>
                  <a:gd name="T35" fmla="*/ 0 h 142"/>
                  <a:gd name="T36" fmla="*/ 63 w 141"/>
                  <a:gd name="T37" fmla="*/ 0 h 142"/>
                  <a:gd name="T38" fmla="*/ 62 w 141"/>
                  <a:gd name="T39" fmla="*/ 1 h 142"/>
                  <a:gd name="T40" fmla="*/ 57 w 141"/>
                  <a:gd name="T41" fmla="*/ 18 h 142"/>
                  <a:gd name="T42" fmla="*/ 45 w 141"/>
                  <a:gd name="T43" fmla="*/ 22 h 142"/>
                  <a:gd name="T44" fmla="*/ 26 w 141"/>
                  <a:gd name="T45" fmla="*/ 13 h 142"/>
                  <a:gd name="T46" fmla="*/ 15 w 141"/>
                  <a:gd name="T47" fmla="*/ 24 h 142"/>
                  <a:gd name="T48" fmla="*/ 16 w 141"/>
                  <a:gd name="T49" fmla="*/ 27 h 142"/>
                  <a:gd name="T50" fmla="*/ 24 w 141"/>
                  <a:gd name="T51" fmla="*/ 43 h 142"/>
                  <a:gd name="T52" fmla="*/ 20 w 141"/>
                  <a:gd name="T53" fmla="*/ 54 h 142"/>
                  <a:gd name="T54" fmla="*/ 0 w 141"/>
                  <a:gd name="T55" fmla="*/ 61 h 142"/>
                  <a:gd name="T56" fmla="*/ 0 w 141"/>
                  <a:gd name="T57" fmla="*/ 78 h 142"/>
                  <a:gd name="T58" fmla="*/ 2 w 141"/>
                  <a:gd name="T59" fmla="*/ 79 h 142"/>
                  <a:gd name="T60" fmla="*/ 20 w 141"/>
                  <a:gd name="T61" fmla="*/ 84 h 142"/>
                  <a:gd name="T62" fmla="*/ 24 w 141"/>
                  <a:gd name="T63" fmla="*/ 96 h 142"/>
                  <a:gd name="T64" fmla="*/ 15 w 141"/>
                  <a:gd name="T65" fmla="*/ 115 h 142"/>
                  <a:gd name="T66" fmla="*/ 27 w 141"/>
                  <a:gd name="T67" fmla="*/ 126 h 142"/>
                  <a:gd name="T68" fmla="*/ 29 w 141"/>
                  <a:gd name="T69" fmla="*/ 125 h 142"/>
                  <a:gd name="T70" fmla="*/ 46 w 141"/>
                  <a:gd name="T71" fmla="*/ 117 h 142"/>
                  <a:gd name="T72" fmla="*/ 57 w 141"/>
                  <a:gd name="T73" fmla="*/ 122 h 142"/>
                  <a:gd name="T74" fmla="*/ 64 w 141"/>
                  <a:gd name="T75" fmla="*/ 142 h 142"/>
                  <a:gd name="T76" fmla="*/ 80 w 141"/>
                  <a:gd name="T77" fmla="*/ 142 h 142"/>
                  <a:gd name="T78" fmla="*/ 81 w 141"/>
                  <a:gd name="T79" fmla="*/ 139 h 142"/>
                  <a:gd name="T80" fmla="*/ 87 w 141"/>
                  <a:gd name="T81" fmla="*/ 122 h 142"/>
                  <a:gd name="T82" fmla="*/ 98 w 141"/>
                  <a:gd name="T83" fmla="*/ 117 h 142"/>
                  <a:gd name="T84" fmla="*/ 117 w 141"/>
                  <a:gd name="T85" fmla="*/ 126 h 142"/>
                  <a:gd name="T86" fmla="*/ 129 w 141"/>
                  <a:gd name="T87" fmla="*/ 114 h 142"/>
                  <a:gd name="T88" fmla="*/ 128 w 141"/>
                  <a:gd name="T89" fmla="*/ 112 h 142"/>
                  <a:gd name="T90" fmla="*/ 119 w 141"/>
                  <a:gd name="T91" fmla="*/ 96 h 142"/>
                  <a:gd name="T92" fmla="*/ 123 w 141"/>
                  <a:gd name="T93" fmla="*/ 84 h 142"/>
                  <a:gd name="T94" fmla="*/ 141 w 141"/>
                  <a:gd name="T9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1" h="142">
                    <a:moveTo>
                      <a:pt x="72" y="92"/>
                    </a:moveTo>
                    <a:cubicBezTo>
                      <a:pt x="59" y="92"/>
                      <a:pt x="49" y="82"/>
                      <a:pt x="49" y="69"/>
                    </a:cubicBezTo>
                    <a:cubicBezTo>
                      <a:pt x="49" y="57"/>
                      <a:pt x="59" y="46"/>
                      <a:pt x="72" y="46"/>
                    </a:cubicBezTo>
                    <a:cubicBezTo>
                      <a:pt x="85" y="46"/>
                      <a:pt x="95" y="57"/>
                      <a:pt x="95" y="69"/>
                    </a:cubicBezTo>
                    <a:cubicBezTo>
                      <a:pt x="95" y="82"/>
                      <a:pt x="85" y="92"/>
                      <a:pt x="72" y="92"/>
                    </a:cubicBezTo>
                    <a:close/>
                    <a:moveTo>
                      <a:pt x="141" y="77"/>
                    </a:moveTo>
                    <a:cubicBezTo>
                      <a:pt x="141" y="61"/>
                      <a:pt x="141" y="61"/>
                      <a:pt x="141" y="61"/>
                    </a:cubicBezTo>
                    <a:cubicBezTo>
                      <a:pt x="140" y="60"/>
                      <a:pt x="140" y="60"/>
                      <a:pt x="140" y="60"/>
                    </a:cubicBezTo>
                    <a:cubicBezTo>
                      <a:pt x="123" y="54"/>
                      <a:pt x="123" y="54"/>
                      <a:pt x="123" y="54"/>
                    </a:cubicBezTo>
                    <a:cubicBezTo>
                      <a:pt x="119" y="43"/>
                      <a:pt x="119" y="43"/>
                      <a:pt x="119" y="43"/>
                    </a:cubicBezTo>
                    <a:cubicBezTo>
                      <a:pt x="127" y="26"/>
                      <a:pt x="127" y="26"/>
                      <a:pt x="127" y="26"/>
                    </a:cubicBezTo>
                    <a:cubicBezTo>
                      <a:pt x="128" y="24"/>
                      <a:pt x="128" y="24"/>
                      <a:pt x="128" y="24"/>
                    </a:cubicBezTo>
                    <a:cubicBezTo>
                      <a:pt x="123" y="19"/>
                      <a:pt x="123" y="19"/>
                      <a:pt x="123" y="19"/>
                    </a:cubicBezTo>
                    <a:cubicBezTo>
                      <a:pt x="117" y="12"/>
                      <a:pt x="117" y="12"/>
                      <a:pt x="117" y="12"/>
                    </a:cubicBezTo>
                    <a:cubicBezTo>
                      <a:pt x="115" y="13"/>
                      <a:pt x="115" y="13"/>
                      <a:pt x="115" y="13"/>
                    </a:cubicBezTo>
                    <a:cubicBezTo>
                      <a:pt x="98" y="22"/>
                      <a:pt x="98" y="22"/>
                      <a:pt x="98" y="22"/>
                    </a:cubicBezTo>
                    <a:cubicBezTo>
                      <a:pt x="87" y="19"/>
                      <a:pt x="87" y="19"/>
                      <a:pt x="87" y="19"/>
                    </a:cubicBezTo>
                    <a:cubicBezTo>
                      <a:pt x="80" y="0"/>
                      <a:pt x="80" y="0"/>
                      <a:pt x="80" y="0"/>
                    </a:cubicBezTo>
                    <a:cubicBezTo>
                      <a:pt x="63" y="0"/>
                      <a:pt x="63" y="0"/>
                      <a:pt x="63" y="0"/>
                    </a:cubicBezTo>
                    <a:cubicBezTo>
                      <a:pt x="62" y="1"/>
                      <a:pt x="62" y="1"/>
                      <a:pt x="62" y="1"/>
                    </a:cubicBezTo>
                    <a:cubicBezTo>
                      <a:pt x="57" y="18"/>
                      <a:pt x="57" y="18"/>
                      <a:pt x="57" y="18"/>
                    </a:cubicBezTo>
                    <a:cubicBezTo>
                      <a:pt x="45" y="22"/>
                      <a:pt x="45" y="22"/>
                      <a:pt x="45" y="22"/>
                    </a:cubicBezTo>
                    <a:cubicBezTo>
                      <a:pt x="26" y="13"/>
                      <a:pt x="26" y="13"/>
                      <a:pt x="26" y="13"/>
                    </a:cubicBezTo>
                    <a:cubicBezTo>
                      <a:pt x="15" y="24"/>
                      <a:pt x="15" y="24"/>
                      <a:pt x="15" y="24"/>
                    </a:cubicBezTo>
                    <a:cubicBezTo>
                      <a:pt x="16" y="27"/>
                      <a:pt x="16" y="27"/>
                      <a:pt x="16" y="27"/>
                    </a:cubicBezTo>
                    <a:cubicBezTo>
                      <a:pt x="24" y="43"/>
                      <a:pt x="24" y="43"/>
                      <a:pt x="24" y="43"/>
                    </a:cubicBezTo>
                    <a:cubicBezTo>
                      <a:pt x="20" y="54"/>
                      <a:pt x="20" y="54"/>
                      <a:pt x="20" y="54"/>
                    </a:cubicBezTo>
                    <a:cubicBezTo>
                      <a:pt x="0" y="61"/>
                      <a:pt x="0" y="61"/>
                      <a:pt x="0" y="61"/>
                    </a:cubicBezTo>
                    <a:cubicBezTo>
                      <a:pt x="0" y="78"/>
                      <a:pt x="0" y="78"/>
                      <a:pt x="0" y="78"/>
                    </a:cubicBezTo>
                    <a:cubicBezTo>
                      <a:pt x="2" y="79"/>
                      <a:pt x="2" y="79"/>
                      <a:pt x="2" y="79"/>
                    </a:cubicBezTo>
                    <a:cubicBezTo>
                      <a:pt x="20" y="84"/>
                      <a:pt x="20" y="84"/>
                      <a:pt x="20" y="84"/>
                    </a:cubicBezTo>
                    <a:cubicBezTo>
                      <a:pt x="24" y="96"/>
                      <a:pt x="24" y="96"/>
                      <a:pt x="24" y="96"/>
                    </a:cubicBezTo>
                    <a:cubicBezTo>
                      <a:pt x="15" y="115"/>
                      <a:pt x="15" y="115"/>
                      <a:pt x="15" y="115"/>
                    </a:cubicBezTo>
                    <a:cubicBezTo>
                      <a:pt x="27" y="126"/>
                      <a:pt x="27" y="126"/>
                      <a:pt x="27" y="126"/>
                    </a:cubicBezTo>
                    <a:cubicBezTo>
                      <a:pt x="29" y="125"/>
                      <a:pt x="29" y="125"/>
                      <a:pt x="29" y="125"/>
                    </a:cubicBezTo>
                    <a:cubicBezTo>
                      <a:pt x="46" y="117"/>
                      <a:pt x="46" y="117"/>
                      <a:pt x="46" y="117"/>
                    </a:cubicBezTo>
                    <a:cubicBezTo>
                      <a:pt x="57" y="122"/>
                      <a:pt x="57" y="122"/>
                      <a:pt x="57" y="122"/>
                    </a:cubicBezTo>
                    <a:cubicBezTo>
                      <a:pt x="64" y="142"/>
                      <a:pt x="64" y="142"/>
                      <a:pt x="64" y="142"/>
                    </a:cubicBezTo>
                    <a:cubicBezTo>
                      <a:pt x="80" y="142"/>
                      <a:pt x="80" y="142"/>
                      <a:pt x="80" y="142"/>
                    </a:cubicBezTo>
                    <a:cubicBezTo>
                      <a:pt x="81" y="139"/>
                      <a:pt x="81" y="139"/>
                      <a:pt x="81" y="139"/>
                    </a:cubicBezTo>
                    <a:cubicBezTo>
                      <a:pt x="87" y="122"/>
                      <a:pt x="87" y="122"/>
                      <a:pt x="87" y="122"/>
                    </a:cubicBezTo>
                    <a:cubicBezTo>
                      <a:pt x="98" y="117"/>
                      <a:pt x="98" y="117"/>
                      <a:pt x="98" y="117"/>
                    </a:cubicBezTo>
                    <a:cubicBezTo>
                      <a:pt x="117" y="126"/>
                      <a:pt x="117" y="126"/>
                      <a:pt x="117" y="126"/>
                    </a:cubicBezTo>
                    <a:cubicBezTo>
                      <a:pt x="129" y="114"/>
                      <a:pt x="129" y="114"/>
                      <a:pt x="129" y="114"/>
                    </a:cubicBezTo>
                    <a:cubicBezTo>
                      <a:pt x="128" y="112"/>
                      <a:pt x="128" y="112"/>
                      <a:pt x="128" y="112"/>
                    </a:cubicBezTo>
                    <a:cubicBezTo>
                      <a:pt x="119" y="96"/>
                      <a:pt x="119" y="96"/>
                      <a:pt x="119" y="96"/>
                    </a:cubicBezTo>
                    <a:cubicBezTo>
                      <a:pt x="123" y="84"/>
                      <a:pt x="123" y="84"/>
                      <a:pt x="123" y="84"/>
                    </a:cubicBezTo>
                    <a:lnTo>
                      <a:pt x="141"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normalizeH="0" baseline="0" noProof="0">
                  <a:ln>
                    <a:noFill/>
                  </a:ln>
                  <a:solidFill>
                    <a:srgbClr val="505050"/>
                  </a:solidFill>
                  <a:effectLst/>
                  <a:uLnTx/>
                  <a:uFillTx/>
                  <a:latin typeface="Segoe UI"/>
                  <a:ea typeface="+mn-ea"/>
                  <a:cs typeface="+mn-cs"/>
                </a:endParaRPr>
              </a:p>
            </p:txBody>
          </p:sp>
          <p:sp>
            <p:nvSpPr>
              <p:cNvPr id="810" name="Oval 29">
                <a:extLst>
                  <a:ext uri="{FF2B5EF4-FFF2-40B4-BE49-F238E27FC236}">
                    <a16:creationId xmlns:a16="http://schemas.microsoft.com/office/drawing/2014/main" id="{7EC6FCA2-9A08-4364-A240-85B4D88F7B65}"/>
                  </a:ext>
                </a:extLst>
              </p:cNvPr>
              <p:cNvSpPr>
                <a:spLocks noChangeArrowheads="1"/>
              </p:cNvSpPr>
              <p:nvPr/>
            </p:nvSpPr>
            <p:spPr bwMode="auto">
              <a:xfrm>
                <a:off x="2955517" y="1482256"/>
                <a:ext cx="163095" cy="163094"/>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normalizeH="0" baseline="0" noProof="0">
                  <a:ln>
                    <a:noFill/>
                  </a:ln>
                  <a:solidFill>
                    <a:srgbClr val="505050"/>
                  </a:solidFill>
                  <a:effectLst/>
                  <a:uLnTx/>
                  <a:uFillTx/>
                  <a:latin typeface="Segoe UI"/>
                  <a:ea typeface="+mn-ea"/>
                  <a:cs typeface="+mn-cs"/>
                </a:endParaRPr>
              </a:p>
            </p:txBody>
          </p:sp>
          <p:sp>
            <p:nvSpPr>
              <p:cNvPr id="811" name="Freeform 30">
                <a:extLst>
                  <a:ext uri="{FF2B5EF4-FFF2-40B4-BE49-F238E27FC236}">
                    <a16:creationId xmlns:a16="http://schemas.microsoft.com/office/drawing/2014/main" id="{33C68621-297F-4C16-92DF-663CE37C3B2D}"/>
                  </a:ext>
                </a:extLst>
              </p:cNvPr>
              <p:cNvSpPr>
                <a:spLocks/>
              </p:cNvSpPr>
              <p:nvPr/>
            </p:nvSpPr>
            <p:spPr bwMode="auto">
              <a:xfrm>
                <a:off x="2993661" y="1529606"/>
                <a:ext cx="88124" cy="68394"/>
              </a:xfrm>
              <a:custGeom>
                <a:avLst/>
                <a:gdLst>
                  <a:gd name="T0" fmla="*/ 22 w 67"/>
                  <a:gd name="T1" fmla="*/ 52 h 52"/>
                  <a:gd name="T2" fmla="*/ 0 w 67"/>
                  <a:gd name="T3" fmla="*/ 29 h 52"/>
                  <a:gd name="T4" fmla="*/ 6 w 67"/>
                  <a:gd name="T5" fmla="*/ 23 h 52"/>
                  <a:gd name="T6" fmla="*/ 22 w 67"/>
                  <a:gd name="T7" fmla="*/ 39 h 52"/>
                  <a:gd name="T8" fmla="*/ 61 w 67"/>
                  <a:gd name="T9" fmla="*/ 0 h 52"/>
                  <a:gd name="T10" fmla="*/ 67 w 67"/>
                  <a:gd name="T11" fmla="*/ 6 h 52"/>
                  <a:gd name="T12" fmla="*/ 22 w 6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67" h="52">
                    <a:moveTo>
                      <a:pt x="22" y="52"/>
                    </a:moveTo>
                    <a:lnTo>
                      <a:pt x="0" y="29"/>
                    </a:lnTo>
                    <a:lnTo>
                      <a:pt x="6" y="23"/>
                    </a:lnTo>
                    <a:lnTo>
                      <a:pt x="22" y="39"/>
                    </a:lnTo>
                    <a:lnTo>
                      <a:pt x="61" y="0"/>
                    </a:lnTo>
                    <a:lnTo>
                      <a:pt x="67" y="6"/>
                    </a:lnTo>
                    <a:lnTo>
                      <a:pt x="22"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normalizeH="0" baseline="0" noProof="0">
                  <a:ln>
                    <a:noFill/>
                  </a:ln>
                  <a:solidFill>
                    <a:srgbClr val="505050"/>
                  </a:solidFill>
                  <a:effectLst/>
                  <a:uLnTx/>
                  <a:uFillTx/>
                  <a:latin typeface="Segoe UI"/>
                  <a:ea typeface="+mn-ea"/>
                  <a:cs typeface="+mn-cs"/>
                </a:endParaRPr>
              </a:p>
            </p:txBody>
          </p:sp>
          <p:sp>
            <p:nvSpPr>
              <p:cNvPr id="812" name="Freeform 31">
                <a:extLst>
                  <a:ext uri="{FF2B5EF4-FFF2-40B4-BE49-F238E27FC236}">
                    <a16:creationId xmlns:a16="http://schemas.microsoft.com/office/drawing/2014/main" id="{F4189ABF-3693-42F8-9A4E-AA84434167C0}"/>
                  </a:ext>
                </a:extLst>
              </p:cNvPr>
              <p:cNvSpPr>
                <a:spLocks/>
              </p:cNvSpPr>
              <p:nvPr/>
            </p:nvSpPr>
            <p:spPr bwMode="auto">
              <a:xfrm>
                <a:off x="2589870" y="1219200"/>
                <a:ext cx="455086" cy="60503"/>
              </a:xfrm>
              <a:custGeom>
                <a:avLst/>
                <a:gdLst>
                  <a:gd name="T0" fmla="*/ 452 w 466"/>
                  <a:gd name="T1" fmla="*/ 0 h 61"/>
                  <a:gd name="T2" fmla="*/ 14 w 466"/>
                  <a:gd name="T3" fmla="*/ 0 h 61"/>
                  <a:gd name="T4" fmla="*/ 0 w 466"/>
                  <a:gd name="T5" fmla="*/ 14 h 61"/>
                  <a:gd name="T6" fmla="*/ 0 w 466"/>
                  <a:gd name="T7" fmla="*/ 61 h 61"/>
                  <a:gd name="T8" fmla="*/ 466 w 466"/>
                  <a:gd name="T9" fmla="*/ 61 h 61"/>
                  <a:gd name="T10" fmla="*/ 466 w 466"/>
                  <a:gd name="T11" fmla="*/ 14 h 61"/>
                  <a:gd name="T12" fmla="*/ 452 w 466"/>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466" h="61">
                    <a:moveTo>
                      <a:pt x="452" y="0"/>
                    </a:moveTo>
                    <a:cubicBezTo>
                      <a:pt x="14" y="0"/>
                      <a:pt x="14" y="0"/>
                      <a:pt x="14" y="0"/>
                    </a:cubicBezTo>
                    <a:cubicBezTo>
                      <a:pt x="6" y="0"/>
                      <a:pt x="0" y="6"/>
                      <a:pt x="0" y="14"/>
                    </a:cubicBezTo>
                    <a:cubicBezTo>
                      <a:pt x="0" y="61"/>
                      <a:pt x="0" y="61"/>
                      <a:pt x="0" y="61"/>
                    </a:cubicBezTo>
                    <a:cubicBezTo>
                      <a:pt x="466" y="61"/>
                      <a:pt x="466" y="61"/>
                      <a:pt x="466" y="61"/>
                    </a:cubicBezTo>
                    <a:cubicBezTo>
                      <a:pt x="466" y="14"/>
                      <a:pt x="466" y="14"/>
                      <a:pt x="466" y="14"/>
                    </a:cubicBezTo>
                    <a:cubicBezTo>
                      <a:pt x="466" y="6"/>
                      <a:pt x="460" y="0"/>
                      <a:pt x="452"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normalizeH="0" baseline="0" noProof="0">
                  <a:ln>
                    <a:noFill/>
                  </a:ln>
                  <a:solidFill>
                    <a:srgbClr val="505050"/>
                  </a:solidFill>
                  <a:effectLst/>
                  <a:uLnTx/>
                  <a:uFillTx/>
                  <a:latin typeface="Segoe UI"/>
                  <a:ea typeface="+mn-ea"/>
                  <a:cs typeface="+mn-cs"/>
                </a:endParaRPr>
              </a:p>
            </p:txBody>
          </p:sp>
        </p:grpSp>
      </p:grpSp>
      <p:cxnSp>
        <p:nvCxnSpPr>
          <p:cNvPr id="839" name="Straight Connector 838">
            <a:extLst>
              <a:ext uri="{FF2B5EF4-FFF2-40B4-BE49-F238E27FC236}">
                <a16:creationId xmlns:a16="http://schemas.microsoft.com/office/drawing/2014/main" id="{CCF96910-B184-42FC-BA97-580748CD4A7C}"/>
              </a:ext>
              <a:ext uri="{C183D7F6-B498-43B3-948B-1728B52AA6E4}">
                <adec:decorative xmlns:adec="http://schemas.microsoft.com/office/drawing/2017/decorative" val="1"/>
              </a:ext>
            </a:extLst>
          </p:cNvPr>
          <p:cNvCxnSpPr>
            <a:cxnSpLocks/>
          </p:cNvCxnSpPr>
          <p:nvPr/>
        </p:nvCxnSpPr>
        <p:spPr>
          <a:xfrm>
            <a:off x="1433014" y="3390274"/>
            <a:ext cx="0" cy="492443"/>
          </a:xfrm>
          <a:prstGeom prst="line">
            <a:avLst/>
          </a:prstGeom>
          <a:ln w="28575"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5" name="TextBox 864">
            <a:extLst>
              <a:ext uri="{FF2B5EF4-FFF2-40B4-BE49-F238E27FC236}">
                <a16:creationId xmlns:a16="http://schemas.microsoft.com/office/drawing/2014/main" id="{D8ECB7B9-CA7F-4C85-907B-BC7C8AC7E676}"/>
              </a:ext>
            </a:extLst>
          </p:cNvPr>
          <p:cNvSpPr txBox="1">
            <a:spLocks/>
          </p:cNvSpPr>
          <p:nvPr/>
        </p:nvSpPr>
        <p:spPr>
          <a:xfrm>
            <a:off x="1625602" y="3528773"/>
            <a:ext cx="9817098" cy="215444"/>
          </a:xfrm>
          <a:prstGeom prst="rect">
            <a:avLst/>
          </a:prstGeom>
          <a:noFill/>
        </p:spPr>
        <p:txBody>
          <a:bodyPr wrap="square" lIns="0" tIns="0" rIns="0" bIns="0" anchor="ctr">
            <a:spAutoFit/>
          </a:bodyPr>
          <a:lstStyle/>
          <a:p>
            <a:pPr marL="0" marR="0" lvl="0" indent="0" algn="l" defTabSz="914367" rtl="0" eaLnBrk="1" fontAlgn="auto" latinLnBrk="0" hangingPunct="1">
              <a:lnSpc>
                <a:spcPct val="100000"/>
              </a:lnSpc>
              <a:spcBef>
                <a:spcPts val="1800"/>
              </a:spcBef>
              <a:spcAft>
                <a:spcPts val="0"/>
              </a:spcAft>
              <a:buClrTx/>
              <a:buSzTx/>
              <a:buFontTx/>
              <a:buNone/>
              <a:tabLst/>
              <a:defRPr/>
            </a:pPr>
            <a:r>
              <a:rPr lang="en-US" sz="1400">
                <a:solidFill>
                  <a:schemeClr val="accent1"/>
                </a:solidFill>
                <a:latin typeface="+mj-lt"/>
              </a:rPr>
              <a:t>Data and analytics are limited</a:t>
            </a:r>
            <a:r>
              <a:rPr lang="en-US" sz="1400">
                <a:solidFill>
                  <a:srgbClr val="000000"/>
                </a:solidFill>
                <a:latin typeface="+mj-lt"/>
              </a:rPr>
              <a:t>, </a:t>
            </a:r>
            <a:r>
              <a:rPr kumimoji="0" lang="en-US" sz="1400" b="0" i="0" u="none" strike="noStrike" kern="1200" cap="none" normalizeH="0" baseline="0" noProof="0">
                <a:ln>
                  <a:noFill/>
                </a:ln>
                <a:solidFill>
                  <a:srgbClr val="000000"/>
                </a:solidFill>
                <a:effectLst/>
                <a:uLnTx/>
                <a:uFillTx/>
              </a:rPr>
              <a:t>and companies struggle to gain timely, valuable insights around consumer brand affinity.</a:t>
            </a:r>
          </a:p>
        </p:txBody>
      </p:sp>
      <p:cxnSp>
        <p:nvCxnSpPr>
          <p:cNvPr id="866" name="Straight Connector 865">
            <a:extLst>
              <a:ext uri="{FF2B5EF4-FFF2-40B4-BE49-F238E27FC236}">
                <a16:creationId xmlns:a16="http://schemas.microsoft.com/office/drawing/2014/main" id="{60BA67A1-B08E-4C35-8A3C-7B244EB13886}"/>
              </a:ext>
              <a:ext uri="{C183D7F6-B498-43B3-948B-1728B52AA6E4}">
                <adec:decorative xmlns:adec="http://schemas.microsoft.com/office/drawing/2017/decorative" val="1"/>
              </a:ext>
            </a:extLst>
          </p:cNvPr>
          <p:cNvCxnSpPr>
            <a:cxnSpLocks/>
          </p:cNvCxnSpPr>
          <p:nvPr/>
        </p:nvCxnSpPr>
        <p:spPr>
          <a:xfrm>
            <a:off x="1625602" y="4104380"/>
            <a:ext cx="9817097" cy="0"/>
          </a:xfrm>
          <a:prstGeom prst="line">
            <a:avLst/>
          </a:prstGeom>
          <a:ln w="63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905" name="Group 904" descr="Icons of a padlock with static line appearing from it">
            <a:extLst>
              <a:ext uri="{FF2B5EF4-FFF2-40B4-BE49-F238E27FC236}">
                <a16:creationId xmlns:a16="http://schemas.microsoft.com/office/drawing/2014/main" id="{6EF6999C-21FC-4587-9A46-FEA2D21D0D05}"/>
              </a:ext>
            </a:extLst>
          </p:cNvPr>
          <p:cNvGrpSpPr/>
          <p:nvPr/>
        </p:nvGrpSpPr>
        <p:grpSpPr>
          <a:xfrm>
            <a:off x="749478" y="4222260"/>
            <a:ext cx="518829" cy="572266"/>
            <a:chOff x="749478" y="4222260"/>
            <a:chExt cx="518829" cy="572266"/>
          </a:xfrm>
        </p:grpSpPr>
        <p:sp>
          <p:nvSpPr>
            <p:cNvPr id="906" name="Hexagon 905">
              <a:extLst>
                <a:ext uri="{FF2B5EF4-FFF2-40B4-BE49-F238E27FC236}">
                  <a16:creationId xmlns:a16="http://schemas.microsoft.com/office/drawing/2014/main" id="{413F9429-D99C-44F6-92A3-606F5C6684EB}"/>
                </a:ext>
              </a:extLst>
            </p:cNvPr>
            <p:cNvSpPr/>
            <p:nvPr/>
          </p:nvSpPr>
          <p:spPr>
            <a:xfrm rot="5400000">
              <a:off x="715728" y="4256010"/>
              <a:ext cx="489321" cy="421821"/>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normalizeH="0" baseline="0" noProof="0">
                <a:ln>
                  <a:noFill/>
                </a:ln>
                <a:solidFill>
                  <a:srgbClr val="FFFFFF"/>
                </a:solidFill>
                <a:effectLst/>
                <a:uLnTx/>
                <a:uFillTx/>
                <a:latin typeface="Segoe UI"/>
                <a:ea typeface="+mn-ea"/>
                <a:cs typeface="+mn-cs"/>
              </a:endParaRPr>
            </a:p>
          </p:txBody>
        </p:sp>
        <p:sp>
          <p:nvSpPr>
            <p:cNvPr id="907" name="Hexagon 906">
              <a:extLst>
                <a:ext uri="{FF2B5EF4-FFF2-40B4-BE49-F238E27FC236}">
                  <a16:creationId xmlns:a16="http://schemas.microsoft.com/office/drawing/2014/main" id="{E5533D3A-5516-4023-AAF1-85A9CAAA6567}"/>
                </a:ext>
              </a:extLst>
            </p:cNvPr>
            <p:cNvSpPr/>
            <p:nvPr/>
          </p:nvSpPr>
          <p:spPr>
            <a:xfrm rot="5400000">
              <a:off x="763793" y="4290012"/>
              <a:ext cx="541886" cy="467142"/>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normalizeH="0" baseline="0" noProof="0">
                <a:ln>
                  <a:noFill/>
                </a:ln>
                <a:solidFill>
                  <a:srgbClr val="FFFFFF"/>
                </a:solidFill>
                <a:effectLst/>
                <a:uLnTx/>
                <a:uFillTx/>
                <a:latin typeface="Segoe UI"/>
                <a:ea typeface="+mn-ea"/>
                <a:cs typeface="+mn-cs"/>
              </a:endParaRPr>
            </a:p>
          </p:txBody>
        </p:sp>
        <p:grpSp>
          <p:nvGrpSpPr>
            <p:cNvPr id="908" name="Group 907" descr="maintain vital equipment">
              <a:extLst>
                <a:ext uri="{FF2B5EF4-FFF2-40B4-BE49-F238E27FC236}">
                  <a16:creationId xmlns:a16="http://schemas.microsoft.com/office/drawing/2014/main" id="{EB665E07-F453-4087-9AD5-09F04C21DF3B}"/>
                </a:ext>
              </a:extLst>
            </p:cNvPr>
            <p:cNvGrpSpPr/>
            <p:nvPr/>
          </p:nvGrpSpPr>
          <p:grpSpPr>
            <a:xfrm>
              <a:off x="929097" y="4412477"/>
              <a:ext cx="211334" cy="222269"/>
              <a:chOff x="5356687" y="5717762"/>
              <a:chExt cx="430590" cy="430590"/>
            </a:xfrm>
          </p:grpSpPr>
          <p:sp>
            <p:nvSpPr>
              <p:cNvPr id="909" name="Freeform 138">
                <a:extLst>
                  <a:ext uri="{FF2B5EF4-FFF2-40B4-BE49-F238E27FC236}">
                    <a16:creationId xmlns:a16="http://schemas.microsoft.com/office/drawing/2014/main" id="{136D3BF2-2DDF-4F5D-85B8-3E81E337797E}"/>
                  </a:ext>
                </a:extLst>
              </p:cNvPr>
              <p:cNvSpPr>
                <a:spLocks noEditPoints="1"/>
              </p:cNvSpPr>
              <p:nvPr/>
            </p:nvSpPr>
            <p:spPr bwMode="auto">
              <a:xfrm>
                <a:off x="5356687" y="5853678"/>
                <a:ext cx="90230" cy="135916"/>
              </a:xfrm>
              <a:custGeom>
                <a:avLst/>
                <a:gdLst>
                  <a:gd name="T0" fmla="*/ 59 w 119"/>
                  <a:gd name="T1" fmla="*/ 0 h 178"/>
                  <a:gd name="T2" fmla="*/ 17 w 119"/>
                  <a:gd name="T3" fmla="*/ 18 h 178"/>
                  <a:gd name="T4" fmla="*/ 0 w 119"/>
                  <a:gd name="T5" fmla="*/ 59 h 178"/>
                  <a:gd name="T6" fmla="*/ 0 w 119"/>
                  <a:gd name="T7" fmla="*/ 178 h 178"/>
                  <a:gd name="T8" fmla="*/ 119 w 119"/>
                  <a:gd name="T9" fmla="*/ 178 h 178"/>
                  <a:gd name="T10" fmla="*/ 119 w 119"/>
                  <a:gd name="T11" fmla="*/ 59 h 178"/>
                  <a:gd name="T12" fmla="*/ 101 w 119"/>
                  <a:gd name="T13" fmla="*/ 18 h 178"/>
                  <a:gd name="T14" fmla="*/ 59 w 119"/>
                  <a:gd name="T15" fmla="*/ 0 h 178"/>
                  <a:gd name="T16" fmla="*/ 59 w 119"/>
                  <a:gd name="T17" fmla="*/ 134 h 178"/>
                  <a:gd name="T18" fmla="*/ 51 w 119"/>
                  <a:gd name="T19" fmla="*/ 131 h 178"/>
                  <a:gd name="T20" fmla="*/ 46 w 119"/>
                  <a:gd name="T21" fmla="*/ 125 h 178"/>
                  <a:gd name="T22" fmla="*/ 45 w 119"/>
                  <a:gd name="T23" fmla="*/ 116 h 178"/>
                  <a:gd name="T24" fmla="*/ 49 w 119"/>
                  <a:gd name="T25" fmla="*/ 108 h 178"/>
                  <a:gd name="T26" fmla="*/ 56 w 119"/>
                  <a:gd name="T27" fmla="*/ 104 h 178"/>
                  <a:gd name="T28" fmla="*/ 65 w 119"/>
                  <a:gd name="T29" fmla="*/ 105 h 178"/>
                  <a:gd name="T30" fmla="*/ 72 w 119"/>
                  <a:gd name="T31" fmla="*/ 111 h 178"/>
                  <a:gd name="T32" fmla="*/ 74 w 119"/>
                  <a:gd name="T33" fmla="*/ 119 h 178"/>
                  <a:gd name="T34" fmla="*/ 70 w 119"/>
                  <a:gd name="T35" fmla="*/ 129 h 178"/>
                  <a:gd name="T36" fmla="*/ 59 w 119"/>
                  <a:gd name="T37" fmla="*/ 134 h 178"/>
                  <a:gd name="T38" fmla="*/ 30 w 119"/>
                  <a:gd name="T39" fmla="*/ 59 h 178"/>
                  <a:gd name="T40" fmla="*/ 38 w 119"/>
                  <a:gd name="T41" fmla="*/ 38 h 178"/>
                  <a:gd name="T42" fmla="*/ 59 w 119"/>
                  <a:gd name="T43" fmla="*/ 30 h 178"/>
                  <a:gd name="T44" fmla="*/ 80 w 119"/>
                  <a:gd name="T45" fmla="*/ 38 h 178"/>
                  <a:gd name="T46" fmla="*/ 89 w 119"/>
                  <a:gd name="T47" fmla="*/ 59 h 178"/>
                  <a:gd name="T48" fmla="*/ 30 w 119"/>
                  <a:gd name="T49" fmla="*/ 59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9" h="178">
                    <a:moveTo>
                      <a:pt x="59" y="0"/>
                    </a:moveTo>
                    <a:cubicBezTo>
                      <a:pt x="44" y="0"/>
                      <a:pt x="28" y="6"/>
                      <a:pt x="17" y="18"/>
                    </a:cubicBezTo>
                    <a:cubicBezTo>
                      <a:pt x="6" y="29"/>
                      <a:pt x="0" y="44"/>
                      <a:pt x="0" y="59"/>
                    </a:cubicBezTo>
                    <a:cubicBezTo>
                      <a:pt x="0" y="178"/>
                      <a:pt x="0" y="178"/>
                      <a:pt x="0" y="178"/>
                    </a:cubicBezTo>
                    <a:cubicBezTo>
                      <a:pt x="119" y="178"/>
                      <a:pt x="119" y="178"/>
                      <a:pt x="119" y="178"/>
                    </a:cubicBezTo>
                    <a:cubicBezTo>
                      <a:pt x="119" y="59"/>
                      <a:pt x="119" y="59"/>
                      <a:pt x="119" y="59"/>
                    </a:cubicBezTo>
                    <a:cubicBezTo>
                      <a:pt x="119" y="44"/>
                      <a:pt x="112" y="29"/>
                      <a:pt x="101" y="18"/>
                    </a:cubicBezTo>
                    <a:cubicBezTo>
                      <a:pt x="90" y="6"/>
                      <a:pt x="75" y="0"/>
                      <a:pt x="59" y="0"/>
                    </a:cubicBezTo>
                    <a:close/>
                    <a:moveTo>
                      <a:pt x="59" y="134"/>
                    </a:moveTo>
                    <a:cubicBezTo>
                      <a:pt x="56" y="134"/>
                      <a:pt x="54" y="133"/>
                      <a:pt x="51" y="131"/>
                    </a:cubicBezTo>
                    <a:cubicBezTo>
                      <a:pt x="49" y="130"/>
                      <a:pt x="47" y="127"/>
                      <a:pt x="46" y="125"/>
                    </a:cubicBezTo>
                    <a:cubicBezTo>
                      <a:pt x="44" y="122"/>
                      <a:pt x="44" y="119"/>
                      <a:pt x="45" y="116"/>
                    </a:cubicBezTo>
                    <a:cubicBezTo>
                      <a:pt x="45" y="113"/>
                      <a:pt x="47" y="110"/>
                      <a:pt x="49" y="108"/>
                    </a:cubicBezTo>
                    <a:cubicBezTo>
                      <a:pt x="51" y="106"/>
                      <a:pt x="54" y="105"/>
                      <a:pt x="56" y="104"/>
                    </a:cubicBezTo>
                    <a:cubicBezTo>
                      <a:pt x="59" y="104"/>
                      <a:pt x="62" y="104"/>
                      <a:pt x="65" y="105"/>
                    </a:cubicBezTo>
                    <a:cubicBezTo>
                      <a:pt x="68" y="106"/>
                      <a:pt x="70" y="108"/>
                      <a:pt x="72" y="111"/>
                    </a:cubicBezTo>
                    <a:cubicBezTo>
                      <a:pt x="73" y="113"/>
                      <a:pt x="74" y="116"/>
                      <a:pt x="74" y="119"/>
                    </a:cubicBezTo>
                    <a:cubicBezTo>
                      <a:pt x="74" y="123"/>
                      <a:pt x="73" y="127"/>
                      <a:pt x="70" y="129"/>
                    </a:cubicBezTo>
                    <a:cubicBezTo>
                      <a:pt x="67" y="132"/>
                      <a:pt x="63" y="134"/>
                      <a:pt x="59" y="134"/>
                    </a:cubicBezTo>
                    <a:close/>
                    <a:moveTo>
                      <a:pt x="30" y="59"/>
                    </a:moveTo>
                    <a:cubicBezTo>
                      <a:pt x="30" y="52"/>
                      <a:pt x="33" y="44"/>
                      <a:pt x="38" y="38"/>
                    </a:cubicBezTo>
                    <a:cubicBezTo>
                      <a:pt x="44" y="33"/>
                      <a:pt x="51" y="30"/>
                      <a:pt x="59" y="30"/>
                    </a:cubicBezTo>
                    <a:cubicBezTo>
                      <a:pt x="67" y="30"/>
                      <a:pt x="75" y="33"/>
                      <a:pt x="80" y="38"/>
                    </a:cubicBezTo>
                    <a:cubicBezTo>
                      <a:pt x="86" y="44"/>
                      <a:pt x="89" y="52"/>
                      <a:pt x="89" y="59"/>
                    </a:cubicBezTo>
                    <a:lnTo>
                      <a:pt x="30"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normalizeH="0" baseline="0" noProof="0">
                  <a:ln>
                    <a:noFill/>
                  </a:ln>
                  <a:solidFill>
                    <a:srgbClr val="505050"/>
                  </a:solidFill>
                  <a:effectLst/>
                  <a:uLnTx/>
                  <a:uFillTx/>
                  <a:latin typeface="Segoe UI"/>
                  <a:ea typeface="+mn-ea"/>
                  <a:cs typeface="+mn-cs"/>
                </a:endParaRPr>
              </a:p>
            </p:txBody>
          </p:sp>
          <p:sp>
            <p:nvSpPr>
              <p:cNvPr id="910" name="Rectangle 139">
                <a:extLst>
                  <a:ext uri="{FF2B5EF4-FFF2-40B4-BE49-F238E27FC236}">
                    <a16:creationId xmlns:a16="http://schemas.microsoft.com/office/drawing/2014/main" id="{09E02E91-9E69-455B-8FA9-18B1CC0DE5C4}"/>
                  </a:ext>
                </a:extLst>
              </p:cNvPr>
              <p:cNvSpPr>
                <a:spLocks noChangeArrowheads="1"/>
              </p:cNvSpPr>
              <p:nvPr/>
            </p:nvSpPr>
            <p:spPr bwMode="auto">
              <a:xfrm>
                <a:off x="5492602" y="5830835"/>
                <a:ext cx="204445" cy="21586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normalizeH="0" baseline="0" noProof="0">
                  <a:ln>
                    <a:noFill/>
                  </a:ln>
                  <a:solidFill>
                    <a:srgbClr val="505050"/>
                  </a:solidFill>
                  <a:effectLst/>
                  <a:uLnTx/>
                  <a:uFillTx/>
                  <a:latin typeface="Segoe UI"/>
                  <a:ea typeface="+mn-ea"/>
                  <a:cs typeface="+mn-cs"/>
                </a:endParaRPr>
              </a:p>
            </p:txBody>
          </p:sp>
          <p:sp>
            <p:nvSpPr>
              <p:cNvPr id="911" name="Freeform 140">
                <a:extLst>
                  <a:ext uri="{FF2B5EF4-FFF2-40B4-BE49-F238E27FC236}">
                    <a16:creationId xmlns:a16="http://schemas.microsoft.com/office/drawing/2014/main" id="{1F68B127-E680-4B16-A0E2-4DF912B3AC82}"/>
                  </a:ext>
                </a:extLst>
              </p:cNvPr>
              <p:cNvSpPr>
                <a:spLocks/>
              </p:cNvSpPr>
              <p:nvPr/>
            </p:nvSpPr>
            <p:spPr bwMode="auto">
              <a:xfrm>
                <a:off x="5469759" y="5849109"/>
                <a:ext cx="272974" cy="167896"/>
              </a:xfrm>
              <a:custGeom>
                <a:avLst/>
                <a:gdLst>
                  <a:gd name="T0" fmla="*/ 177 w 239"/>
                  <a:gd name="T1" fmla="*/ 65 h 147"/>
                  <a:gd name="T2" fmla="*/ 161 w 239"/>
                  <a:gd name="T3" fmla="*/ 81 h 147"/>
                  <a:gd name="T4" fmla="*/ 139 w 239"/>
                  <a:gd name="T5" fmla="*/ 59 h 147"/>
                  <a:gd name="T6" fmla="*/ 99 w 239"/>
                  <a:gd name="T7" fmla="*/ 99 h 147"/>
                  <a:gd name="T8" fmla="*/ 99 w 239"/>
                  <a:gd name="T9" fmla="*/ 0 h 147"/>
                  <a:gd name="T10" fmla="*/ 36 w 239"/>
                  <a:gd name="T11" fmla="*/ 63 h 147"/>
                  <a:gd name="T12" fmla="*/ 0 w 239"/>
                  <a:gd name="T13" fmla="*/ 63 h 147"/>
                  <a:gd name="T14" fmla="*/ 0 w 239"/>
                  <a:gd name="T15" fmla="*/ 83 h 147"/>
                  <a:gd name="T16" fmla="*/ 44 w 239"/>
                  <a:gd name="T17" fmla="*/ 83 h 147"/>
                  <a:gd name="T18" fmla="*/ 79 w 239"/>
                  <a:gd name="T19" fmla="*/ 48 h 147"/>
                  <a:gd name="T20" fmla="*/ 79 w 239"/>
                  <a:gd name="T21" fmla="*/ 147 h 147"/>
                  <a:gd name="T22" fmla="*/ 139 w 239"/>
                  <a:gd name="T23" fmla="*/ 87 h 147"/>
                  <a:gd name="T24" fmla="*/ 161 w 239"/>
                  <a:gd name="T25" fmla="*/ 109 h 147"/>
                  <a:gd name="T26" fmla="*/ 185 w 239"/>
                  <a:gd name="T27" fmla="*/ 85 h 147"/>
                  <a:gd name="T28" fmla="*/ 239 w 239"/>
                  <a:gd name="T29" fmla="*/ 85 h 147"/>
                  <a:gd name="T30" fmla="*/ 239 w 239"/>
                  <a:gd name="T31" fmla="*/ 65 h 147"/>
                  <a:gd name="T32" fmla="*/ 177 w 239"/>
                  <a:gd name="T33" fmla="*/ 6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9" h="147">
                    <a:moveTo>
                      <a:pt x="177" y="65"/>
                    </a:moveTo>
                    <a:lnTo>
                      <a:pt x="161" y="81"/>
                    </a:lnTo>
                    <a:lnTo>
                      <a:pt x="139" y="59"/>
                    </a:lnTo>
                    <a:lnTo>
                      <a:pt x="99" y="99"/>
                    </a:lnTo>
                    <a:lnTo>
                      <a:pt x="99" y="0"/>
                    </a:lnTo>
                    <a:lnTo>
                      <a:pt x="36" y="63"/>
                    </a:lnTo>
                    <a:lnTo>
                      <a:pt x="0" y="63"/>
                    </a:lnTo>
                    <a:lnTo>
                      <a:pt x="0" y="83"/>
                    </a:lnTo>
                    <a:lnTo>
                      <a:pt x="44" y="83"/>
                    </a:lnTo>
                    <a:lnTo>
                      <a:pt x="79" y="48"/>
                    </a:lnTo>
                    <a:lnTo>
                      <a:pt x="79" y="147"/>
                    </a:lnTo>
                    <a:lnTo>
                      <a:pt x="139" y="87"/>
                    </a:lnTo>
                    <a:lnTo>
                      <a:pt x="161" y="109"/>
                    </a:lnTo>
                    <a:lnTo>
                      <a:pt x="185" y="85"/>
                    </a:lnTo>
                    <a:lnTo>
                      <a:pt x="239" y="85"/>
                    </a:lnTo>
                    <a:lnTo>
                      <a:pt x="239" y="65"/>
                    </a:lnTo>
                    <a:lnTo>
                      <a:pt x="177" y="6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normalizeH="0" baseline="0" noProof="0">
                  <a:ln>
                    <a:noFill/>
                  </a:ln>
                  <a:solidFill>
                    <a:srgbClr val="505050"/>
                  </a:solidFill>
                  <a:effectLst/>
                  <a:uLnTx/>
                  <a:uFillTx/>
                  <a:latin typeface="Segoe UI"/>
                  <a:ea typeface="+mn-ea"/>
                  <a:cs typeface="+mn-cs"/>
                </a:endParaRPr>
              </a:p>
            </p:txBody>
          </p:sp>
          <p:sp>
            <p:nvSpPr>
              <p:cNvPr id="912" name="Oval 141">
                <a:extLst>
                  <a:ext uri="{FF2B5EF4-FFF2-40B4-BE49-F238E27FC236}">
                    <a16:creationId xmlns:a16="http://schemas.microsoft.com/office/drawing/2014/main" id="{464CD76F-93DA-4422-8F45-625C11B6233F}"/>
                  </a:ext>
                </a:extLst>
              </p:cNvPr>
              <p:cNvSpPr>
                <a:spLocks noChangeArrowheads="1"/>
              </p:cNvSpPr>
              <p:nvPr/>
            </p:nvSpPr>
            <p:spPr bwMode="auto">
              <a:xfrm>
                <a:off x="5662783" y="6001015"/>
                <a:ext cx="22843" cy="2284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normalizeH="0" baseline="0" noProof="0">
                  <a:ln>
                    <a:noFill/>
                  </a:ln>
                  <a:solidFill>
                    <a:srgbClr val="505050"/>
                  </a:solidFill>
                  <a:effectLst/>
                  <a:uLnTx/>
                  <a:uFillTx/>
                  <a:latin typeface="Segoe UI"/>
                  <a:ea typeface="+mn-ea"/>
                  <a:cs typeface="+mn-cs"/>
                </a:endParaRPr>
              </a:p>
            </p:txBody>
          </p:sp>
          <p:sp>
            <p:nvSpPr>
              <p:cNvPr id="913" name="Oval 142">
                <a:extLst>
                  <a:ext uri="{FF2B5EF4-FFF2-40B4-BE49-F238E27FC236}">
                    <a16:creationId xmlns:a16="http://schemas.microsoft.com/office/drawing/2014/main" id="{ACC6CF37-1F8D-46C9-A0F9-95508DED874D}"/>
                  </a:ext>
                </a:extLst>
              </p:cNvPr>
              <p:cNvSpPr>
                <a:spLocks noChangeArrowheads="1"/>
              </p:cNvSpPr>
              <p:nvPr/>
            </p:nvSpPr>
            <p:spPr bwMode="auto">
              <a:xfrm>
                <a:off x="5618239" y="6001015"/>
                <a:ext cx="21701" cy="2284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normalizeH="0" baseline="0" noProof="0">
                  <a:ln>
                    <a:noFill/>
                  </a:ln>
                  <a:solidFill>
                    <a:srgbClr val="505050"/>
                  </a:solidFill>
                  <a:effectLst/>
                  <a:uLnTx/>
                  <a:uFillTx/>
                  <a:latin typeface="Segoe UI"/>
                  <a:ea typeface="+mn-ea"/>
                  <a:cs typeface="+mn-cs"/>
                </a:endParaRPr>
              </a:p>
            </p:txBody>
          </p:sp>
          <p:sp>
            <p:nvSpPr>
              <p:cNvPr id="914" name="Freeform 143">
                <a:extLst>
                  <a:ext uri="{FF2B5EF4-FFF2-40B4-BE49-F238E27FC236}">
                    <a16:creationId xmlns:a16="http://schemas.microsoft.com/office/drawing/2014/main" id="{1EDEB2B4-CDC8-4DCA-8A97-67D77F362A17}"/>
                  </a:ext>
                </a:extLst>
              </p:cNvPr>
              <p:cNvSpPr>
                <a:spLocks/>
              </p:cNvSpPr>
              <p:nvPr/>
            </p:nvSpPr>
            <p:spPr bwMode="auto">
              <a:xfrm>
                <a:off x="5401230" y="5717762"/>
                <a:ext cx="386047" cy="430590"/>
              </a:xfrm>
              <a:custGeom>
                <a:avLst/>
                <a:gdLst>
                  <a:gd name="T0" fmla="*/ 0 w 338"/>
                  <a:gd name="T1" fmla="*/ 0 h 377"/>
                  <a:gd name="T2" fmla="*/ 0 w 338"/>
                  <a:gd name="T3" fmla="*/ 99 h 377"/>
                  <a:gd name="T4" fmla="*/ 40 w 338"/>
                  <a:gd name="T5" fmla="*/ 99 h 377"/>
                  <a:gd name="T6" fmla="*/ 40 w 338"/>
                  <a:gd name="T7" fmla="*/ 39 h 377"/>
                  <a:gd name="T8" fmla="*/ 299 w 338"/>
                  <a:gd name="T9" fmla="*/ 39 h 377"/>
                  <a:gd name="T10" fmla="*/ 299 w 338"/>
                  <a:gd name="T11" fmla="*/ 337 h 377"/>
                  <a:gd name="T12" fmla="*/ 40 w 338"/>
                  <a:gd name="T13" fmla="*/ 337 h 377"/>
                  <a:gd name="T14" fmla="*/ 40 w 338"/>
                  <a:gd name="T15" fmla="*/ 258 h 377"/>
                  <a:gd name="T16" fmla="*/ 0 w 338"/>
                  <a:gd name="T17" fmla="*/ 258 h 377"/>
                  <a:gd name="T18" fmla="*/ 0 w 338"/>
                  <a:gd name="T19" fmla="*/ 377 h 377"/>
                  <a:gd name="T20" fmla="*/ 338 w 338"/>
                  <a:gd name="T21" fmla="*/ 377 h 377"/>
                  <a:gd name="T22" fmla="*/ 338 w 338"/>
                  <a:gd name="T23" fmla="*/ 0 h 377"/>
                  <a:gd name="T24" fmla="*/ 0 w 338"/>
                  <a:gd name="T25"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8" h="377">
                    <a:moveTo>
                      <a:pt x="0" y="0"/>
                    </a:moveTo>
                    <a:lnTo>
                      <a:pt x="0" y="99"/>
                    </a:lnTo>
                    <a:lnTo>
                      <a:pt x="40" y="99"/>
                    </a:lnTo>
                    <a:lnTo>
                      <a:pt x="40" y="39"/>
                    </a:lnTo>
                    <a:lnTo>
                      <a:pt x="299" y="39"/>
                    </a:lnTo>
                    <a:lnTo>
                      <a:pt x="299" y="337"/>
                    </a:lnTo>
                    <a:lnTo>
                      <a:pt x="40" y="337"/>
                    </a:lnTo>
                    <a:lnTo>
                      <a:pt x="40" y="258"/>
                    </a:lnTo>
                    <a:lnTo>
                      <a:pt x="0" y="258"/>
                    </a:lnTo>
                    <a:lnTo>
                      <a:pt x="0" y="377"/>
                    </a:lnTo>
                    <a:lnTo>
                      <a:pt x="338" y="377"/>
                    </a:lnTo>
                    <a:lnTo>
                      <a:pt x="338" y="0"/>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normalizeH="0" baseline="0" noProof="0">
                  <a:ln>
                    <a:noFill/>
                  </a:ln>
                  <a:solidFill>
                    <a:srgbClr val="505050"/>
                  </a:solidFill>
                  <a:effectLst/>
                  <a:uLnTx/>
                  <a:uFillTx/>
                  <a:latin typeface="Segoe UI"/>
                  <a:ea typeface="+mn-ea"/>
                  <a:cs typeface="+mn-cs"/>
                </a:endParaRPr>
              </a:p>
            </p:txBody>
          </p:sp>
        </p:grpSp>
      </p:grpSp>
      <p:cxnSp>
        <p:nvCxnSpPr>
          <p:cNvPr id="928" name="Straight Connector 927">
            <a:extLst>
              <a:ext uri="{FF2B5EF4-FFF2-40B4-BE49-F238E27FC236}">
                <a16:creationId xmlns:a16="http://schemas.microsoft.com/office/drawing/2014/main" id="{319F5AE7-D60D-4B37-A48E-EC83514598CC}"/>
              </a:ext>
              <a:ext uri="{C183D7F6-B498-43B3-948B-1728B52AA6E4}">
                <adec:decorative xmlns:adec="http://schemas.microsoft.com/office/drawing/2017/decorative" val="1"/>
              </a:ext>
            </a:extLst>
          </p:cNvPr>
          <p:cNvCxnSpPr>
            <a:cxnSpLocks/>
          </p:cNvCxnSpPr>
          <p:nvPr/>
        </p:nvCxnSpPr>
        <p:spPr>
          <a:xfrm>
            <a:off x="1433014" y="4262173"/>
            <a:ext cx="0" cy="492443"/>
          </a:xfrm>
          <a:prstGeom prst="line">
            <a:avLst/>
          </a:prstGeom>
          <a:ln w="28575"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41" name="TextBox 940">
            <a:extLst>
              <a:ext uri="{FF2B5EF4-FFF2-40B4-BE49-F238E27FC236}">
                <a16:creationId xmlns:a16="http://schemas.microsoft.com/office/drawing/2014/main" id="{2E3CA1FF-2071-40F9-AA83-033376D1F406}"/>
              </a:ext>
            </a:extLst>
          </p:cNvPr>
          <p:cNvSpPr txBox="1">
            <a:spLocks/>
          </p:cNvSpPr>
          <p:nvPr/>
        </p:nvSpPr>
        <p:spPr>
          <a:xfrm>
            <a:off x="1625602" y="4400672"/>
            <a:ext cx="9817097" cy="215444"/>
          </a:xfrm>
          <a:prstGeom prst="rect">
            <a:avLst/>
          </a:prstGeom>
          <a:noFill/>
        </p:spPr>
        <p:txBody>
          <a:bodyPr wrap="square" lIns="0" tIns="0" rIns="0" bIns="0" anchor="ctr">
            <a:spAutoFit/>
          </a:bodyPr>
          <a:lstStyle/>
          <a:p>
            <a:pPr>
              <a:spcBef>
                <a:spcPts val="1800"/>
              </a:spcBef>
              <a:defRPr/>
            </a:pPr>
            <a:r>
              <a:rPr lang="en-US" sz="1400">
                <a:solidFill>
                  <a:schemeClr val="accent1"/>
                </a:solidFill>
                <a:latin typeface="+mj-lt"/>
              </a:rPr>
              <a:t>Data security and protection of content </a:t>
            </a:r>
            <a:r>
              <a:rPr kumimoji="0" lang="en-US" sz="1400" b="0" i="0" u="none" strike="noStrike" kern="1200" cap="none" normalizeH="0" baseline="0" noProof="0">
                <a:ln>
                  <a:noFill/>
                </a:ln>
                <a:solidFill>
                  <a:srgbClr val="000000"/>
                </a:solidFill>
                <a:effectLst/>
                <a:uLnTx/>
                <a:uFillTx/>
              </a:rPr>
              <a:t>are critical to maintain, and breaches are an inherent risk.</a:t>
            </a:r>
            <a:r>
              <a:rPr lang="en-US" sz="1400">
                <a:solidFill>
                  <a:srgbClr val="000000"/>
                </a:solidFill>
              </a:rPr>
              <a:t> </a:t>
            </a:r>
            <a:endParaRPr kumimoji="0" lang="en-US" sz="1400" b="0" i="0" u="none" strike="noStrike" kern="1200" cap="none" normalizeH="0" baseline="0" noProof="0">
              <a:ln>
                <a:noFill/>
              </a:ln>
              <a:solidFill>
                <a:srgbClr val="000000"/>
              </a:solidFill>
              <a:effectLst/>
              <a:uLnTx/>
              <a:uFillTx/>
            </a:endParaRPr>
          </a:p>
        </p:txBody>
      </p:sp>
      <p:cxnSp>
        <p:nvCxnSpPr>
          <p:cNvPr id="942" name="Straight Connector 941">
            <a:extLst>
              <a:ext uri="{FF2B5EF4-FFF2-40B4-BE49-F238E27FC236}">
                <a16:creationId xmlns:a16="http://schemas.microsoft.com/office/drawing/2014/main" id="{5FF1E5F0-27BD-4ADC-AD32-56C44A276F8F}"/>
              </a:ext>
              <a:ext uri="{C183D7F6-B498-43B3-948B-1728B52AA6E4}">
                <adec:decorative xmlns:adec="http://schemas.microsoft.com/office/drawing/2017/decorative" val="1"/>
              </a:ext>
            </a:extLst>
          </p:cNvPr>
          <p:cNvCxnSpPr>
            <a:cxnSpLocks/>
          </p:cNvCxnSpPr>
          <p:nvPr/>
        </p:nvCxnSpPr>
        <p:spPr>
          <a:xfrm>
            <a:off x="1625602" y="4960333"/>
            <a:ext cx="9817097" cy="0"/>
          </a:xfrm>
          <a:prstGeom prst="line">
            <a:avLst/>
          </a:prstGeom>
          <a:ln w="63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956" name="Group 955" descr="Icons of a document">
            <a:extLst>
              <a:ext uri="{FF2B5EF4-FFF2-40B4-BE49-F238E27FC236}">
                <a16:creationId xmlns:a16="http://schemas.microsoft.com/office/drawing/2014/main" id="{C7292465-1E2F-4215-B977-619C6B38EC17}"/>
              </a:ext>
            </a:extLst>
          </p:cNvPr>
          <p:cNvGrpSpPr/>
          <p:nvPr/>
        </p:nvGrpSpPr>
        <p:grpSpPr>
          <a:xfrm>
            <a:off x="749478" y="5094160"/>
            <a:ext cx="518829" cy="572266"/>
            <a:chOff x="749478" y="5094160"/>
            <a:chExt cx="518829" cy="572266"/>
          </a:xfrm>
        </p:grpSpPr>
        <p:sp>
          <p:nvSpPr>
            <p:cNvPr id="957" name="Hexagon 956">
              <a:extLst>
                <a:ext uri="{FF2B5EF4-FFF2-40B4-BE49-F238E27FC236}">
                  <a16:creationId xmlns:a16="http://schemas.microsoft.com/office/drawing/2014/main" id="{0F9FB564-2D99-4732-928C-BEA21E028752}"/>
                </a:ext>
              </a:extLst>
            </p:cNvPr>
            <p:cNvSpPr/>
            <p:nvPr/>
          </p:nvSpPr>
          <p:spPr>
            <a:xfrm rot="5400000">
              <a:off x="715728" y="5127910"/>
              <a:ext cx="489321" cy="421821"/>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normalizeH="0" baseline="0" noProof="0">
                <a:ln>
                  <a:noFill/>
                </a:ln>
                <a:solidFill>
                  <a:srgbClr val="FFFFFF"/>
                </a:solidFill>
                <a:effectLst/>
                <a:uLnTx/>
                <a:uFillTx/>
                <a:latin typeface="Segoe UI"/>
                <a:ea typeface="+mn-ea"/>
                <a:cs typeface="+mn-cs"/>
              </a:endParaRPr>
            </a:p>
          </p:txBody>
        </p:sp>
        <p:sp>
          <p:nvSpPr>
            <p:cNvPr id="958" name="Hexagon 957">
              <a:extLst>
                <a:ext uri="{FF2B5EF4-FFF2-40B4-BE49-F238E27FC236}">
                  <a16:creationId xmlns:a16="http://schemas.microsoft.com/office/drawing/2014/main" id="{82819414-202E-4AC9-8599-C378338F40D4}"/>
                </a:ext>
              </a:extLst>
            </p:cNvPr>
            <p:cNvSpPr/>
            <p:nvPr/>
          </p:nvSpPr>
          <p:spPr>
            <a:xfrm rot="5400000">
              <a:off x="763793" y="5161912"/>
              <a:ext cx="541886" cy="467142"/>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normalizeH="0" baseline="0" noProof="0">
                <a:ln>
                  <a:noFill/>
                </a:ln>
                <a:solidFill>
                  <a:srgbClr val="FFFFFF"/>
                </a:solidFill>
                <a:effectLst/>
                <a:uLnTx/>
                <a:uFillTx/>
                <a:latin typeface="Segoe UI"/>
                <a:ea typeface="+mn-ea"/>
                <a:cs typeface="+mn-cs"/>
              </a:endParaRPr>
            </a:p>
          </p:txBody>
        </p:sp>
        <p:grpSp>
          <p:nvGrpSpPr>
            <p:cNvPr id="959" name="Group 132" descr="mitigation reports">
              <a:extLst>
                <a:ext uri="{FF2B5EF4-FFF2-40B4-BE49-F238E27FC236}">
                  <a16:creationId xmlns:a16="http://schemas.microsoft.com/office/drawing/2014/main" id="{13F414E6-B70D-4151-9FFD-D62A50BAA286}"/>
                </a:ext>
              </a:extLst>
            </p:cNvPr>
            <p:cNvGrpSpPr>
              <a:grpSpLocks noChangeAspect="1"/>
            </p:cNvGrpSpPr>
            <p:nvPr/>
          </p:nvGrpSpPr>
          <p:grpSpPr bwMode="auto">
            <a:xfrm>
              <a:off x="936776" y="5271433"/>
              <a:ext cx="195919" cy="248101"/>
              <a:chOff x="4035" y="3037"/>
              <a:chExt cx="214" cy="271"/>
            </a:xfrm>
          </p:grpSpPr>
          <p:sp>
            <p:nvSpPr>
              <p:cNvPr id="960" name="AutoShape 131">
                <a:extLst>
                  <a:ext uri="{FF2B5EF4-FFF2-40B4-BE49-F238E27FC236}">
                    <a16:creationId xmlns:a16="http://schemas.microsoft.com/office/drawing/2014/main" id="{7800F997-6190-4BBB-9E37-3296FFFFABFA}"/>
                  </a:ext>
                </a:extLst>
              </p:cNvPr>
              <p:cNvSpPr>
                <a:spLocks noChangeAspect="1" noChangeArrowheads="1" noTextEdit="1"/>
              </p:cNvSpPr>
              <p:nvPr/>
            </p:nvSpPr>
            <p:spPr bwMode="auto">
              <a:xfrm>
                <a:off x="4036" y="3037"/>
                <a:ext cx="21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61" name="Freeform 133">
                <a:extLst>
                  <a:ext uri="{FF2B5EF4-FFF2-40B4-BE49-F238E27FC236}">
                    <a16:creationId xmlns:a16="http://schemas.microsoft.com/office/drawing/2014/main" id="{161EF542-A5BB-4450-91D9-7E1579D6948D}"/>
                  </a:ext>
                </a:extLst>
              </p:cNvPr>
              <p:cNvSpPr>
                <a:spLocks/>
              </p:cNvSpPr>
              <p:nvPr/>
            </p:nvSpPr>
            <p:spPr bwMode="auto">
              <a:xfrm>
                <a:off x="4035" y="3037"/>
                <a:ext cx="214" cy="271"/>
              </a:xfrm>
              <a:custGeom>
                <a:avLst/>
                <a:gdLst>
                  <a:gd name="T0" fmla="*/ 214 w 214"/>
                  <a:gd name="T1" fmla="*/ 271 h 271"/>
                  <a:gd name="T2" fmla="*/ 0 w 214"/>
                  <a:gd name="T3" fmla="*/ 271 h 271"/>
                  <a:gd name="T4" fmla="*/ 0 w 214"/>
                  <a:gd name="T5" fmla="*/ 0 h 271"/>
                  <a:gd name="T6" fmla="*/ 153 w 214"/>
                  <a:gd name="T7" fmla="*/ 0 h 271"/>
                  <a:gd name="T8" fmla="*/ 214 w 214"/>
                  <a:gd name="T9" fmla="*/ 57 h 271"/>
                  <a:gd name="T10" fmla="*/ 214 w 214"/>
                  <a:gd name="T11" fmla="*/ 57 h 271"/>
                  <a:gd name="T12" fmla="*/ 214 w 214"/>
                  <a:gd name="T13" fmla="*/ 271 h 271"/>
                </a:gdLst>
                <a:ahLst/>
                <a:cxnLst>
                  <a:cxn ang="0">
                    <a:pos x="T0" y="T1"/>
                  </a:cxn>
                  <a:cxn ang="0">
                    <a:pos x="T2" y="T3"/>
                  </a:cxn>
                  <a:cxn ang="0">
                    <a:pos x="T4" y="T5"/>
                  </a:cxn>
                  <a:cxn ang="0">
                    <a:pos x="T6" y="T7"/>
                  </a:cxn>
                  <a:cxn ang="0">
                    <a:pos x="T8" y="T9"/>
                  </a:cxn>
                  <a:cxn ang="0">
                    <a:pos x="T10" y="T11"/>
                  </a:cxn>
                  <a:cxn ang="0">
                    <a:pos x="T12" y="T13"/>
                  </a:cxn>
                </a:cxnLst>
                <a:rect l="0" t="0" r="r" b="b"/>
                <a:pathLst>
                  <a:path w="214" h="271">
                    <a:moveTo>
                      <a:pt x="214" y="271"/>
                    </a:moveTo>
                    <a:lnTo>
                      <a:pt x="0" y="271"/>
                    </a:lnTo>
                    <a:lnTo>
                      <a:pt x="0" y="0"/>
                    </a:lnTo>
                    <a:lnTo>
                      <a:pt x="153" y="0"/>
                    </a:lnTo>
                    <a:lnTo>
                      <a:pt x="214" y="57"/>
                    </a:lnTo>
                    <a:lnTo>
                      <a:pt x="214" y="57"/>
                    </a:lnTo>
                    <a:lnTo>
                      <a:pt x="214" y="27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normalizeH="0" baseline="0" noProof="0">
                  <a:ln>
                    <a:noFill/>
                  </a:ln>
                  <a:solidFill>
                    <a:srgbClr val="000000"/>
                  </a:solidFill>
                  <a:effectLst/>
                  <a:uLnTx/>
                  <a:uFillTx/>
                  <a:latin typeface="Segoe UI"/>
                  <a:ea typeface="+mn-ea"/>
                  <a:cs typeface="+mn-cs"/>
                </a:endParaRPr>
              </a:p>
            </p:txBody>
          </p:sp>
          <p:sp>
            <p:nvSpPr>
              <p:cNvPr id="962" name="Freeform 134">
                <a:extLst>
                  <a:ext uri="{FF2B5EF4-FFF2-40B4-BE49-F238E27FC236}">
                    <a16:creationId xmlns:a16="http://schemas.microsoft.com/office/drawing/2014/main" id="{E4B5CAB2-1FC1-430D-844F-92119470ACCA}"/>
                  </a:ext>
                </a:extLst>
              </p:cNvPr>
              <p:cNvSpPr>
                <a:spLocks/>
              </p:cNvSpPr>
              <p:nvPr/>
            </p:nvSpPr>
            <p:spPr bwMode="auto">
              <a:xfrm>
                <a:off x="4099" y="3137"/>
                <a:ext cx="86" cy="114"/>
              </a:xfrm>
              <a:custGeom>
                <a:avLst/>
                <a:gdLst>
                  <a:gd name="T0" fmla="*/ 86 w 86"/>
                  <a:gd name="T1" fmla="*/ 0 h 114"/>
                  <a:gd name="T2" fmla="*/ 0 w 86"/>
                  <a:gd name="T3" fmla="*/ 0 h 114"/>
                  <a:gd name="T4" fmla="*/ 0 w 86"/>
                  <a:gd name="T5" fmla="*/ 71 h 114"/>
                  <a:gd name="T6" fmla="*/ 43 w 86"/>
                  <a:gd name="T7" fmla="*/ 114 h 114"/>
                  <a:gd name="T8" fmla="*/ 86 w 86"/>
                  <a:gd name="T9" fmla="*/ 71 h 114"/>
                  <a:gd name="T10" fmla="*/ 86 w 86"/>
                  <a:gd name="T11" fmla="*/ 0 h 114"/>
                </a:gdLst>
                <a:ahLst/>
                <a:cxnLst>
                  <a:cxn ang="0">
                    <a:pos x="T0" y="T1"/>
                  </a:cxn>
                  <a:cxn ang="0">
                    <a:pos x="T2" y="T3"/>
                  </a:cxn>
                  <a:cxn ang="0">
                    <a:pos x="T4" y="T5"/>
                  </a:cxn>
                  <a:cxn ang="0">
                    <a:pos x="T6" y="T7"/>
                  </a:cxn>
                  <a:cxn ang="0">
                    <a:pos x="T8" y="T9"/>
                  </a:cxn>
                  <a:cxn ang="0">
                    <a:pos x="T10" y="T11"/>
                  </a:cxn>
                </a:cxnLst>
                <a:rect l="0" t="0" r="r" b="b"/>
                <a:pathLst>
                  <a:path w="86" h="114">
                    <a:moveTo>
                      <a:pt x="86" y="0"/>
                    </a:moveTo>
                    <a:lnTo>
                      <a:pt x="0" y="0"/>
                    </a:lnTo>
                    <a:lnTo>
                      <a:pt x="0" y="71"/>
                    </a:lnTo>
                    <a:lnTo>
                      <a:pt x="43" y="114"/>
                    </a:lnTo>
                    <a:lnTo>
                      <a:pt x="86" y="71"/>
                    </a:lnTo>
                    <a:lnTo>
                      <a:pt x="8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normalizeH="0" baseline="0" noProof="0">
                  <a:ln>
                    <a:noFill/>
                  </a:ln>
                  <a:solidFill>
                    <a:srgbClr val="000000"/>
                  </a:solidFill>
                  <a:effectLst/>
                  <a:uLnTx/>
                  <a:uFillTx/>
                  <a:latin typeface="Segoe UI"/>
                  <a:ea typeface="+mn-ea"/>
                  <a:cs typeface="+mn-cs"/>
                </a:endParaRPr>
              </a:p>
            </p:txBody>
          </p:sp>
          <p:sp>
            <p:nvSpPr>
              <p:cNvPr id="963" name="Rectangle 135">
                <a:extLst>
                  <a:ext uri="{FF2B5EF4-FFF2-40B4-BE49-F238E27FC236}">
                    <a16:creationId xmlns:a16="http://schemas.microsoft.com/office/drawing/2014/main" id="{41413ED5-3D4D-4743-A98A-50EAA2BA28D9}"/>
                  </a:ext>
                </a:extLst>
              </p:cNvPr>
              <p:cNvSpPr>
                <a:spLocks noChangeArrowheads="1"/>
              </p:cNvSpPr>
              <p:nvPr/>
            </p:nvSpPr>
            <p:spPr bwMode="auto">
              <a:xfrm>
                <a:off x="4099" y="3108"/>
                <a:ext cx="85" cy="1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normalizeH="0" baseline="0" noProof="0">
                  <a:ln>
                    <a:noFill/>
                  </a:ln>
                  <a:solidFill>
                    <a:srgbClr val="000000"/>
                  </a:solidFill>
                  <a:effectLst/>
                  <a:uLnTx/>
                  <a:uFillTx/>
                  <a:latin typeface="Segoe UI"/>
                  <a:ea typeface="+mn-ea"/>
                  <a:cs typeface="+mn-cs"/>
                </a:endParaRPr>
              </a:p>
            </p:txBody>
          </p:sp>
          <p:sp>
            <p:nvSpPr>
              <p:cNvPr id="964" name="Freeform 136">
                <a:extLst>
                  <a:ext uri="{FF2B5EF4-FFF2-40B4-BE49-F238E27FC236}">
                    <a16:creationId xmlns:a16="http://schemas.microsoft.com/office/drawing/2014/main" id="{77B513EE-A1AD-451E-B897-6ABD96C98A92}"/>
                  </a:ext>
                </a:extLst>
              </p:cNvPr>
              <p:cNvSpPr>
                <a:spLocks/>
              </p:cNvSpPr>
              <p:nvPr/>
            </p:nvSpPr>
            <p:spPr bwMode="auto">
              <a:xfrm>
                <a:off x="4188" y="3037"/>
                <a:ext cx="61" cy="57"/>
              </a:xfrm>
              <a:custGeom>
                <a:avLst/>
                <a:gdLst>
                  <a:gd name="T0" fmla="*/ 61 w 61"/>
                  <a:gd name="T1" fmla="*/ 57 h 57"/>
                  <a:gd name="T2" fmla="*/ 0 w 61"/>
                  <a:gd name="T3" fmla="*/ 57 h 57"/>
                  <a:gd name="T4" fmla="*/ 0 w 61"/>
                  <a:gd name="T5" fmla="*/ 0 h 57"/>
                  <a:gd name="T6" fmla="*/ 61 w 61"/>
                  <a:gd name="T7" fmla="*/ 57 h 57"/>
                </a:gdLst>
                <a:ahLst/>
                <a:cxnLst>
                  <a:cxn ang="0">
                    <a:pos x="T0" y="T1"/>
                  </a:cxn>
                  <a:cxn ang="0">
                    <a:pos x="T2" y="T3"/>
                  </a:cxn>
                  <a:cxn ang="0">
                    <a:pos x="T4" y="T5"/>
                  </a:cxn>
                  <a:cxn ang="0">
                    <a:pos x="T6" y="T7"/>
                  </a:cxn>
                </a:cxnLst>
                <a:rect l="0" t="0" r="r" b="b"/>
                <a:pathLst>
                  <a:path w="61" h="57">
                    <a:moveTo>
                      <a:pt x="61" y="57"/>
                    </a:moveTo>
                    <a:lnTo>
                      <a:pt x="0" y="57"/>
                    </a:lnTo>
                    <a:lnTo>
                      <a:pt x="0" y="0"/>
                    </a:lnTo>
                    <a:lnTo>
                      <a:pt x="61" y="5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normalizeH="0" baseline="0" noProof="0">
                  <a:ln>
                    <a:noFill/>
                  </a:ln>
                  <a:solidFill>
                    <a:srgbClr val="000000"/>
                  </a:solidFill>
                  <a:effectLst/>
                  <a:uLnTx/>
                  <a:uFillTx/>
                  <a:latin typeface="Segoe UI"/>
                  <a:ea typeface="+mn-ea"/>
                  <a:cs typeface="+mn-cs"/>
                </a:endParaRPr>
              </a:p>
            </p:txBody>
          </p:sp>
        </p:grpSp>
      </p:grpSp>
      <p:cxnSp>
        <p:nvCxnSpPr>
          <p:cNvPr id="965" name="Straight Connector 964">
            <a:extLst>
              <a:ext uri="{FF2B5EF4-FFF2-40B4-BE49-F238E27FC236}">
                <a16:creationId xmlns:a16="http://schemas.microsoft.com/office/drawing/2014/main" id="{7BD2053D-F467-4B45-92EA-F198F0A399B3}"/>
              </a:ext>
              <a:ext uri="{C183D7F6-B498-43B3-948B-1728B52AA6E4}">
                <adec:decorative xmlns:adec="http://schemas.microsoft.com/office/drawing/2017/decorative" val="1"/>
              </a:ext>
            </a:extLst>
          </p:cNvPr>
          <p:cNvCxnSpPr>
            <a:cxnSpLocks/>
          </p:cNvCxnSpPr>
          <p:nvPr/>
        </p:nvCxnSpPr>
        <p:spPr>
          <a:xfrm>
            <a:off x="1433014" y="5134073"/>
            <a:ext cx="0" cy="492443"/>
          </a:xfrm>
          <a:prstGeom prst="line">
            <a:avLst/>
          </a:prstGeom>
          <a:ln w="28575"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67" name="TextBox 966">
            <a:extLst>
              <a:ext uri="{FF2B5EF4-FFF2-40B4-BE49-F238E27FC236}">
                <a16:creationId xmlns:a16="http://schemas.microsoft.com/office/drawing/2014/main" id="{FBE19D53-5874-4496-BFBA-33A9D2FE0E51}"/>
              </a:ext>
            </a:extLst>
          </p:cNvPr>
          <p:cNvSpPr txBox="1">
            <a:spLocks/>
          </p:cNvSpPr>
          <p:nvPr/>
        </p:nvSpPr>
        <p:spPr>
          <a:xfrm>
            <a:off x="1625603" y="5164851"/>
            <a:ext cx="9375190" cy="430887"/>
          </a:xfrm>
          <a:prstGeom prst="rect">
            <a:avLst/>
          </a:prstGeom>
          <a:noFill/>
        </p:spPr>
        <p:txBody>
          <a:bodyPr wrap="square" lIns="0" tIns="0" rIns="0" bIns="0" anchor="ctr">
            <a:spAutoFit/>
          </a:bodyPr>
          <a:lstStyle/>
          <a:p>
            <a:pPr marL="0" marR="0" lvl="0" indent="0" algn="l" defTabSz="914367" rtl="0" eaLnBrk="1" fontAlgn="auto" latinLnBrk="0" hangingPunct="1">
              <a:lnSpc>
                <a:spcPct val="100000"/>
              </a:lnSpc>
              <a:spcBef>
                <a:spcPts val="1800"/>
              </a:spcBef>
              <a:spcAft>
                <a:spcPts val="0"/>
              </a:spcAft>
              <a:buClrTx/>
              <a:buSzTx/>
              <a:buFontTx/>
              <a:buNone/>
              <a:tabLst/>
              <a:defRPr/>
            </a:pPr>
            <a:r>
              <a:rPr lang="en-US" sz="1400">
                <a:solidFill>
                  <a:schemeClr val="accent1"/>
                </a:solidFill>
                <a:latin typeface="+mj-lt"/>
              </a:rPr>
              <a:t>Advertising and other monetization tactics can be challenging to seamlessly integrate and personalize</a:t>
            </a:r>
            <a:r>
              <a:rPr kumimoji="0" lang="en-US" sz="1400" b="0" i="0" u="none" strike="noStrike" kern="1200" cap="none" normalizeH="0" baseline="0" noProof="0">
                <a:ln>
                  <a:noFill/>
                </a:ln>
                <a:solidFill>
                  <a:srgbClr val="000000"/>
                </a:solidFill>
                <a:effectLst/>
                <a:uLnTx/>
                <a:uFillTx/>
              </a:rPr>
              <a:t>, leading to poor experiences that erode trust in the brand. </a:t>
            </a:r>
          </a:p>
        </p:txBody>
      </p:sp>
    </p:spTree>
    <p:extLst>
      <p:ext uri="{BB962C8B-B14F-4D97-AF65-F5344CB8AC3E}">
        <p14:creationId xmlns:p14="http://schemas.microsoft.com/office/powerpoint/2010/main" val="1723546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81FFA80-8639-40E9-85F9-36E7F37E7695}"/>
              </a:ext>
              <a:ext uri="{C183D7F6-B498-43B3-948B-1728B52AA6E4}">
                <adec:decorative xmlns:adec="http://schemas.microsoft.com/office/drawing/2017/decorative" val="0"/>
              </a:ext>
            </a:extLst>
          </p:cNvPr>
          <p:cNvSpPr>
            <a:spLocks noGrp="1"/>
          </p:cNvSpPr>
          <p:nvPr>
            <p:ph type="title"/>
          </p:nvPr>
        </p:nvSpPr>
        <p:spPr>
          <a:xfrm>
            <a:off x="588263" y="457200"/>
            <a:ext cx="11018520" cy="553998"/>
          </a:xfrm>
        </p:spPr>
        <p:txBody>
          <a:bodyPr/>
          <a:lstStyle/>
          <a:p>
            <a:r>
              <a:rPr lang="en-US"/>
              <a:t>An on-demand solution for virtual live events</a:t>
            </a:r>
          </a:p>
        </p:txBody>
      </p:sp>
      <p:sp>
        <p:nvSpPr>
          <p:cNvPr id="50" name="Text Placeholder 49">
            <a:extLst>
              <a:ext uri="{FF2B5EF4-FFF2-40B4-BE49-F238E27FC236}">
                <a16:creationId xmlns:a16="http://schemas.microsoft.com/office/drawing/2014/main" id="{8D1C8F44-5B2B-4955-9B52-02906BE281AE}"/>
              </a:ext>
            </a:extLst>
          </p:cNvPr>
          <p:cNvSpPr>
            <a:spLocks noGrp="1"/>
          </p:cNvSpPr>
          <p:nvPr>
            <p:ph type="body" sz="quarter" idx="11"/>
          </p:nvPr>
        </p:nvSpPr>
        <p:spPr>
          <a:xfrm>
            <a:off x="588263" y="1021616"/>
            <a:ext cx="11018520" cy="307777"/>
          </a:xfrm>
        </p:spPr>
        <p:txBody>
          <a:bodyPr/>
          <a:lstStyle/>
          <a:p>
            <a:r>
              <a:rPr lang="en-US"/>
              <a:t>Live Events Solution Accelerator delivers simple live event streaming in the cloud</a:t>
            </a:r>
          </a:p>
        </p:txBody>
      </p:sp>
      <p:sp>
        <p:nvSpPr>
          <p:cNvPr id="128" name="Arrow: Pentagon 127">
            <a:extLst>
              <a:ext uri="{FF2B5EF4-FFF2-40B4-BE49-F238E27FC236}">
                <a16:creationId xmlns:a16="http://schemas.microsoft.com/office/drawing/2014/main" id="{D64E27D2-7877-41F9-A5B0-68648F9FE29D}"/>
              </a:ext>
              <a:ext uri="{C183D7F6-B498-43B3-948B-1728B52AA6E4}">
                <adec:decorative xmlns:adec="http://schemas.microsoft.com/office/drawing/2017/decorative" val="1"/>
              </a:ext>
            </a:extLst>
          </p:cNvPr>
          <p:cNvSpPr/>
          <p:nvPr/>
        </p:nvSpPr>
        <p:spPr>
          <a:xfrm rot="10800000" flipH="1" flipV="1">
            <a:off x="0" y="1883857"/>
            <a:ext cx="5104124" cy="4106741"/>
          </a:xfrm>
          <a:prstGeom prst="homePlate">
            <a:avLst>
              <a:gd name="adj" fmla="val 28119"/>
            </a:avLst>
          </a:prstGeom>
          <a:solidFill>
            <a:schemeClr val="accent1"/>
          </a:solidFill>
          <a:ln w="63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a:endParaRPr>
          </a:p>
        </p:txBody>
      </p:sp>
      <p:sp>
        <p:nvSpPr>
          <p:cNvPr id="204" name="Title 1">
            <a:extLst>
              <a:ext uri="{FF2B5EF4-FFF2-40B4-BE49-F238E27FC236}">
                <a16:creationId xmlns:a16="http://schemas.microsoft.com/office/drawing/2014/main" id="{6232668B-C61E-4788-85A2-C0255BB5A432}"/>
              </a:ext>
            </a:extLst>
          </p:cNvPr>
          <p:cNvSpPr txBox="1">
            <a:spLocks/>
          </p:cNvSpPr>
          <p:nvPr/>
        </p:nvSpPr>
        <p:spPr>
          <a:xfrm>
            <a:off x="588263" y="2667839"/>
            <a:ext cx="3596100" cy="244682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a:ln w="3175">
                  <a:noFill/>
                </a:ln>
                <a:solidFill>
                  <a:schemeClr val="accent1"/>
                </a:solidFill>
                <a:effectLst/>
                <a:latin typeface="+mj-lt"/>
                <a:ea typeface="+mn-ea"/>
                <a:cs typeface="Segoe UI" pitchFamily="34" charset="0"/>
              </a:defRPr>
            </a:lvl1pPr>
          </a:lstStyle>
          <a:p>
            <a:pPr defTabSz="914367">
              <a:spcBef>
                <a:spcPts val="600"/>
              </a:spcBef>
              <a:spcAft>
                <a:spcPts val="1200"/>
              </a:spcAft>
              <a:defRPr/>
            </a:pPr>
            <a:r>
              <a:rPr lang="en-US" sz="1600" spc="0" dirty="0">
                <a:ln>
                  <a:noFill/>
                </a:ln>
                <a:solidFill>
                  <a:schemeClr val="bg1"/>
                </a:solidFill>
                <a:cs typeface="Segoe UI"/>
              </a:rPr>
              <a:t>The Live Events Solution Accelerator </a:t>
            </a:r>
            <a:r>
              <a:rPr lang="en-US" sz="1600" spc="0" dirty="0">
                <a:ln>
                  <a:noFill/>
                </a:ln>
                <a:solidFill>
                  <a:schemeClr val="bg1"/>
                </a:solidFill>
                <a:latin typeface="+mn-lt"/>
                <a:cs typeface="Segoe UI"/>
              </a:rPr>
              <a:t>leverages </a:t>
            </a:r>
            <a:r>
              <a:rPr lang="en-US" sz="1600" spc="0" dirty="0">
                <a:ln>
                  <a:noFill/>
                </a:ln>
                <a:solidFill>
                  <a:schemeClr val="bg1"/>
                </a:solidFill>
                <a:cs typeface="Segoe UI"/>
              </a:rPr>
              <a:t>proven technology on demand and in the cloud </a:t>
            </a:r>
            <a:r>
              <a:rPr lang="en-US" sz="1600" spc="0" dirty="0">
                <a:ln>
                  <a:noFill/>
                </a:ln>
                <a:solidFill>
                  <a:schemeClr val="bg1"/>
                </a:solidFill>
                <a:latin typeface="+mn-lt"/>
                <a:cs typeface="Segoe UI"/>
              </a:rPr>
              <a:t>for live stream event content.</a:t>
            </a:r>
          </a:p>
          <a:p>
            <a:pPr defTabSz="914367">
              <a:spcBef>
                <a:spcPts val="600"/>
              </a:spcBef>
              <a:spcAft>
                <a:spcPts val="1200"/>
              </a:spcAft>
              <a:defRPr/>
            </a:pPr>
            <a:r>
              <a:rPr lang="en-US" sz="1600" spc="0" dirty="0">
                <a:ln>
                  <a:noFill/>
                </a:ln>
                <a:solidFill>
                  <a:schemeClr val="bg1"/>
                </a:solidFill>
                <a:latin typeface="+mn-lt"/>
                <a:cs typeface="Segoe UI"/>
              </a:rPr>
              <a:t>Additionally, Azure Synapse Analytics and Dynamics 365 Customer Insights gather rich analytics for </a:t>
            </a:r>
            <a:r>
              <a:rPr lang="en-US" sz="1600" spc="0" dirty="0">
                <a:ln>
                  <a:noFill/>
                </a:ln>
                <a:solidFill>
                  <a:schemeClr val="bg1"/>
                </a:solidFill>
                <a:cs typeface="Segoe UI"/>
              </a:rPr>
              <a:t>event measurement and content optimization in a secure environment. </a:t>
            </a:r>
          </a:p>
        </p:txBody>
      </p:sp>
      <p:cxnSp>
        <p:nvCxnSpPr>
          <p:cNvPr id="278" name="Straight Connector 277">
            <a:extLst>
              <a:ext uri="{FF2B5EF4-FFF2-40B4-BE49-F238E27FC236}">
                <a16:creationId xmlns:a16="http://schemas.microsoft.com/office/drawing/2014/main" id="{3F268525-5F3F-4978-8A0F-C45989F925D4}"/>
              </a:ext>
              <a:ext uri="{C183D7F6-B498-43B3-948B-1728B52AA6E4}">
                <adec:decorative xmlns:adec="http://schemas.microsoft.com/office/drawing/2017/decorative" val="1"/>
              </a:ext>
            </a:extLst>
          </p:cNvPr>
          <p:cNvCxnSpPr>
            <a:cxnSpLocks/>
          </p:cNvCxnSpPr>
          <p:nvPr/>
        </p:nvCxnSpPr>
        <p:spPr>
          <a:xfrm>
            <a:off x="4240215" y="2117811"/>
            <a:ext cx="1219200" cy="0"/>
          </a:xfrm>
          <a:prstGeom prst="line">
            <a:avLst/>
          </a:prstGeom>
          <a:ln w="3175">
            <a:solidFill>
              <a:schemeClr val="bg1">
                <a:lumMod val="75000"/>
              </a:schemeClr>
            </a:solidFill>
            <a:prstDash val="solid"/>
            <a:headEnd type="oval" w="sm" len="sm"/>
            <a:tailEnd type="none" w="lg" len="med"/>
          </a:ln>
        </p:spPr>
        <p:style>
          <a:lnRef idx="1">
            <a:schemeClr val="accent1"/>
          </a:lnRef>
          <a:fillRef idx="0">
            <a:schemeClr val="accent1"/>
          </a:fillRef>
          <a:effectRef idx="0">
            <a:schemeClr val="accent1"/>
          </a:effectRef>
          <a:fontRef idx="minor">
            <a:schemeClr val="tx1"/>
          </a:fontRef>
        </p:style>
      </p:cxnSp>
      <p:grpSp>
        <p:nvGrpSpPr>
          <p:cNvPr id="360" name="Group 359" descr="Icon of a gear with a check mark in the middle">
            <a:extLst>
              <a:ext uri="{FF2B5EF4-FFF2-40B4-BE49-F238E27FC236}">
                <a16:creationId xmlns:a16="http://schemas.microsoft.com/office/drawing/2014/main" id="{24319933-9C15-4D01-92D6-1923405C2D05}"/>
              </a:ext>
            </a:extLst>
          </p:cNvPr>
          <p:cNvGrpSpPr/>
          <p:nvPr/>
        </p:nvGrpSpPr>
        <p:grpSpPr>
          <a:xfrm>
            <a:off x="5315205" y="1801105"/>
            <a:ext cx="734760" cy="633412"/>
            <a:chOff x="5315205" y="1801105"/>
            <a:chExt cx="734760" cy="633412"/>
          </a:xfrm>
        </p:grpSpPr>
        <p:sp>
          <p:nvSpPr>
            <p:cNvPr id="361" name="Hexagon 360">
              <a:extLst>
                <a:ext uri="{FF2B5EF4-FFF2-40B4-BE49-F238E27FC236}">
                  <a16:creationId xmlns:a16="http://schemas.microsoft.com/office/drawing/2014/main" id="{0EC0BC1D-998B-4752-9BCF-788E7B7333D0}"/>
                </a:ext>
              </a:extLst>
            </p:cNvPr>
            <p:cNvSpPr/>
            <p:nvPr/>
          </p:nvSpPr>
          <p:spPr>
            <a:xfrm rot="10800000" flipV="1">
              <a:off x="5315205" y="1801105"/>
              <a:ext cx="734760" cy="633412"/>
            </a:xfrm>
            <a:prstGeom prst="hexagon">
              <a:avLst/>
            </a:prstGeom>
            <a:solidFill>
              <a:schemeClr val="bg1"/>
            </a:solidFill>
            <a:ln w="12700">
              <a:solidFill>
                <a:schemeClr val="accent1"/>
              </a:solidFill>
              <a:headEnd type="none" w="med" len="med"/>
              <a:tailEnd type="none" w="med" len="med"/>
            </a:ln>
            <a:effectLst>
              <a:outerShdw blurRad="63500" sx="110000" sy="11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362" name="approval">
              <a:extLst>
                <a:ext uri="{FF2B5EF4-FFF2-40B4-BE49-F238E27FC236}">
                  <a16:creationId xmlns:a16="http://schemas.microsoft.com/office/drawing/2014/main" id="{D21EEA6A-0943-4A31-90FF-68B53B9168EB}"/>
                </a:ext>
              </a:extLst>
            </p:cNvPr>
            <p:cNvGrpSpPr>
              <a:grpSpLocks noChangeAspect="1"/>
            </p:cNvGrpSpPr>
            <p:nvPr/>
          </p:nvGrpSpPr>
          <p:grpSpPr bwMode="auto">
            <a:xfrm>
              <a:off x="5505610" y="1940836"/>
              <a:ext cx="353951" cy="353951"/>
              <a:chOff x="2826" y="3072"/>
              <a:chExt cx="241" cy="241"/>
            </a:xfrm>
          </p:grpSpPr>
          <p:sp>
            <p:nvSpPr>
              <p:cNvPr id="363" name="AutoShape 161">
                <a:extLst>
                  <a:ext uri="{FF2B5EF4-FFF2-40B4-BE49-F238E27FC236}">
                    <a16:creationId xmlns:a16="http://schemas.microsoft.com/office/drawing/2014/main" id="{3979BBCF-5D4B-414D-8C26-ABA494ED3B13}"/>
                  </a:ext>
                </a:extLst>
              </p:cNvPr>
              <p:cNvSpPr>
                <a:spLocks noChangeAspect="1" noChangeArrowheads="1" noTextEdit="1"/>
              </p:cNvSpPr>
              <p:nvPr/>
            </p:nvSpPr>
            <p:spPr bwMode="auto">
              <a:xfrm>
                <a:off x="2826" y="3072"/>
                <a:ext cx="241"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Oval 163">
                <a:extLst>
                  <a:ext uri="{FF2B5EF4-FFF2-40B4-BE49-F238E27FC236}">
                    <a16:creationId xmlns:a16="http://schemas.microsoft.com/office/drawing/2014/main" id="{58193D4C-065E-4608-948F-CE44BF207F74}"/>
                  </a:ext>
                </a:extLst>
              </p:cNvPr>
              <p:cNvSpPr>
                <a:spLocks noChangeArrowheads="1"/>
              </p:cNvSpPr>
              <p:nvPr/>
            </p:nvSpPr>
            <p:spPr bwMode="auto">
              <a:xfrm>
                <a:off x="2863" y="3109"/>
                <a:ext cx="167" cy="16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Freeform 164">
                <a:extLst>
                  <a:ext uri="{FF2B5EF4-FFF2-40B4-BE49-F238E27FC236}">
                    <a16:creationId xmlns:a16="http://schemas.microsoft.com/office/drawing/2014/main" id="{092D39EE-1448-4EFC-9C13-762911A9DE61}"/>
                  </a:ext>
                </a:extLst>
              </p:cNvPr>
              <p:cNvSpPr>
                <a:spLocks noEditPoints="1"/>
              </p:cNvSpPr>
              <p:nvPr/>
            </p:nvSpPr>
            <p:spPr bwMode="auto">
              <a:xfrm>
                <a:off x="2826" y="3072"/>
                <a:ext cx="241" cy="241"/>
              </a:xfrm>
              <a:custGeom>
                <a:avLst/>
                <a:gdLst>
                  <a:gd name="T0" fmla="*/ 155 w 174"/>
                  <a:gd name="T1" fmla="*/ 78 h 174"/>
                  <a:gd name="T2" fmla="*/ 141 w 174"/>
                  <a:gd name="T3" fmla="*/ 45 h 174"/>
                  <a:gd name="T4" fmla="*/ 155 w 174"/>
                  <a:gd name="T5" fmla="*/ 32 h 174"/>
                  <a:gd name="T6" fmla="*/ 142 w 174"/>
                  <a:gd name="T7" fmla="*/ 19 h 174"/>
                  <a:gd name="T8" fmla="*/ 129 w 174"/>
                  <a:gd name="T9" fmla="*/ 33 h 174"/>
                  <a:gd name="T10" fmla="*/ 96 w 174"/>
                  <a:gd name="T11" fmla="*/ 19 h 174"/>
                  <a:gd name="T12" fmla="*/ 96 w 174"/>
                  <a:gd name="T13" fmla="*/ 0 h 174"/>
                  <a:gd name="T14" fmla="*/ 78 w 174"/>
                  <a:gd name="T15" fmla="*/ 0 h 174"/>
                  <a:gd name="T16" fmla="*/ 78 w 174"/>
                  <a:gd name="T17" fmla="*/ 19 h 174"/>
                  <a:gd name="T18" fmla="*/ 45 w 174"/>
                  <a:gd name="T19" fmla="*/ 33 h 174"/>
                  <a:gd name="T20" fmla="*/ 32 w 174"/>
                  <a:gd name="T21" fmla="*/ 19 h 174"/>
                  <a:gd name="T22" fmla="*/ 19 w 174"/>
                  <a:gd name="T23" fmla="*/ 32 h 174"/>
                  <a:gd name="T24" fmla="*/ 33 w 174"/>
                  <a:gd name="T25" fmla="*/ 45 h 174"/>
                  <a:gd name="T26" fmla="*/ 19 w 174"/>
                  <a:gd name="T27" fmla="*/ 78 h 174"/>
                  <a:gd name="T28" fmla="*/ 0 w 174"/>
                  <a:gd name="T29" fmla="*/ 78 h 174"/>
                  <a:gd name="T30" fmla="*/ 0 w 174"/>
                  <a:gd name="T31" fmla="*/ 96 h 174"/>
                  <a:gd name="T32" fmla="*/ 19 w 174"/>
                  <a:gd name="T33" fmla="*/ 96 h 174"/>
                  <a:gd name="T34" fmla="*/ 33 w 174"/>
                  <a:gd name="T35" fmla="*/ 129 h 174"/>
                  <a:gd name="T36" fmla="*/ 19 w 174"/>
                  <a:gd name="T37" fmla="*/ 142 h 174"/>
                  <a:gd name="T38" fmla="*/ 32 w 174"/>
                  <a:gd name="T39" fmla="*/ 155 h 174"/>
                  <a:gd name="T40" fmla="*/ 45 w 174"/>
                  <a:gd name="T41" fmla="*/ 141 h 174"/>
                  <a:gd name="T42" fmla="*/ 78 w 174"/>
                  <a:gd name="T43" fmla="*/ 155 h 174"/>
                  <a:gd name="T44" fmla="*/ 78 w 174"/>
                  <a:gd name="T45" fmla="*/ 174 h 174"/>
                  <a:gd name="T46" fmla="*/ 96 w 174"/>
                  <a:gd name="T47" fmla="*/ 174 h 174"/>
                  <a:gd name="T48" fmla="*/ 96 w 174"/>
                  <a:gd name="T49" fmla="*/ 155 h 174"/>
                  <a:gd name="T50" fmla="*/ 129 w 174"/>
                  <a:gd name="T51" fmla="*/ 141 h 174"/>
                  <a:gd name="T52" fmla="*/ 142 w 174"/>
                  <a:gd name="T53" fmla="*/ 155 h 174"/>
                  <a:gd name="T54" fmla="*/ 155 w 174"/>
                  <a:gd name="T55" fmla="*/ 142 h 174"/>
                  <a:gd name="T56" fmla="*/ 141 w 174"/>
                  <a:gd name="T57" fmla="*/ 129 h 174"/>
                  <a:gd name="T58" fmla="*/ 155 w 174"/>
                  <a:gd name="T59" fmla="*/ 96 h 174"/>
                  <a:gd name="T60" fmla="*/ 174 w 174"/>
                  <a:gd name="T61" fmla="*/ 96 h 174"/>
                  <a:gd name="T62" fmla="*/ 174 w 174"/>
                  <a:gd name="T63" fmla="*/ 78 h 174"/>
                  <a:gd name="T64" fmla="*/ 155 w 174"/>
                  <a:gd name="T65" fmla="*/ 78 h 174"/>
                  <a:gd name="T66" fmla="*/ 139 w 174"/>
                  <a:gd name="T67" fmla="*/ 103 h 174"/>
                  <a:gd name="T68" fmla="*/ 117 w 174"/>
                  <a:gd name="T69" fmla="*/ 132 h 174"/>
                  <a:gd name="T70" fmla="*/ 82 w 174"/>
                  <a:gd name="T71" fmla="*/ 141 h 174"/>
                  <a:gd name="T72" fmla="*/ 49 w 174"/>
                  <a:gd name="T73" fmla="*/ 125 h 174"/>
                  <a:gd name="T74" fmla="*/ 37 w 174"/>
                  <a:gd name="T75" fmla="*/ 107 h 174"/>
                  <a:gd name="T76" fmla="*/ 33 w 174"/>
                  <a:gd name="T77" fmla="*/ 87 h 174"/>
                  <a:gd name="T78" fmla="*/ 46 w 174"/>
                  <a:gd name="T79" fmla="*/ 52 h 174"/>
                  <a:gd name="T80" fmla="*/ 77 w 174"/>
                  <a:gd name="T81" fmla="*/ 33 h 174"/>
                  <a:gd name="T82" fmla="*/ 113 w 174"/>
                  <a:gd name="T83" fmla="*/ 39 h 174"/>
                  <a:gd name="T84" fmla="*/ 137 w 174"/>
                  <a:gd name="T85" fmla="*/ 65 h 174"/>
                  <a:gd name="T86" fmla="*/ 139 w 174"/>
                  <a:gd name="T87" fmla="*/ 10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4" h="174">
                    <a:moveTo>
                      <a:pt x="155" y="78"/>
                    </a:moveTo>
                    <a:cubicBezTo>
                      <a:pt x="153" y="66"/>
                      <a:pt x="149" y="55"/>
                      <a:pt x="141" y="45"/>
                    </a:cubicBezTo>
                    <a:cubicBezTo>
                      <a:pt x="155" y="32"/>
                      <a:pt x="155" y="32"/>
                      <a:pt x="155" y="32"/>
                    </a:cubicBezTo>
                    <a:cubicBezTo>
                      <a:pt x="142" y="19"/>
                      <a:pt x="142" y="19"/>
                      <a:pt x="142" y="19"/>
                    </a:cubicBezTo>
                    <a:cubicBezTo>
                      <a:pt x="129" y="33"/>
                      <a:pt x="129" y="33"/>
                      <a:pt x="129" y="33"/>
                    </a:cubicBezTo>
                    <a:cubicBezTo>
                      <a:pt x="119" y="25"/>
                      <a:pt x="108" y="21"/>
                      <a:pt x="96" y="19"/>
                    </a:cubicBezTo>
                    <a:cubicBezTo>
                      <a:pt x="96" y="0"/>
                      <a:pt x="96" y="0"/>
                      <a:pt x="96" y="0"/>
                    </a:cubicBezTo>
                    <a:cubicBezTo>
                      <a:pt x="78" y="0"/>
                      <a:pt x="78" y="0"/>
                      <a:pt x="78" y="0"/>
                    </a:cubicBezTo>
                    <a:cubicBezTo>
                      <a:pt x="78" y="19"/>
                      <a:pt x="78" y="19"/>
                      <a:pt x="78" y="19"/>
                    </a:cubicBezTo>
                    <a:cubicBezTo>
                      <a:pt x="66" y="21"/>
                      <a:pt x="55" y="25"/>
                      <a:pt x="45" y="33"/>
                    </a:cubicBezTo>
                    <a:cubicBezTo>
                      <a:pt x="32" y="19"/>
                      <a:pt x="32" y="19"/>
                      <a:pt x="32" y="19"/>
                    </a:cubicBezTo>
                    <a:cubicBezTo>
                      <a:pt x="19" y="32"/>
                      <a:pt x="19" y="32"/>
                      <a:pt x="19" y="32"/>
                    </a:cubicBezTo>
                    <a:cubicBezTo>
                      <a:pt x="33" y="45"/>
                      <a:pt x="33" y="45"/>
                      <a:pt x="33" y="45"/>
                    </a:cubicBezTo>
                    <a:cubicBezTo>
                      <a:pt x="25" y="55"/>
                      <a:pt x="21" y="66"/>
                      <a:pt x="19" y="78"/>
                    </a:cubicBezTo>
                    <a:cubicBezTo>
                      <a:pt x="0" y="78"/>
                      <a:pt x="0" y="78"/>
                      <a:pt x="0" y="78"/>
                    </a:cubicBezTo>
                    <a:cubicBezTo>
                      <a:pt x="0" y="96"/>
                      <a:pt x="0" y="96"/>
                      <a:pt x="0" y="96"/>
                    </a:cubicBezTo>
                    <a:cubicBezTo>
                      <a:pt x="19" y="96"/>
                      <a:pt x="19" y="96"/>
                      <a:pt x="19" y="96"/>
                    </a:cubicBezTo>
                    <a:cubicBezTo>
                      <a:pt x="21" y="108"/>
                      <a:pt x="25" y="119"/>
                      <a:pt x="33" y="129"/>
                    </a:cubicBezTo>
                    <a:cubicBezTo>
                      <a:pt x="19" y="142"/>
                      <a:pt x="19" y="142"/>
                      <a:pt x="19" y="142"/>
                    </a:cubicBezTo>
                    <a:cubicBezTo>
                      <a:pt x="32" y="155"/>
                      <a:pt x="32" y="155"/>
                      <a:pt x="32" y="155"/>
                    </a:cubicBezTo>
                    <a:cubicBezTo>
                      <a:pt x="45" y="141"/>
                      <a:pt x="45" y="141"/>
                      <a:pt x="45" y="141"/>
                    </a:cubicBezTo>
                    <a:cubicBezTo>
                      <a:pt x="55" y="149"/>
                      <a:pt x="66" y="153"/>
                      <a:pt x="78" y="155"/>
                    </a:cubicBezTo>
                    <a:cubicBezTo>
                      <a:pt x="78" y="174"/>
                      <a:pt x="78" y="174"/>
                      <a:pt x="78" y="174"/>
                    </a:cubicBezTo>
                    <a:cubicBezTo>
                      <a:pt x="96" y="174"/>
                      <a:pt x="96" y="174"/>
                      <a:pt x="96" y="174"/>
                    </a:cubicBezTo>
                    <a:cubicBezTo>
                      <a:pt x="96" y="155"/>
                      <a:pt x="96" y="155"/>
                      <a:pt x="96" y="155"/>
                    </a:cubicBezTo>
                    <a:cubicBezTo>
                      <a:pt x="108" y="153"/>
                      <a:pt x="119" y="149"/>
                      <a:pt x="129" y="141"/>
                    </a:cubicBezTo>
                    <a:cubicBezTo>
                      <a:pt x="142" y="155"/>
                      <a:pt x="142" y="155"/>
                      <a:pt x="142" y="155"/>
                    </a:cubicBezTo>
                    <a:cubicBezTo>
                      <a:pt x="155" y="142"/>
                      <a:pt x="155" y="142"/>
                      <a:pt x="155" y="142"/>
                    </a:cubicBezTo>
                    <a:cubicBezTo>
                      <a:pt x="141" y="129"/>
                      <a:pt x="141" y="129"/>
                      <a:pt x="141" y="129"/>
                    </a:cubicBezTo>
                    <a:cubicBezTo>
                      <a:pt x="149" y="119"/>
                      <a:pt x="153" y="108"/>
                      <a:pt x="155" y="96"/>
                    </a:cubicBezTo>
                    <a:cubicBezTo>
                      <a:pt x="174" y="96"/>
                      <a:pt x="174" y="96"/>
                      <a:pt x="174" y="96"/>
                    </a:cubicBezTo>
                    <a:cubicBezTo>
                      <a:pt x="174" y="78"/>
                      <a:pt x="174" y="78"/>
                      <a:pt x="174" y="78"/>
                    </a:cubicBezTo>
                    <a:lnTo>
                      <a:pt x="155" y="78"/>
                    </a:lnTo>
                    <a:close/>
                    <a:moveTo>
                      <a:pt x="139" y="103"/>
                    </a:moveTo>
                    <a:cubicBezTo>
                      <a:pt x="135" y="115"/>
                      <a:pt x="127" y="125"/>
                      <a:pt x="117" y="132"/>
                    </a:cubicBezTo>
                    <a:cubicBezTo>
                      <a:pt x="107" y="139"/>
                      <a:pt x="94" y="142"/>
                      <a:pt x="82" y="141"/>
                    </a:cubicBezTo>
                    <a:cubicBezTo>
                      <a:pt x="69" y="139"/>
                      <a:pt x="58" y="134"/>
                      <a:pt x="49" y="125"/>
                    </a:cubicBezTo>
                    <a:cubicBezTo>
                      <a:pt x="44" y="120"/>
                      <a:pt x="40" y="114"/>
                      <a:pt x="37" y="107"/>
                    </a:cubicBezTo>
                    <a:cubicBezTo>
                      <a:pt x="35" y="101"/>
                      <a:pt x="33" y="94"/>
                      <a:pt x="33" y="87"/>
                    </a:cubicBezTo>
                    <a:cubicBezTo>
                      <a:pt x="33" y="74"/>
                      <a:pt x="38" y="62"/>
                      <a:pt x="46" y="52"/>
                    </a:cubicBezTo>
                    <a:cubicBezTo>
                      <a:pt x="54" y="43"/>
                      <a:pt x="65" y="36"/>
                      <a:pt x="77" y="33"/>
                    </a:cubicBezTo>
                    <a:cubicBezTo>
                      <a:pt x="89" y="31"/>
                      <a:pt x="102" y="33"/>
                      <a:pt x="113" y="39"/>
                    </a:cubicBezTo>
                    <a:cubicBezTo>
                      <a:pt x="124" y="45"/>
                      <a:pt x="133" y="54"/>
                      <a:pt x="137" y="65"/>
                    </a:cubicBezTo>
                    <a:cubicBezTo>
                      <a:pt x="142" y="78"/>
                      <a:pt x="142" y="91"/>
                      <a:pt x="139" y="10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165">
                <a:extLst>
                  <a:ext uri="{FF2B5EF4-FFF2-40B4-BE49-F238E27FC236}">
                    <a16:creationId xmlns:a16="http://schemas.microsoft.com/office/drawing/2014/main" id="{F6EB3F15-F9C5-4826-8C96-2BBFABBA8617}"/>
                  </a:ext>
                </a:extLst>
              </p:cNvPr>
              <p:cNvSpPr>
                <a:spLocks/>
              </p:cNvSpPr>
              <p:nvPr/>
            </p:nvSpPr>
            <p:spPr bwMode="auto">
              <a:xfrm>
                <a:off x="2897" y="3152"/>
                <a:ext cx="99" cy="78"/>
              </a:xfrm>
              <a:custGeom>
                <a:avLst/>
                <a:gdLst>
                  <a:gd name="T0" fmla="*/ 88 w 99"/>
                  <a:gd name="T1" fmla="*/ 0 h 78"/>
                  <a:gd name="T2" fmla="*/ 33 w 99"/>
                  <a:gd name="T3" fmla="*/ 54 h 78"/>
                  <a:gd name="T4" fmla="*/ 11 w 99"/>
                  <a:gd name="T5" fmla="*/ 32 h 78"/>
                  <a:gd name="T6" fmla="*/ 0 w 99"/>
                  <a:gd name="T7" fmla="*/ 43 h 78"/>
                  <a:gd name="T8" fmla="*/ 33 w 99"/>
                  <a:gd name="T9" fmla="*/ 78 h 78"/>
                  <a:gd name="T10" fmla="*/ 99 w 99"/>
                  <a:gd name="T11" fmla="*/ 11 h 78"/>
                  <a:gd name="T12" fmla="*/ 88 w 99"/>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99" h="78">
                    <a:moveTo>
                      <a:pt x="88" y="0"/>
                    </a:moveTo>
                    <a:lnTo>
                      <a:pt x="33" y="54"/>
                    </a:lnTo>
                    <a:lnTo>
                      <a:pt x="11" y="32"/>
                    </a:lnTo>
                    <a:lnTo>
                      <a:pt x="0" y="43"/>
                    </a:lnTo>
                    <a:lnTo>
                      <a:pt x="33" y="78"/>
                    </a:lnTo>
                    <a:lnTo>
                      <a:pt x="99" y="11"/>
                    </a:lnTo>
                    <a:lnTo>
                      <a:pt x="88" y="0"/>
                    </a:lnTo>
                    <a:close/>
                  </a:path>
                </a:pathLst>
              </a:custGeom>
              <a:solidFill>
                <a:srgbClr val="0075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553" name="TextBox 552">
            <a:extLst>
              <a:ext uri="{FF2B5EF4-FFF2-40B4-BE49-F238E27FC236}">
                <a16:creationId xmlns:a16="http://schemas.microsoft.com/office/drawing/2014/main" id="{2ABA70EA-2CEA-4923-BC6D-E0E57CB17049}"/>
              </a:ext>
            </a:extLst>
          </p:cNvPr>
          <p:cNvSpPr txBox="1">
            <a:spLocks/>
          </p:cNvSpPr>
          <p:nvPr/>
        </p:nvSpPr>
        <p:spPr>
          <a:xfrm>
            <a:off x="6266145" y="2010089"/>
            <a:ext cx="5343244" cy="215444"/>
          </a:xfrm>
          <a:prstGeom prst="rect">
            <a:avLst/>
          </a:prstGeom>
          <a:noFill/>
        </p:spPr>
        <p:txBody>
          <a:bodyPr wrap="square" lIns="0" tIns="0" rIns="0" bIns="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ea typeface="+mn-ea"/>
              </a:rPr>
              <a:t>Simplify operations and reduce costs</a:t>
            </a:r>
            <a:endParaRPr kumimoji="0" lang="en-US" sz="1400" b="0" i="0" u="none" strike="noStrike" kern="1200" cap="none" spc="0" normalizeH="0" baseline="0" noProof="0">
              <a:ln>
                <a:noFill/>
              </a:ln>
              <a:solidFill>
                <a:srgbClr val="000000"/>
              </a:solidFill>
              <a:effectLst/>
              <a:uLnTx/>
              <a:uFillTx/>
              <a:ea typeface="+mn-ea"/>
              <a:cs typeface="Segoe UI"/>
            </a:endParaRPr>
          </a:p>
        </p:txBody>
      </p:sp>
      <p:cxnSp>
        <p:nvCxnSpPr>
          <p:cNvPr id="618" name="Straight Connector 617">
            <a:extLst>
              <a:ext uri="{FF2B5EF4-FFF2-40B4-BE49-F238E27FC236}">
                <a16:creationId xmlns:a16="http://schemas.microsoft.com/office/drawing/2014/main" id="{E1F1A6DB-5E33-424F-8F2D-E89087B2CA28}"/>
              </a:ext>
              <a:ext uri="{C183D7F6-B498-43B3-948B-1728B52AA6E4}">
                <adec:decorative xmlns:adec="http://schemas.microsoft.com/office/drawing/2017/decorative" val="1"/>
              </a:ext>
            </a:extLst>
          </p:cNvPr>
          <p:cNvCxnSpPr>
            <a:cxnSpLocks/>
          </p:cNvCxnSpPr>
          <p:nvPr/>
        </p:nvCxnSpPr>
        <p:spPr>
          <a:xfrm>
            <a:off x="4802190" y="3027624"/>
            <a:ext cx="1219200" cy="0"/>
          </a:xfrm>
          <a:prstGeom prst="line">
            <a:avLst/>
          </a:prstGeom>
          <a:ln w="3175">
            <a:solidFill>
              <a:schemeClr val="bg1">
                <a:lumMod val="75000"/>
              </a:schemeClr>
            </a:solidFill>
            <a:prstDash val="solid"/>
            <a:headEnd type="oval" w="sm" len="sm"/>
            <a:tailEnd type="none" w="lg" len="med"/>
          </a:ln>
        </p:spPr>
        <p:style>
          <a:lnRef idx="1">
            <a:schemeClr val="accent1"/>
          </a:lnRef>
          <a:fillRef idx="0">
            <a:schemeClr val="accent1"/>
          </a:fillRef>
          <a:effectRef idx="0">
            <a:schemeClr val="accent1"/>
          </a:effectRef>
          <a:fontRef idx="minor">
            <a:schemeClr val="tx1"/>
          </a:fontRef>
        </p:style>
      </p:cxnSp>
      <p:grpSp>
        <p:nvGrpSpPr>
          <p:cNvPr id="689" name="Group 688" descr="Icon of a dollar sign surrounded by a  doughnut chart">
            <a:extLst>
              <a:ext uri="{FF2B5EF4-FFF2-40B4-BE49-F238E27FC236}">
                <a16:creationId xmlns:a16="http://schemas.microsoft.com/office/drawing/2014/main" id="{1F8FF8E4-BD4B-4E93-9B5D-3B346161BD9A}"/>
              </a:ext>
            </a:extLst>
          </p:cNvPr>
          <p:cNvGrpSpPr/>
          <p:nvPr/>
        </p:nvGrpSpPr>
        <p:grpSpPr>
          <a:xfrm>
            <a:off x="5804296" y="2710918"/>
            <a:ext cx="734760" cy="633412"/>
            <a:chOff x="5804296" y="2710918"/>
            <a:chExt cx="734760" cy="633412"/>
          </a:xfrm>
        </p:grpSpPr>
        <p:sp>
          <p:nvSpPr>
            <p:cNvPr id="690" name="Hexagon 689">
              <a:extLst>
                <a:ext uri="{FF2B5EF4-FFF2-40B4-BE49-F238E27FC236}">
                  <a16:creationId xmlns:a16="http://schemas.microsoft.com/office/drawing/2014/main" id="{44853117-D89D-4013-B70D-8455F2242809}"/>
                </a:ext>
              </a:extLst>
            </p:cNvPr>
            <p:cNvSpPr/>
            <p:nvPr/>
          </p:nvSpPr>
          <p:spPr>
            <a:xfrm rot="10800000" flipV="1">
              <a:off x="5804296" y="2710918"/>
              <a:ext cx="734760" cy="633412"/>
            </a:xfrm>
            <a:prstGeom prst="hexagon">
              <a:avLst/>
            </a:prstGeom>
            <a:solidFill>
              <a:schemeClr val="bg1"/>
            </a:solidFill>
            <a:ln w="12700">
              <a:solidFill>
                <a:schemeClr val="accent1"/>
              </a:solidFill>
              <a:headEnd type="none" w="med" len="med"/>
              <a:tailEnd type="none" w="med" len="med"/>
            </a:ln>
            <a:effectLst>
              <a:outerShdw blurRad="63500" sx="110000" sy="11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691" name="profit margin 2" descr="profit margin, financial">
              <a:extLst>
                <a:ext uri="{FF2B5EF4-FFF2-40B4-BE49-F238E27FC236}">
                  <a16:creationId xmlns:a16="http://schemas.microsoft.com/office/drawing/2014/main" id="{120D247F-07E3-4D81-9285-2C9D8AF11A9D}"/>
                </a:ext>
              </a:extLst>
            </p:cNvPr>
            <p:cNvGrpSpPr/>
            <p:nvPr/>
          </p:nvGrpSpPr>
          <p:grpSpPr>
            <a:xfrm>
              <a:off x="6001436" y="2857384"/>
              <a:ext cx="340481" cy="340481"/>
              <a:chOff x="1590051" y="3013965"/>
              <a:chExt cx="411480" cy="411480"/>
            </a:xfrm>
          </p:grpSpPr>
          <p:sp>
            <p:nvSpPr>
              <p:cNvPr id="692" name="Freeform: Shape 691">
                <a:extLst>
                  <a:ext uri="{FF2B5EF4-FFF2-40B4-BE49-F238E27FC236}">
                    <a16:creationId xmlns:a16="http://schemas.microsoft.com/office/drawing/2014/main" id="{8690571D-C625-445D-83DB-19ACB270B991}"/>
                  </a:ext>
                </a:extLst>
              </p:cNvPr>
              <p:cNvSpPr/>
              <p:nvPr/>
            </p:nvSpPr>
            <p:spPr>
              <a:xfrm>
                <a:off x="1619155" y="3015985"/>
                <a:ext cx="173925" cy="118778"/>
              </a:xfrm>
              <a:custGeom>
                <a:avLst/>
                <a:gdLst>
                  <a:gd name="connsiteX0" fmla="*/ 175227 w 173924"/>
                  <a:gd name="connsiteY0" fmla="*/ 39264 h 118777"/>
                  <a:gd name="connsiteX1" fmla="*/ 175581 w 173924"/>
                  <a:gd name="connsiteY1" fmla="*/ 39264 h 118777"/>
                  <a:gd name="connsiteX2" fmla="*/ 175581 w 173924"/>
                  <a:gd name="connsiteY2" fmla="*/ 1410 h 118777"/>
                  <a:gd name="connsiteX3" fmla="*/ 1410 w 173924"/>
                  <a:gd name="connsiteY3" fmla="*/ 102142 h 118777"/>
                  <a:gd name="connsiteX4" fmla="*/ 33593 w 173924"/>
                  <a:gd name="connsiteY4" fmla="*/ 120714 h 118777"/>
                  <a:gd name="connsiteX5" fmla="*/ 175227 w 173924"/>
                  <a:gd name="connsiteY5" fmla="*/ 39264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227" y="39264"/>
                    </a:moveTo>
                    <a:cubicBezTo>
                      <a:pt x="175369" y="39264"/>
                      <a:pt x="175510" y="39264"/>
                      <a:pt x="175581" y="39264"/>
                    </a:cubicBezTo>
                    <a:lnTo>
                      <a:pt x="175581" y="1410"/>
                    </a:lnTo>
                    <a:cubicBezTo>
                      <a:pt x="101645" y="1410"/>
                      <a:pt x="38414" y="37988"/>
                      <a:pt x="1410" y="102142"/>
                    </a:cubicBezTo>
                    <a:lnTo>
                      <a:pt x="33593" y="120714"/>
                    </a:lnTo>
                    <a:cubicBezTo>
                      <a:pt x="61948" y="72014"/>
                      <a:pt x="114760" y="39264"/>
                      <a:pt x="175227" y="39264"/>
                    </a:cubicBezTo>
                    <a:close/>
                  </a:path>
                </a:pathLst>
              </a:custGeom>
              <a:solidFill>
                <a:srgbClr val="50E6FF"/>
              </a:solidFill>
              <a:ln w="4222" cap="flat">
                <a:noFill/>
                <a:prstDash val="solid"/>
                <a:miter/>
              </a:ln>
            </p:spPr>
            <p:txBody>
              <a:bodyPr rtlCol="0" anchor="ctr"/>
              <a:lstStyle/>
              <a:p>
                <a:endParaRPr lang="en-US"/>
              </a:p>
            </p:txBody>
          </p:sp>
          <p:sp>
            <p:nvSpPr>
              <p:cNvPr id="693" name="Freeform: Shape 692">
                <a:extLst>
                  <a:ext uri="{FF2B5EF4-FFF2-40B4-BE49-F238E27FC236}">
                    <a16:creationId xmlns:a16="http://schemas.microsoft.com/office/drawing/2014/main" id="{73EE079B-E9CF-4585-AEB2-DD5CDD21F175}"/>
                  </a:ext>
                </a:extLst>
              </p:cNvPr>
              <p:cNvSpPr/>
              <p:nvPr/>
            </p:nvSpPr>
            <p:spPr>
              <a:xfrm>
                <a:off x="1591400" y="3116717"/>
                <a:ext cx="59389" cy="203619"/>
              </a:xfrm>
              <a:custGeom>
                <a:avLst/>
                <a:gdLst>
                  <a:gd name="connsiteX0" fmla="*/ 61346 w 59388"/>
                  <a:gd name="connsiteY0" fmla="*/ 20054 h 203618"/>
                  <a:gd name="connsiteX1" fmla="*/ 29163 w 59388"/>
                  <a:gd name="connsiteY1" fmla="*/ 1410 h 203618"/>
                  <a:gd name="connsiteX2" fmla="*/ 29163 w 59388"/>
                  <a:gd name="connsiteY2" fmla="*/ 202873 h 203618"/>
                  <a:gd name="connsiteX3" fmla="*/ 61275 w 59388"/>
                  <a:gd name="connsiteY3" fmla="*/ 184300 h 203618"/>
                  <a:gd name="connsiteX4" fmla="*/ 39229 w 59388"/>
                  <a:gd name="connsiteY4" fmla="*/ 102212 h 203618"/>
                  <a:gd name="connsiteX5" fmla="*/ 61346 w 59388"/>
                  <a:gd name="connsiteY5" fmla="*/ 20054 h 20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88" h="203618">
                    <a:moveTo>
                      <a:pt x="61346" y="20054"/>
                    </a:moveTo>
                    <a:lnTo>
                      <a:pt x="29163" y="1410"/>
                    </a:lnTo>
                    <a:cubicBezTo>
                      <a:pt x="-7840" y="65563"/>
                      <a:pt x="-7840" y="138720"/>
                      <a:pt x="29163" y="202873"/>
                    </a:cubicBezTo>
                    <a:lnTo>
                      <a:pt x="61275" y="184300"/>
                    </a:lnTo>
                    <a:cubicBezTo>
                      <a:pt x="47239" y="160198"/>
                      <a:pt x="39229" y="132127"/>
                      <a:pt x="39229" y="102212"/>
                    </a:cubicBezTo>
                    <a:cubicBezTo>
                      <a:pt x="39229" y="72298"/>
                      <a:pt x="47310" y="44156"/>
                      <a:pt x="61346" y="20054"/>
                    </a:cubicBezTo>
                    <a:close/>
                  </a:path>
                </a:pathLst>
              </a:custGeom>
              <a:solidFill>
                <a:srgbClr val="0078D4"/>
              </a:solidFill>
              <a:ln w="4222" cap="flat">
                <a:noFill/>
                <a:prstDash val="solid"/>
                <a:miter/>
              </a:ln>
            </p:spPr>
            <p:txBody>
              <a:bodyPr rtlCol="0" anchor="ctr"/>
              <a:lstStyle/>
              <a:p>
                <a:endParaRPr lang="en-US"/>
              </a:p>
            </p:txBody>
          </p:sp>
          <p:sp>
            <p:nvSpPr>
              <p:cNvPr id="694" name="Freeform: Shape 693">
                <a:extLst>
                  <a:ext uri="{FF2B5EF4-FFF2-40B4-BE49-F238E27FC236}">
                    <a16:creationId xmlns:a16="http://schemas.microsoft.com/office/drawing/2014/main" id="{FAEE19E4-96CD-4009-9502-99E07F72767F}"/>
                  </a:ext>
                </a:extLst>
              </p:cNvPr>
              <p:cNvSpPr/>
              <p:nvPr/>
            </p:nvSpPr>
            <p:spPr>
              <a:xfrm>
                <a:off x="1619222" y="3299673"/>
                <a:ext cx="173925" cy="118778"/>
              </a:xfrm>
              <a:custGeom>
                <a:avLst/>
                <a:gdLst>
                  <a:gd name="connsiteX0" fmla="*/ 175156 w 173924"/>
                  <a:gd name="connsiteY0" fmla="*/ 83002 h 118777"/>
                  <a:gd name="connsiteX1" fmla="*/ 33522 w 173924"/>
                  <a:gd name="connsiteY1" fmla="*/ 1410 h 118777"/>
                  <a:gd name="connsiteX2" fmla="*/ 1410 w 173924"/>
                  <a:gd name="connsiteY2" fmla="*/ 19983 h 118777"/>
                  <a:gd name="connsiteX3" fmla="*/ 175581 w 173924"/>
                  <a:gd name="connsiteY3" fmla="*/ 120714 h 118777"/>
                  <a:gd name="connsiteX4" fmla="*/ 175581 w 173924"/>
                  <a:gd name="connsiteY4" fmla="*/ 83002 h 118777"/>
                  <a:gd name="connsiteX5" fmla="*/ 175156 w 173924"/>
                  <a:gd name="connsiteY5" fmla="*/ 83002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156" y="83002"/>
                    </a:moveTo>
                    <a:cubicBezTo>
                      <a:pt x="114689" y="83002"/>
                      <a:pt x="61878" y="50181"/>
                      <a:pt x="33522" y="1410"/>
                    </a:cubicBezTo>
                    <a:lnTo>
                      <a:pt x="1410" y="19983"/>
                    </a:lnTo>
                    <a:cubicBezTo>
                      <a:pt x="38414" y="84136"/>
                      <a:pt x="101574" y="120714"/>
                      <a:pt x="175581" y="120714"/>
                    </a:cubicBezTo>
                    <a:lnTo>
                      <a:pt x="175581" y="83002"/>
                    </a:lnTo>
                    <a:cubicBezTo>
                      <a:pt x="175369" y="83002"/>
                      <a:pt x="175227" y="83002"/>
                      <a:pt x="175156" y="83002"/>
                    </a:cubicBezTo>
                    <a:close/>
                  </a:path>
                </a:pathLst>
              </a:custGeom>
              <a:solidFill>
                <a:srgbClr val="0078D4"/>
              </a:solidFill>
              <a:ln w="4222" cap="flat">
                <a:noFill/>
                <a:prstDash val="solid"/>
                <a:miter/>
              </a:ln>
            </p:spPr>
            <p:txBody>
              <a:bodyPr rtlCol="0" anchor="ctr"/>
              <a:lstStyle/>
              <a:p>
                <a:endParaRPr lang="en-US"/>
              </a:p>
            </p:txBody>
          </p:sp>
          <p:sp>
            <p:nvSpPr>
              <p:cNvPr id="695" name="Freeform: Shape 694">
                <a:extLst>
                  <a:ext uri="{FF2B5EF4-FFF2-40B4-BE49-F238E27FC236}">
                    <a16:creationId xmlns:a16="http://schemas.microsoft.com/office/drawing/2014/main" id="{CE64423D-F6FB-41F2-9274-BC6963042831}"/>
                  </a:ext>
                </a:extLst>
              </p:cNvPr>
              <p:cNvSpPr/>
              <p:nvPr/>
            </p:nvSpPr>
            <p:spPr>
              <a:xfrm>
                <a:off x="1793324" y="3015985"/>
                <a:ext cx="203619" cy="402996"/>
              </a:xfrm>
              <a:custGeom>
                <a:avLst/>
                <a:gdLst>
                  <a:gd name="connsiteX0" fmla="*/ 202518 w 203618"/>
                  <a:gd name="connsiteY0" fmla="*/ 202873 h 402995"/>
                  <a:gd name="connsiteX1" fmla="*/ 1410 w 203618"/>
                  <a:gd name="connsiteY1" fmla="*/ 1410 h 402995"/>
                  <a:gd name="connsiteX2" fmla="*/ 1410 w 203618"/>
                  <a:gd name="connsiteY2" fmla="*/ 39264 h 402995"/>
                  <a:gd name="connsiteX3" fmla="*/ 164735 w 203618"/>
                  <a:gd name="connsiteY3" fmla="*/ 202944 h 402995"/>
                  <a:gd name="connsiteX4" fmla="*/ 1410 w 203618"/>
                  <a:gd name="connsiteY4" fmla="*/ 366694 h 402995"/>
                  <a:gd name="connsiteX5" fmla="*/ 1410 w 203618"/>
                  <a:gd name="connsiteY5" fmla="*/ 404406 h 402995"/>
                  <a:gd name="connsiteX6" fmla="*/ 202518 w 203618"/>
                  <a:gd name="connsiteY6" fmla="*/ 202873 h 402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618" h="402995">
                    <a:moveTo>
                      <a:pt x="202518" y="202873"/>
                    </a:moveTo>
                    <a:cubicBezTo>
                      <a:pt x="202518" y="91579"/>
                      <a:pt x="112491" y="1410"/>
                      <a:pt x="1410" y="1410"/>
                    </a:cubicBezTo>
                    <a:lnTo>
                      <a:pt x="1410" y="39264"/>
                    </a:lnTo>
                    <a:cubicBezTo>
                      <a:pt x="91650" y="39477"/>
                      <a:pt x="164735" y="112704"/>
                      <a:pt x="164735" y="202944"/>
                    </a:cubicBezTo>
                    <a:cubicBezTo>
                      <a:pt x="164735" y="293184"/>
                      <a:pt x="91650" y="366481"/>
                      <a:pt x="1410" y="366694"/>
                    </a:cubicBezTo>
                    <a:lnTo>
                      <a:pt x="1410" y="404406"/>
                    </a:lnTo>
                    <a:cubicBezTo>
                      <a:pt x="112491" y="404406"/>
                      <a:pt x="202518" y="314166"/>
                      <a:pt x="202518" y="202873"/>
                    </a:cubicBezTo>
                    <a:close/>
                  </a:path>
                </a:pathLst>
              </a:custGeom>
              <a:solidFill>
                <a:srgbClr val="0078D4"/>
              </a:solidFill>
              <a:ln w="4222" cap="flat">
                <a:noFill/>
                <a:prstDash val="solid"/>
                <a:miter/>
              </a:ln>
            </p:spPr>
            <p:txBody>
              <a:bodyPr rtlCol="0" anchor="ctr"/>
              <a:lstStyle/>
              <a:p>
                <a:endParaRPr lang="en-US"/>
              </a:p>
            </p:txBody>
          </p:sp>
          <p:sp>
            <p:nvSpPr>
              <p:cNvPr id="696" name="Freeform: Shape 695">
                <a:extLst>
                  <a:ext uri="{FF2B5EF4-FFF2-40B4-BE49-F238E27FC236}">
                    <a16:creationId xmlns:a16="http://schemas.microsoft.com/office/drawing/2014/main" id="{0E6279CD-559E-4BDE-854F-447DD3DB71B6}"/>
                  </a:ext>
                </a:extLst>
              </p:cNvPr>
              <p:cNvSpPr/>
              <p:nvPr/>
            </p:nvSpPr>
            <p:spPr>
              <a:xfrm>
                <a:off x="1742494" y="3121539"/>
                <a:ext cx="101809" cy="190893"/>
              </a:xfrm>
              <a:custGeom>
                <a:avLst/>
                <a:gdLst>
                  <a:gd name="connsiteX0" fmla="*/ 74283 w 101809"/>
                  <a:gd name="connsiteY0" fmla="*/ 130993 h 190892"/>
                  <a:gd name="connsiteX1" fmla="*/ 59254 w 101809"/>
                  <a:gd name="connsiteY1" fmla="*/ 114192 h 190892"/>
                  <a:gd name="connsiteX2" fmla="*/ 59254 w 101809"/>
                  <a:gd name="connsiteY2" fmla="*/ 146021 h 190892"/>
                  <a:gd name="connsiteX3" fmla="*/ 74283 w 101809"/>
                  <a:gd name="connsiteY3" fmla="*/ 130993 h 190892"/>
                  <a:gd name="connsiteX4" fmla="*/ 43943 w 101809"/>
                  <a:gd name="connsiteY4" fmla="*/ 78749 h 190892"/>
                  <a:gd name="connsiteX5" fmla="*/ 43943 w 101809"/>
                  <a:gd name="connsiteY5" fmla="*/ 45432 h 190892"/>
                  <a:gd name="connsiteX6" fmla="*/ 29340 w 101809"/>
                  <a:gd name="connsiteY6" fmla="*/ 60672 h 190892"/>
                  <a:gd name="connsiteX7" fmla="*/ 43943 w 101809"/>
                  <a:gd name="connsiteY7" fmla="*/ 78749 h 190892"/>
                  <a:gd name="connsiteX8" fmla="*/ 102212 w 101809"/>
                  <a:gd name="connsiteY8" fmla="*/ 129504 h 190892"/>
                  <a:gd name="connsiteX9" fmla="*/ 91225 w 101809"/>
                  <a:gd name="connsiteY9" fmla="*/ 157505 h 190892"/>
                  <a:gd name="connsiteX10" fmla="*/ 59254 w 101809"/>
                  <a:gd name="connsiteY10" fmla="*/ 170548 h 190892"/>
                  <a:gd name="connsiteX11" fmla="*/ 59254 w 101809"/>
                  <a:gd name="connsiteY11" fmla="*/ 193303 h 190892"/>
                  <a:gd name="connsiteX12" fmla="*/ 43943 w 101809"/>
                  <a:gd name="connsiteY12" fmla="*/ 193303 h 190892"/>
                  <a:gd name="connsiteX13" fmla="*/ 43943 w 101809"/>
                  <a:gd name="connsiteY13" fmla="*/ 171186 h 190892"/>
                  <a:gd name="connsiteX14" fmla="*/ 4246 w 101809"/>
                  <a:gd name="connsiteY14" fmla="*/ 161546 h 190892"/>
                  <a:gd name="connsiteX15" fmla="*/ 4246 w 101809"/>
                  <a:gd name="connsiteY15" fmla="*/ 132482 h 190892"/>
                  <a:gd name="connsiteX16" fmla="*/ 22322 w 101809"/>
                  <a:gd name="connsiteY16" fmla="*/ 141484 h 190892"/>
                  <a:gd name="connsiteX17" fmla="*/ 43872 w 101809"/>
                  <a:gd name="connsiteY17" fmla="*/ 146446 h 190892"/>
                  <a:gd name="connsiteX18" fmla="*/ 43872 w 101809"/>
                  <a:gd name="connsiteY18" fmla="*/ 108238 h 190892"/>
                  <a:gd name="connsiteX19" fmla="*/ 11051 w 101809"/>
                  <a:gd name="connsiteY19" fmla="*/ 89382 h 190892"/>
                  <a:gd name="connsiteX20" fmla="*/ 1410 w 101809"/>
                  <a:gd name="connsiteY20" fmla="*/ 62445 h 190892"/>
                  <a:gd name="connsiteX21" fmla="*/ 13248 w 101809"/>
                  <a:gd name="connsiteY21" fmla="*/ 34302 h 190892"/>
                  <a:gd name="connsiteX22" fmla="*/ 43872 w 101809"/>
                  <a:gd name="connsiteY22" fmla="*/ 20904 h 190892"/>
                  <a:gd name="connsiteX23" fmla="*/ 43872 w 101809"/>
                  <a:gd name="connsiteY23" fmla="*/ 1410 h 190892"/>
                  <a:gd name="connsiteX24" fmla="*/ 59183 w 101809"/>
                  <a:gd name="connsiteY24" fmla="*/ 1410 h 190892"/>
                  <a:gd name="connsiteX25" fmla="*/ 59183 w 101809"/>
                  <a:gd name="connsiteY25" fmla="*/ 20479 h 190892"/>
                  <a:gd name="connsiteX26" fmla="*/ 92217 w 101809"/>
                  <a:gd name="connsiteY26" fmla="*/ 27639 h 190892"/>
                  <a:gd name="connsiteX27" fmla="*/ 92217 w 101809"/>
                  <a:gd name="connsiteY27" fmla="*/ 55994 h 190892"/>
                  <a:gd name="connsiteX28" fmla="*/ 59183 w 101809"/>
                  <a:gd name="connsiteY28" fmla="*/ 45077 h 190892"/>
                  <a:gd name="connsiteX29" fmla="*/ 59183 w 101809"/>
                  <a:gd name="connsiteY29" fmla="*/ 84845 h 190892"/>
                  <a:gd name="connsiteX30" fmla="*/ 92217 w 101809"/>
                  <a:gd name="connsiteY30" fmla="*/ 103701 h 190892"/>
                  <a:gd name="connsiteX31" fmla="*/ 102212 w 101809"/>
                  <a:gd name="connsiteY31" fmla="*/ 129504 h 19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1809" h="190892">
                    <a:moveTo>
                      <a:pt x="74283" y="130993"/>
                    </a:moveTo>
                    <a:cubicBezTo>
                      <a:pt x="74283" y="124188"/>
                      <a:pt x="69249" y="118588"/>
                      <a:pt x="59254" y="114192"/>
                    </a:cubicBezTo>
                    <a:lnTo>
                      <a:pt x="59254" y="146021"/>
                    </a:lnTo>
                    <a:cubicBezTo>
                      <a:pt x="69321" y="144391"/>
                      <a:pt x="74283" y="139428"/>
                      <a:pt x="74283" y="130993"/>
                    </a:cubicBezTo>
                    <a:close/>
                    <a:moveTo>
                      <a:pt x="43943" y="78749"/>
                    </a:moveTo>
                    <a:lnTo>
                      <a:pt x="43943" y="45432"/>
                    </a:lnTo>
                    <a:cubicBezTo>
                      <a:pt x="34231" y="47204"/>
                      <a:pt x="29340" y="52237"/>
                      <a:pt x="29340" y="60672"/>
                    </a:cubicBezTo>
                    <a:cubicBezTo>
                      <a:pt x="29411" y="68045"/>
                      <a:pt x="34231" y="74070"/>
                      <a:pt x="43943" y="78749"/>
                    </a:cubicBezTo>
                    <a:close/>
                    <a:moveTo>
                      <a:pt x="102212" y="129504"/>
                    </a:moveTo>
                    <a:cubicBezTo>
                      <a:pt x="102212" y="141130"/>
                      <a:pt x="98526" y="150487"/>
                      <a:pt x="91225" y="157505"/>
                    </a:cubicBezTo>
                    <a:cubicBezTo>
                      <a:pt x="83923" y="164594"/>
                      <a:pt x="73290" y="168918"/>
                      <a:pt x="59254" y="170548"/>
                    </a:cubicBezTo>
                    <a:lnTo>
                      <a:pt x="59254" y="193303"/>
                    </a:lnTo>
                    <a:lnTo>
                      <a:pt x="43943" y="193303"/>
                    </a:lnTo>
                    <a:lnTo>
                      <a:pt x="43943" y="171186"/>
                    </a:lnTo>
                    <a:cubicBezTo>
                      <a:pt x="29553" y="171044"/>
                      <a:pt x="16297" y="167854"/>
                      <a:pt x="4246" y="161546"/>
                    </a:cubicBezTo>
                    <a:lnTo>
                      <a:pt x="4246" y="132482"/>
                    </a:lnTo>
                    <a:cubicBezTo>
                      <a:pt x="8003" y="135530"/>
                      <a:pt x="14028" y="138578"/>
                      <a:pt x="22322" y="141484"/>
                    </a:cubicBezTo>
                    <a:cubicBezTo>
                      <a:pt x="30616" y="144391"/>
                      <a:pt x="37775" y="146021"/>
                      <a:pt x="43872" y="146446"/>
                    </a:cubicBezTo>
                    <a:lnTo>
                      <a:pt x="43872" y="108238"/>
                    </a:lnTo>
                    <a:cubicBezTo>
                      <a:pt x="28418" y="102496"/>
                      <a:pt x="17431" y="96187"/>
                      <a:pt x="11051" y="89382"/>
                    </a:cubicBezTo>
                    <a:cubicBezTo>
                      <a:pt x="4600" y="82577"/>
                      <a:pt x="1410" y="73574"/>
                      <a:pt x="1410" y="62445"/>
                    </a:cubicBezTo>
                    <a:cubicBezTo>
                      <a:pt x="1410" y="51315"/>
                      <a:pt x="5380" y="41958"/>
                      <a:pt x="13248" y="34302"/>
                    </a:cubicBezTo>
                    <a:cubicBezTo>
                      <a:pt x="21188" y="26646"/>
                      <a:pt x="31396" y="22180"/>
                      <a:pt x="43872" y="20904"/>
                    </a:cubicBezTo>
                    <a:lnTo>
                      <a:pt x="43872" y="1410"/>
                    </a:lnTo>
                    <a:lnTo>
                      <a:pt x="59183" y="1410"/>
                    </a:lnTo>
                    <a:lnTo>
                      <a:pt x="59183" y="20479"/>
                    </a:lnTo>
                    <a:cubicBezTo>
                      <a:pt x="73928" y="21188"/>
                      <a:pt x="84987" y="23527"/>
                      <a:pt x="92217" y="27639"/>
                    </a:cubicBezTo>
                    <a:lnTo>
                      <a:pt x="92217" y="55994"/>
                    </a:lnTo>
                    <a:cubicBezTo>
                      <a:pt x="82505" y="50110"/>
                      <a:pt x="71447" y="46495"/>
                      <a:pt x="59183" y="45077"/>
                    </a:cubicBezTo>
                    <a:lnTo>
                      <a:pt x="59183" y="84845"/>
                    </a:lnTo>
                    <a:cubicBezTo>
                      <a:pt x="74637" y="90445"/>
                      <a:pt x="85695" y="96754"/>
                      <a:pt x="92217" y="103701"/>
                    </a:cubicBezTo>
                    <a:cubicBezTo>
                      <a:pt x="98952" y="110719"/>
                      <a:pt x="102212" y="119296"/>
                      <a:pt x="102212" y="129504"/>
                    </a:cubicBezTo>
                    <a:close/>
                  </a:path>
                </a:pathLst>
              </a:custGeom>
              <a:solidFill>
                <a:srgbClr val="0078D4"/>
              </a:solidFill>
              <a:ln w="4222" cap="flat">
                <a:noFill/>
                <a:prstDash val="solid"/>
                <a:miter/>
              </a:ln>
            </p:spPr>
            <p:txBody>
              <a:bodyPr rtlCol="0" anchor="ctr"/>
              <a:lstStyle/>
              <a:p>
                <a:endParaRPr lang="en-US"/>
              </a:p>
            </p:txBody>
          </p:sp>
        </p:grpSp>
      </p:grpSp>
      <p:sp>
        <p:nvSpPr>
          <p:cNvPr id="745" name="TextBox 744">
            <a:extLst>
              <a:ext uri="{FF2B5EF4-FFF2-40B4-BE49-F238E27FC236}">
                <a16:creationId xmlns:a16="http://schemas.microsoft.com/office/drawing/2014/main" id="{EE36AB08-7530-4F35-A088-003391ED11F4}"/>
              </a:ext>
            </a:extLst>
          </p:cNvPr>
          <p:cNvSpPr txBox="1">
            <a:spLocks/>
          </p:cNvSpPr>
          <p:nvPr/>
        </p:nvSpPr>
        <p:spPr>
          <a:xfrm>
            <a:off x="6776311" y="2904514"/>
            <a:ext cx="4833077" cy="246221"/>
          </a:xfrm>
          <a:prstGeom prst="rect">
            <a:avLst/>
          </a:prstGeom>
          <a:noFill/>
        </p:spPr>
        <p:txBody>
          <a:bodyPr wrap="square" lIns="0" tIns="0" rIns="0" bIns="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ea typeface="+mn-ea"/>
                <a:cs typeface="+mn-cs"/>
              </a:rPr>
              <a:t>Enhance monetization opportunities</a:t>
            </a:r>
          </a:p>
        </p:txBody>
      </p:sp>
      <p:cxnSp>
        <p:nvCxnSpPr>
          <p:cNvPr id="804" name="Straight Connector 803">
            <a:extLst>
              <a:ext uri="{FF2B5EF4-FFF2-40B4-BE49-F238E27FC236}">
                <a16:creationId xmlns:a16="http://schemas.microsoft.com/office/drawing/2014/main" id="{B6F458C2-6085-42BA-943E-5B7444780FFF}"/>
              </a:ext>
              <a:ext uri="{C183D7F6-B498-43B3-948B-1728B52AA6E4}">
                <adec:decorative xmlns:adec="http://schemas.microsoft.com/office/drawing/2017/decorative" val="1"/>
              </a:ext>
            </a:extLst>
          </p:cNvPr>
          <p:cNvCxnSpPr>
            <a:cxnSpLocks/>
          </p:cNvCxnSpPr>
          <p:nvPr/>
        </p:nvCxnSpPr>
        <p:spPr>
          <a:xfrm>
            <a:off x="5307015" y="3937436"/>
            <a:ext cx="1219200" cy="0"/>
          </a:xfrm>
          <a:prstGeom prst="line">
            <a:avLst/>
          </a:prstGeom>
          <a:ln w="3175">
            <a:solidFill>
              <a:schemeClr val="bg1">
                <a:lumMod val="75000"/>
              </a:schemeClr>
            </a:solidFill>
            <a:prstDash val="solid"/>
            <a:headEnd type="oval" w="sm" len="sm"/>
            <a:tailEnd type="none" w="lg" len="med"/>
          </a:ln>
        </p:spPr>
        <p:style>
          <a:lnRef idx="1">
            <a:schemeClr val="accent1"/>
          </a:lnRef>
          <a:fillRef idx="0">
            <a:schemeClr val="accent1"/>
          </a:fillRef>
          <a:effectRef idx="0">
            <a:schemeClr val="accent1"/>
          </a:effectRef>
          <a:fontRef idx="minor">
            <a:schemeClr val="tx1"/>
          </a:fontRef>
        </p:style>
      </p:cxnSp>
      <p:grpSp>
        <p:nvGrpSpPr>
          <p:cNvPr id="859" name="Group 858" descr="Icon of a dashboard">
            <a:extLst>
              <a:ext uri="{FF2B5EF4-FFF2-40B4-BE49-F238E27FC236}">
                <a16:creationId xmlns:a16="http://schemas.microsoft.com/office/drawing/2014/main" id="{46F2D5E2-74C7-457F-B4D7-7A264B824969}"/>
              </a:ext>
            </a:extLst>
          </p:cNvPr>
          <p:cNvGrpSpPr/>
          <p:nvPr/>
        </p:nvGrpSpPr>
        <p:grpSpPr>
          <a:xfrm>
            <a:off x="6293388" y="3620731"/>
            <a:ext cx="734760" cy="633412"/>
            <a:chOff x="6293388" y="3620731"/>
            <a:chExt cx="734760" cy="633412"/>
          </a:xfrm>
        </p:grpSpPr>
        <p:sp>
          <p:nvSpPr>
            <p:cNvPr id="860" name="Hexagon 859">
              <a:extLst>
                <a:ext uri="{FF2B5EF4-FFF2-40B4-BE49-F238E27FC236}">
                  <a16:creationId xmlns:a16="http://schemas.microsoft.com/office/drawing/2014/main" id="{080D2E07-917B-4336-A0D0-46AB3F62300E}"/>
                </a:ext>
              </a:extLst>
            </p:cNvPr>
            <p:cNvSpPr/>
            <p:nvPr/>
          </p:nvSpPr>
          <p:spPr>
            <a:xfrm rot="10800000" flipV="1">
              <a:off x="6293388" y="3620731"/>
              <a:ext cx="734760" cy="633412"/>
            </a:xfrm>
            <a:prstGeom prst="hexagon">
              <a:avLst/>
            </a:prstGeom>
            <a:solidFill>
              <a:schemeClr val="bg1"/>
            </a:solidFill>
            <a:ln w="12700">
              <a:solidFill>
                <a:schemeClr val="accent1"/>
              </a:solidFill>
              <a:headEnd type="none" w="med" len="med"/>
              <a:tailEnd type="none" w="med" len="med"/>
            </a:ln>
            <a:effectLst>
              <a:outerShdw blurRad="63500" sx="110000" sy="11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61" name="server">
              <a:extLst>
                <a:ext uri="{FF2B5EF4-FFF2-40B4-BE49-F238E27FC236}">
                  <a16:creationId xmlns:a16="http://schemas.microsoft.com/office/drawing/2014/main" id="{F4F90B35-6309-4E78-850D-11BB38D458D1}"/>
                </a:ext>
              </a:extLst>
            </p:cNvPr>
            <p:cNvGrpSpPr/>
            <p:nvPr/>
          </p:nvGrpSpPr>
          <p:grpSpPr>
            <a:xfrm>
              <a:off x="6483988" y="3794959"/>
              <a:ext cx="353559" cy="284956"/>
              <a:chOff x="2589870" y="1219200"/>
              <a:chExt cx="528742" cy="426150"/>
            </a:xfrm>
          </p:grpSpPr>
          <p:sp>
            <p:nvSpPr>
              <p:cNvPr id="862" name="Freeform 13">
                <a:extLst>
                  <a:ext uri="{FF2B5EF4-FFF2-40B4-BE49-F238E27FC236}">
                    <a16:creationId xmlns:a16="http://schemas.microsoft.com/office/drawing/2014/main" id="{F1B8DDF0-870B-4595-8DA2-05387ED8789C}"/>
                  </a:ext>
                </a:extLst>
              </p:cNvPr>
              <p:cNvSpPr>
                <a:spLocks/>
              </p:cNvSpPr>
              <p:nvPr/>
            </p:nvSpPr>
            <p:spPr bwMode="auto">
              <a:xfrm>
                <a:off x="2589870" y="1219200"/>
                <a:ext cx="455086" cy="386692"/>
              </a:xfrm>
              <a:custGeom>
                <a:avLst/>
                <a:gdLst>
                  <a:gd name="T0" fmla="*/ 452 w 466"/>
                  <a:gd name="T1" fmla="*/ 396 h 396"/>
                  <a:gd name="T2" fmla="*/ 14 w 466"/>
                  <a:gd name="T3" fmla="*/ 396 h 396"/>
                  <a:gd name="T4" fmla="*/ 0 w 466"/>
                  <a:gd name="T5" fmla="*/ 382 h 396"/>
                  <a:gd name="T6" fmla="*/ 0 w 466"/>
                  <a:gd name="T7" fmla="*/ 14 h 396"/>
                  <a:gd name="T8" fmla="*/ 14 w 466"/>
                  <a:gd name="T9" fmla="*/ 0 h 396"/>
                  <a:gd name="T10" fmla="*/ 452 w 466"/>
                  <a:gd name="T11" fmla="*/ 0 h 396"/>
                  <a:gd name="T12" fmla="*/ 466 w 466"/>
                  <a:gd name="T13" fmla="*/ 14 h 396"/>
                  <a:gd name="T14" fmla="*/ 466 w 466"/>
                  <a:gd name="T15" fmla="*/ 382 h 396"/>
                  <a:gd name="T16" fmla="*/ 452 w 466"/>
                  <a:gd name="T17" fmla="*/ 396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6" h="396">
                    <a:moveTo>
                      <a:pt x="452" y="396"/>
                    </a:moveTo>
                    <a:cubicBezTo>
                      <a:pt x="14" y="396"/>
                      <a:pt x="14" y="396"/>
                      <a:pt x="14" y="396"/>
                    </a:cubicBezTo>
                    <a:cubicBezTo>
                      <a:pt x="6" y="396"/>
                      <a:pt x="0" y="390"/>
                      <a:pt x="0" y="382"/>
                    </a:cubicBezTo>
                    <a:cubicBezTo>
                      <a:pt x="0" y="14"/>
                      <a:pt x="0" y="14"/>
                      <a:pt x="0" y="14"/>
                    </a:cubicBezTo>
                    <a:cubicBezTo>
                      <a:pt x="0" y="6"/>
                      <a:pt x="6" y="0"/>
                      <a:pt x="14" y="0"/>
                    </a:cubicBezTo>
                    <a:cubicBezTo>
                      <a:pt x="452" y="0"/>
                      <a:pt x="452" y="0"/>
                      <a:pt x="452" y="0"/>
                    </a:cubicBezTo>
                    <a:cubicBezTo>
                      <a:pt x="460" y="0"/>
                      <a:pt x="466" y="6"/>
                      <a:pt x="466" y="14"/>
                    </a:cubicBezTo>
                    <a:cubicBezTo>
                      <a:pt x="466" y="382"/>
                      <a:pt x="466" y="382"/>
                      <a:pt x="466" y="382"/>
                    </a:cubicBezTo>
                    <a:cubicBezTo>
                      <a:pt x="466" y="390"/>
                      <a:pt x="460" y="396"/>
                      <a:pt x="452" y="396"/>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863" name="Rectangle 14">
                <a:extLst>
                  <a:ext uri="{FF2B5EF4-FFF2-40B4-BE49-F238E27FC236}">
                    <a16:creationId xmlns:a16="http://schemas.microsoft.com/office/drawing/2014/main" id="{D2C2F915-76CE-4A8F-AAEC-95BF210A8BDD}"/>
                  </a:ext>
                </a:extLst>
              </p:cNvPr>
              <p:cNvSpPr>
                <a:spLocks noChangeArrowheads="1"/>
              </p:cNvSpPr>
              <p:nvPr/>
            </p:nvSpPr>
            <p:spPr bwMode="auto">
              <a:xfrm>
                <a:off x="2968670" y="1379664"/>
                <a:ext cx="30251" cy="1894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864" name="Rectangle 15">
                <a:extLst>
                  <a:ext uri="{FF2B5EF4-FFF2-40B4-BE49-F238E27FC236}">
                    <a16:creationId xmlns:a16="http://schemas.microsoft.com/office/drawing/2014/main" id="{3BEBB808-8B6C-48AF-B095-1BC4FC389B73}"/>
                  </a:ext>
                </a:extLst>
              </p:cNvPr>
              <p:cNvSpPr>
                <a:spLocks noChangeArrowheads="1"/>
              </p:cNvSpPr>
              <p:nvPr/>
            </p:nvSpPr>
            <p:spPr bwMode="auto">
              <a:xfrm>
                <a:off x="2926581" y="1424383"/>
                <a:ext cx="30251" cy="14468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865" name="Rectangle 16">
                <a:extLst>
                  <a:ext uri="{FF2B5EF4-FFF2-40B4-BE49-F238E27FC236}">
                    <a16:creationId xmlns:a16="http://schemas.microsoft.com/office/drawing/2014/main" id="{6807346D-6D30-4590-9D72-CDBD5473386A}"/>
                  </a:ext>
                </a:extLst>
              </p:cNvPr>
              <p:cNvSpPr>
                <a:spLocks noChangeArrowheads="1"/>
              </p:cNvSpPr>
              <p:nvPr/>
            </p:nvSpPr>
            <p:spPr bwMode="auto">
              <a:xfrm>
                <a:off x="2884492" y="1476994"/>
                <a:ext cx="30251" cy="9206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866" name="Rectangle 17">
                <a:extLst>
                  <a:ext uri="{FF2B5EF4-FFF2-40B4-BE49-F238E27FC236}">
                    <a16:creationId xmlns:a16="http://schemas.microsoft.com/office/drawing/2014/main" id="{A3D1807E-2260-4FA6-BDFA-0440136CAF66}"/>
                  </a:ext>
                </a:extLst>
              </p:cNvPr>
              <p:cNvSpPr>
                <a:spLocks noChangeArrowheads="1"/>
              </p:cNvSpPr>
              <p:nvPr/>
            </p:nvSpPr>
            <p:spPr bwMode="auto">
              <a:xfrm>
                <a:off x="2842403" y="1461211"/>
                <a:ext cx="30251" cy="10785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867" name="Rectangle 18">
                <a:extLst>
                  <a:ext uri="{FF2B5EF4-FFF2-40B4-BE49-F238E27FC236}">
                    <a16:creationId xmlns:a16="http://schemas.microsoft.com/office/drawing/2014/main" id="{C01C4B2A-D8B3-4F3C-A008-68ACEA9F20EC}"/>
                  </a:ext>
                </a:extLst>
              </p:cNvPr>
              <p:cNvSpPr>
                <a:spLocks noChangeArrowheads="1"/>
              </p:cNvSpPr>
              <p:nvPr/>
            </p:nvSpPr>
            <p:spPr bwMode="auto">
              <a:xfrm>
                <a:off x="2800315" y="1496724"/>
                <a:ext cx="30251" cy="7234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868" name="Rectangle 19">
                <a:extLst>
                  <a:ext uri="{FF2B5EF4-FFF2-40B4-BE49-F238E27FC236}">
                    <a16:creationId xmlns:a16="http://schemas.microsoft.com/office/drawing/2014/main" id="{A3D9CC59-7C1C-42CD-97C0-D565770EEEF7}"/>
                  </a:ext>
                </a:extLst>
              </p:cNvPr>
              <p:cNvSpPr>
                <a:spLocks noChangeArrowheads="1"/>
              </p:cNvSpPr>
              <p:nvPr/>
            </p:nvSpPr>
            <p:spPr bwMode="auto">
              <a:xfrm>
                <a:off x="2968670" y="1402024"/>
                <a:ext cx="30251" cy="1670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869" name="Rectangle 20">
                <a:extLst>
                  <a:ext uri="{FF2B5EF4-FFF2-40B4-BE49-F238E27FC236}">
                    <a16:creationId xmlns:a16="http://schemas.microsoft.com/office/drawing/2014/main" id="{A6D61E41-DADC-4D48-98E4-442E2267F00B}"/>
                  </a:ext>
                </a:extLst>
              </p:cNvPr>
              <p:cNvSpPr>
                <a:spLocks noChangeArrowheads="1"/>
              </p:cNvSpPr>
              <p:nvPr/>
            </p:nvSpPr>
            <p:spPr bwMode="auto">
              <a:xfrm>
                <a:off x="2926581" y="1448058"/>
                <a:ext cx="30251" cy="12100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870" name="Rectangle 21">
                <a:extLst>
                  <a:ext uri="{FF2B5EF4-FFF2-40B4-BE49-F238E27FC236}">
                    <a16:creationId xmlns:a16="http://schemas.microsoft.com/office/drawing/2014/main" id="{C4BB76B2-6247-44B9-B98B-9EA3922C364B}"/>
                  </a:ext>
                </a:extLst>
              </p:cNvPr>
              <p:cNvSpPr>
                <a:spLocks noChangeArrowheads="1"/>
              </p:cNvSpPr>
              <p:nvPr/>
            </p:nvSpPr>
            <p:spPr bwMode="auto">
              <a:xfrm>
                <a:off x="2884492" y="1496724"/>
                <a:ext cx="30251" cy="723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871" name="Rectangle 22">
                <a:extLst>
                  <a:ext uri="{FF2B5EF4-FFF2-40B4-BE49-F238E27FC236}">
                    <a16:creationId xmlns:a16="http://schemas.microsoft.com/office/drawing/2014/main" id="{7C9F9D02-A655-499D-A912-4D05B076E47C}"/>
                  </a:ext>
                </a:extLst>
              </p:cNvPr>
              <p:cNvSpPr>
                <a:spLocks noChangeArrowheads="1"/>
              </p:cNvSpPr>
              <p:nvPr/>
            </p:nvSpPr>
            <p:spPr bwMode="auto">
              <a:xfrm>
                <a:off x="2842403" y="1526975"/>
                <a:ext cx="30251" cy="420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872" name="Rectangle 23">
                <a:extLst>
                  <a:ext uri="{FF2B5EF4-FFF2-40B4-BE49-F238E27FC236}">
                    <a16:creationId xmlns:a16="http://schemas.microsoft.com/office/drawing/2014/main" id="{04C9CA60-63CC-46AA-A7AE-54B31F5E8553}"/>
                  </a:ext>
                </a:extLst>
              </p:cNvPr>
              <p:cNvSpPr>
                <a:spLocks noChangeArrowheads="1"/>
              </p:cNvSpPr>
              <p:nvPr/>
            </p:nvSpPr>
            <p:spPr bwMode="auto">
              <a:xfrm>
                <a:off x="2800315" y="1544074"/>
                <a:ext cx="30251" cy="249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873" name="Freeform 24">
                <a:extLst>
                  <a:ext uri="{FF2B5EF4-FFF2-40B4-BE49-F238E27FC236}">
                    <a16:creationId xmlns:a16="http://schemas.microsoft.com/office/drawing/2014/main" id="{A0340228-410E-4BCF-AD43-E6DC840980BD}"/>
                  </a:ext>
                </a:extLst>
              </p:cNvPr>
              <p:cNvSpPr>
                <a:spLocks/>
              </p:cNvSpPr>
              <p:nvPr/>
            </p:nvSpPr>
            <p:spPr bwMode="auto">
              <a:xfrm>
                <a:off x="2798999" y="1309954"/>
                <a:ext cx="199922" cy="147311"/>
              </a:xfrm>
              <a:custGeom>
                <a:avLst/>
                <a:gdLst>
                  <a:gd name="T0" fmla="*/ 170 w 205"/>
                  <a:gd name="T1" fmla="*/ 0 h 152"/>
                  <a:gd name="T2" fmla="*/ 164 w 205"/>
                  <a:gd name="T3" fmla="*/ 6 h 152"/>
                  <a:gd name="T4" fmla="*/ 170 w 205"/>
                  <a:gd name="T5" fmla="*/ 12 h 152"/>
                  <a:gd name="T6" fmla="*/ 185 w 205"/>
                  <a:gd name="T7" fmla="*/ 12 h 152"/>
                  <a:gd name="T8" fmla="*/ 99 w 205"/>
                  <a:gd name="T9" fmla="*/ 98 h 152"/>
                  <a:gd name="T10" fmla="*/ 77 w 205"/>
                  <a:gd name="T11" fmla="*/ 75 h 152"/>
                  <a:gd name="T12" fmla="*/ 73 w 205"/>
                  <a:gd name="T13" fmla="*/ 73 h 152"/>
                  <a:gd name="T14" fmla="*/ 73 w 205"/>
                  <a:gd name="T15" fmla="*/ 73 h 152"/>
                  <a:gd name="T16" fmla="*/ 68 w 205"/>
                  <a:gd name="T17" fmla="*/ 75 h 152"/>
                  <a:gd name="T18" fmla="*/ 3 w 205"/>
                  <a:gd name="T19" fmla="*/ 142 h 152"/>
                  <a:gd name="T20" fmla="*/ 3 w 205"/>
                  <a:gd name="T21" fmla="*/ 150 h 152"/>
                  <a:gd name="T22" fmla="*/ 7 w 205"/>
                  <a:gd name="T23" fmla="*/ 152 h 152"/>
                  <a:gd name="T24" fmla="*/ 11 w 205"/>
                  <a:gd name="T25" fmla="*/ 150 h 152"/>
                  <a:gd name="T26" fmla="*/ 73 w 205"/>
                  <a:gd name="T27" fmla="*/ 88 h 152"/>
                  <a:gd name="T28" fmla="*/ 95 w 205"/>
                  <a:gd name="T29" fmla="*/ 111 h 152"/>
                  <a:gd name="T30" fmla="*/ 99 w 205"/>
                  <a:gd name="T31" fmla="*/ 113 h 152"/>
                  <a:gd name="T32" fmla="*/ 104 w 205"/>
                  <a:gd name="T33" fmla="*/ 111 h 152"/>
                  <a:gd name="T34" fmla="*/ 193 w 205"/>
                  <a:gd name="T35" fmla="*/ 21 h 152"/>
                  <a:gd name="T36" fmla="*/ 193 w 205"/>
                  <a:gd name="T37" fmla="*/ 35 h 152"/>
                  <a:gd name="T38" fmla="*/ 199 w 205"/>
                  <a:gd name="T39" fmla="*/ 41 h 152"/>
                  <a:gd name="T40" fmla="*/ 205 w 205"/>
                  <a:gd name="T41" fmla="*/ 35 h 152"/>
                  <a:gd name="T42" fmla="*/ 205 w 205"/>
                  <a:gd name="T43" fmla="*/ 0 h 152"/>
                  <a:gd name="T44" fmla="*/ 170 w 205"/>
                  <a:gd name="T4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5" h="152">
                    <a:moveTo>
                      <a:pt x="170" y="0"/>
                    </a:moveTo>
                    <a:cubicBezTo>
                      <a:pt x="167" y="0"/>
                      <a:pt x="164" y="3"/>
                      <a:pt x="164" y="6"/>
                    </a:cubicBezTo>
                    <a:cubicBezTo>
                      <a:pt x="164" y="9"/>
                      <a:pt x="167" y="12"/>
                      <a:pt x="170" y="12"/>
                    </a:cubicBezTo>
                    <a:cubicBezTo>
                      <a:pt x="185" y="12"/>
                      <a:pt x="185" y="12"/>
                      <a:pt x="185" y="12"/>
                    </a:cubicBezTo>
                    <a:cubicBezTo>
                      <a:pt x="99" y="98"/>
                      <a:pt x="99" y="98"/>
                      <a:pt x="99" y="98"/>
                    </a:cubicBezTo>
                    <a:cubicBezTo>
                      <a:pt x="77" y="75"/>
                      <a:pt x="77" y="75"/>
                      <a:pt x="77" y="75"/>
                    </a:cubicBezTo>
                    <a:cubicBezTo>
                      <a:pt x="76" y="74"/>
                      <a:pt x="74" y="73"/>
                      <a:pt x="73" y="73"/>
                    </a:cubicBezTo>
                    <a:cubicBezTo>
                      <a:pt x="73" y="73"/>
                      <a:pt x="73" y="73"/>
                      <a:pt x="73" y="73"/>
                    </a:cubicBezTo>
                    <a:cubicBezTo>
                      <a:pt x="71" y="73"/>
                      <a:pt x="70" y="74"/>
                      <a:pt x="68" y="75"/>
                    </a:cubicBezTo>
                    <a:cubicBezTo>
                      <a:pt x="3" y="142"/>
                      <a:pt x="3" y="142"/>
                      <a:pt x="3" y="142"/>
                    </a:cubicBezTo>
                    <a:cubicBezTo>
                      <a:pt x="0" y="144"/>
                      <a:pt x="0" y="148"/>
                      <a:pt x="3" y="150"/>
                    </a:cubicBezTo>
                    <a:cubicBezTo>
                      <a:pt x="4" y="151"/>
                      <a:pt x="5" y="152"/>
                      <a:pt x="7" y="152"/>
                    </a:cubicBezTo>
                    <a:cubicBezTo>
                      <a:pt x="9" y="152"/>
                      <a:pt x="10" y="151"/>
                      <a:pt x="11" y="150"/>
                    </a:cubicBezTo>
                    <a:cubicBezTo>
                      <a:pt x="73" y="88"/>
                      <a:pt x="73" y="88"/>
                      <a:pt x="73" y="88"/>
                    </a:cubicBezTo>
                    <a:cubicBezTo>
                      <a:pt x="95" y="111"/>
                      <a:pt x="95" y="111"/>
                      <a:pt x="95" y="111"/>
                    </a:cubicBezTo>
                    <a:cubicBezTo>
                      <a:pt x="96" y="112"/>
                      <a:pt x="98" y="113"/>
                      <a:pt x="99" y="113"/>
                    </a:cubicBezTo>
                    <a:cubicBezTo>
                      <a:pt x="101" y="113"/>
                      <a:pt x="103" y="112"/>
                      <a:pt x="104" y="111"/>
                    </a:cubicBezTo>
                    <a:cubicBezTo>
                      <a:pt x="193" y="21"/>
                      <a:pt x="193" y="21"/>
                      <a:pt x="193" y="21"/>
                    </a:cubicBezTo>
                    <a:cubicBezTo>
                      <a:pt x="193" y="35"/>
                      <a:pt x="193" y="35"/>
                      <a:pt x="193" y="35"/>
                    </a:cubicBezTo>
                    <a:cubicBezTo>
                      <a:pt x="193" y="38"/>
                      <a:pt x="196" y="41"/>
                      <a:pt x="199" y="41"/>
                    </a:cubicBezTo>
                    <a:cubicBezTo>
                      <a:pt x="202" y="41"/>
                      <a:pt x="205" y="38"/>
                      <a:pt x="205" y="35"/>
                    </a:cubicBezTo>
                    <a:cubicBezTo>
                      <a:pt x="205" y="0"/>
                      <a:pt x="205" y="0"/>
                      <a:pt x="205" y="0"/>
                    </a:cubicBezTo>
                    <a:lnTo>
                      <a:pt x="1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874" name="Freeform 25">
                <a:extLst>
                  <a:ext uri="{FF2B5EF4-FFF2-40B4-BE49-F238E27FC236}">
                    <a16:creationId xmlns:a16="http://schemas.microsoft.com/office/drawing/2014/main" id="{1AC22EFE-EDB4-4321-9BB6-6C10439904BF}"/>
                  </a:ext>
                </a:extLst>
              </p:cNvPr>
              <p:cNvSpPr>
                <a:spLocks noEditPoints="1"/>
              </p:cNvSpPr>
              <p:nvPr/>
            </p:nvSpPr>
            <p:spPr bwMode="auto">
              <a:xfrm>
                <a:off x="2798999" y="1308639"/>
                <a:ext cx="201238" cy="149942"/>
              </a:xfrm>
              <a:custGeom>
                <a:avLst/>
                <a:gdLst>
                  <a:gd name="T0" fmla="*/ 73 w 206"/>
                  <a:gd name="T1" fmla="*/ 75 h 154"/>
                  <a:gd name="T2" fmla="*/ 69 w 206"/>
                  <a:gd name="T3" fmla="*/ 77 h 154"/>
                  <a:gd name="T4" fmla="*/ 3 w 206"/>
                  <a:gd name="T5" fmla="*/ 143 h 154"/>
                  <a:gd name="T6" fmla="*/ 2 w 206"/>
                  <a:gd name="T7" fmla="*/ 147 h 154"/>
                  <a:gd name="T8" fmla="*/ 3 w 206"/>
                  <a:gd name="T9" fmla="*/ 150 h 154"/>
                  <a:gd name="T10" fmla="*/ 11 w 206"/>
                  <a:gd name="T11" fmla="*/ 150 h 154"/>
                  <a:gd name="T12" fmla="*/ 73 w 206"/>
                  <a:gd name="T13" fmla="*/ 88 h 154"/>
                  <a:gd name="T14" fmla="*/ 96 w 206"/>
                  <a:gd name="T15" fmla="*/ 111 h 154"/>
                  <a:gd name="T16" fmla="*/ 100 w 206"/>
                  <a:gd name="T17" fmla="*/ 113 h 154"/>
                  <a:gd name="T18" fmla="*/ 103 w 206"/>
                  <a:gd name="T19" fmla="*/ 111 h 154"/>
                  <a:gd name="T20" fmla="*/ 194 w 206"/>
                  <a:gd name="T21" fmla="*/ 19 h 154"/>
                  <a:gd name="T22" fmla="*/ 194 w 206"/>
                  <a:gd name="T23" fmla="*/ 36 h 154"/>
                  <a:gd name="T24" fmla="*/ 199 w 206"/>
                  <a:gd name="T25" fmla="*/ 41 h 154"/>
                  <a:gd name="T26" fmla="*/ 204 w 206"/>
                  <a:gd name="T27" fmla="*/ 36 h 154"/>
                  <a:gd name="T28" fmla="*/ 204 w 206"/>
                  <a:gd name="T29" fmla="*/ 2 h 154"/>
                  <a:gd name="T30" fmla="*/ 170 w 206"/>
                  <a:gd name="T31" fmla="*/ 2 h 154"/>
                  <a:gd name="T32" fmla="*/ 165 w 206"/>
                  <a:gd name="T33" fmla="*/ 7 h 154"/>
                  <a:gd name="T34" fmla="*/ 170 w 206"/>
                  <a:gd name="T35" fmla="*/ 12 h 154"/>
                  <a:gd name="T36" fmla="*/ 187 w 206"/>
                  <a:gd name="T37" fmla="*/ 12 h 154"/>
                  <a:gd name="T38" fmla="*/ 99 w 206"/>
                  <a:gd name="T39" fmla="*/ 101 h 154"/>
                  <a:gd name="T40" fmla="*/ 76 w 206"/>
                  <a:gd name="T41" fmla="*/ 77 h 154"/>
                  <a:gd name="T42" fmla="*/ 73 w 206"/>
                  <a:gd name="T43" fmla="*/ 75 h 154"/>
                  <a:gd name="T44" fmla="*/ 7 w 206"/>
                  <a:gd name="T45" fmla="*/ 154 h 154"/>
                  <a:gd name="T46" fmla="*/ 2 w 206"/>
                  <a:gd name="T47" fmla="*/ 152 h 154"/>
                  <a:gd name="T48" fmla="*/ 0 w 206"/>
                  <a:gd name="T49" fmla="*/ 147 h 154"/>
                  <a:gd name="T50" fmla="*/ 2 w 206"/>
                  <a:gd name="T51" fmla="*/ 142 h 154"/>
                  <a:gd name="T52" fmla="*/ 68 w 206"/>
                  <a:gd name="T53" fmla="*/ 75 h 154"/>
                  <a:gd name="T54" fmla="*/ 78 w 206"/>
                  <a:gd name="T55" fmla="*/ 76 h 154"/>
                  <a:gd name="T56" fmla="*/ 99 w 206"/>
                  <a:gd name="T57" fmla="*/ 98 h 154"/>
                  <a:gd name="T58" fmla="*/ 182 w 206"/>
                  <a:gd name="T59" fmla="*/ 14 h 154"/>
                  <a:gd name="T60" fmla="*/ 170 w 206"/>
                  <a:gd name="T61" fmla="*/ 14 h 154"/>
                  <a:gd name="T62" fmla="*/ 163 w 206"/>
                  <a:gd name="T63" fmla="*/ 7 h 154"/>
                  <a:gd name="T64" fmla="*/ 170 w 206"/>
                  <a:gd name="T65" fmla="*/ 0 h 154"/>
                  <a:gd name="T66" fmla="*/ 206 w 206"/>
                  <a:gd name="T67" fmla="*/ 0 h 154"/>
                  <a:gd name="T68" fmla="*/ 206 w 206"/>
                  <a:gd name="T69" fmla="*/ 36 h 154"/>
                  <a:gd name="T70" fmla="*/ 199 w 206"/>
                  <a:gd name="T71" fmla="*/ 43 h 154"/>
                  <a:gd name="T72" fmla="*/ 192 w 206"/>
                  <a:gd name="T73" fmla="*/ 36 h 154"/>
                  <a:gd name="T74" fmla="*/ 192 w 206"/>
                  <a:gd name="T75" fmla="*/ 24 h 154"/>
                  <a:gd name="T76" fmla="*/ 104 w 206"/>
                  <a:gd name="T77" fmla="*/ 113 h 154"/>
                  <a:gd name="T78" fmla="*/ 99 w 206"/>
                  <a:gd name="T79" fmla="*/ 115 h 154"/>
                  <a:gd name="T80" fmla="*/ 94 w 206"/>
                  <a:gd name="T81" fmla="*/ 113 h 154"/>
                  <a:gd name="T82" fmla="*/ 73 w 206"/>
                  <a:gd name="T83" fmla="*/ 90 h 154"/>
                  <a:gd name="T84" fmla="*/ 12 w 206"/>
                  <a:gd name="T85" fmla="*/ 152 h 154"/>
                  <a:gd name="T86" fmla="*/ 7 w 206"/>
                  <a:gd name="T87"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6" h="154">
                    <a:moveTo>
                      <a:pt x="73" y="75"/>
                    </a:moveTo>
                    <a:cubicBezTo>
                      <a:pt x="71" y="75"/>
                      <a:pt x="70" y="76"/>
                      <a:pt x="69" y="77"/>
                    </a:cubicBezTo>
                    <a:cubicBezTo>
                      <a:pt x="3" y="143"/>
                      <a:pt x="3" y="143"/>
                      <a:pt x="3" y="143"/>
                    </a:cubicBezTo>
                    <a:cubicBezTo>
                      <a:pt x="2" y="144"/>
                      <a:pt x="2" y="145"/>
                      <a:pt x="2" y="147"/>
                    </a:cubicBezTo>
                    <a:cubicBezTo>
                      <a:pt x="2" y="148"/>
                      <a:pt x="2" y="149"/>
                      <a:pt x="3" y="150"/>
                    </a:cubicBezTo>
                    <a:cubicBezTo>
                      <a:pt x="5" y="152"/>
                      <a:pt x="9" y="152"/>
                      <a:pt x="11" y="150"/>
                    </a:cubicBezTo>
                    <a:cubicBezTo>
                      <a:pt x="73" y="88"/>
                      <a:pt x="73" y="88"/>
                      <a:pt x="73" y="88"/>
                    </a:cubicBezTo>
                    <a:cubicBezTo>
                      <a:pt x="96" y="111"/>
                      <a:pt x="96" y="111"/>
                      <a:pt x="96" y="111"/>
                    </a:cubicBezTo>
                    <a:cubicBezTo>
                      <a:pt x="97" y="112"/>
                      <a:pt x="98" y="113"/>
                      <a:pt x="100" y="113"/>
                    </a:cubicBezTo>
                    <a:cubicBezTo>
                      <a:pt x="101" y="113"/>
                      <a:pt x="102" y="112"/>
                      <a:pt x="103" y="111"/>
                    </a:cubicBezTo>
                    <a:cubicBezTo>
                      <a:pt x="194" y="19"/>
                      <a:pt x="194" y="19"/>
                      <a:pt x="194" y="19"/>
                    </a:cubicBezTo>
                    <a:cubicBezTo>
                      <a:pt x="194" y="36"/>
                      <a:pt x="194" y="36"/>
                      <a:pt x="194" y="36"/>
                    </a:cubicBezTo>
                    <a:cubicBezTo>
                      <a:pt x="194" y="38"/>
                      <a:pt x="196" y="41"/>
                      <a:pt x="199" y="41"/>
                    </a:cubicBezTo>
                    <a:cubicBezTo>
                      <a:pt x="202" y="41"/>
                      <a:pt x="204" y="38"/>
                      <a:pt x="204" y="36"/>
                    </a:cubicBezTo>
                    <a:cubicBezTo>
                      <a:pt x="204" y="2"/>
                      <a:pt x="204" y="2"/>
                      <a:pt x="204" y="2"/>
                    </a:cubicBezTo>
                    <a:cubicBezTo>
                      <a:pt x="170" y="2"/>
                      <a:pt x="170" y="2"/>
                      <a:pt x="170" y="2"/>
                    </a:cubicBezTo>
                    <a:cubicBezTo>
                      <a:pt x="168" y="2"/>
                      <a:pt x="165" y="4"/>
                      <a:pt x="165" y="7"/>
                    </a:cubicBezTo>
                    <a:cubicBezTo>
                      <a:pt x="165" y="10"/>
                      <a:pt x="168" y="12"/>
                      <a:pt x="170" y="12"/>
                    </a:cubicBezTo>
                    <a:cubicBezTo>
                      <a:pt x="187" y="12"/>
                      <a:pt x="187" y="12"/>
                      <a:pt x="187" y="12"/>
                    </a:cubicBezTo>
                    <a:cubicBezTo>
                      <a:pt x="99" y="101"/>
                      <a:pt x="99" y="101"/>
                      <a:pt x="99" y="101"/>
                    </a:cubicBezTo>
                    <a:cubicBezTo>
                      <a:pt x="76" y="77"/>
                      <a:pt x="76" y="77"/>
                      <a:pt x="76" y="77"/>
                    </a:cubicBezTo>
                    <a:cubicBezTo>
                      <a:pt x="75" y="76"/>
                      <a:pt x="74" y="75"/>
                      <a:pt x="73" y="75"/>
                    </a:cubicBezTo>
                    <a:close/>
                    <a:moveTo>
                      <a:pt x="7" y="154"/>
                    </a:moveTo>
                    <a:cubicBezTo>
                      <a:pt x="5" y="154"/>
                      <a:pt x="3" y="153"/>
                      <a:pt x="2" y="152"/>
                    </a:cubicBezTo>
                    <a:cubicBezTo>
                      <a:pt x="1" y="150"/>
                      <a:pt x="0" y="149"/>
                      <a:pt x="0" y="147"/>
                    </a:cubicBezTo>
                    <a:cubicBezTo>
                      <a:pt x="0" y="145"/>
                      <a:pt x="1" y="143"/>
                      <a:pt x="2" y="142"/>
                    </a:cubicBezTo>
                    <a:cubicBezTo>
                      <a:pt x="68" y="75"/>
                      <a:pt x="68" y="75"/>
                      <a:pt x="68" y="75"/>
                    </a:cubicBezTo>
                    <a:cubicBezTo>
                      <a:pt x="70" y="73"/>
                      <a:pt x="75" y="73"/>
                      <a:pt x="78" y="76"/>
                    </a:cubicBezTo>
                    <a:cubicBezTo>
                      <a:pt x="99" y="98"/>
                      <a:pt x="99" y="98"/>
                      <a:pt x="99" y="98"/>
                    </a:cubicBezTo>
                    <a:cubicBezTo>
                      <a:pt x="182" y="14"/>
                      <a:pt x="182" y="14"/>
                      <a:pt x="182" y="14"/>
                    </a:cubicBezTo>
                    <a:cubicBezTo>
                      <a:pt x="170" y="14"/>
                      <a:pt x="170" y="14"/>
                      <a:pt x="170" y="14"/>
                    </a:cubicBezTo>
                    <a:cubicBezTo>
                      <a:pt x="166" y="14"/>
                      <a:pt x="163" y="11"/>
                      <a:pt x="163" y="7"/>
                    </a:cubicBezTo>
                    <a:cubicBezTo>
                      <a:pt x="163" y="3"/>
                      <a:pt x="166" y="0"/>
                      <a:pt x="170" y="0"/>
                    </a:cubicBezTo>
                    <a:cubicBezTo>
                      <a:pt x="206" y="0"/>
                      <a:pt x="206" y="0"/>
                      <a:pt x="206" y="0"/>
                    </a:cubicBezTo>
                    <a:cubicBezTo>
                      <a:pt x="206" y="36"/>
                      <a:pt x="206" y="36"/>
                      <a:pt x="206" y="36"/>
                    </a:cubicBezTo>
                    <a:cubicBezTo>
                      <a:pt x="206" y="40"/>
                      <a:pt x="203" y="43"/>
                      <a:pt x="199" y="43"/>
                    </a:cubicBezTo>
                    <a:cubicBezTo>
                      <a:pt x="195" y="43"/>
                      <a:pt x="192" y="40"/>
                      <a:pt x="192" y="36"/>
                    </a:cubicBezTo>
                    <a:cubicBezTo>
                      <a:pt x="192" y="24"/>
                      <a:pt x="192" y="24"/>
                      <a:pt x="192" y="24"/>
                    </a:cubicBezTo>
                    <a:cubicBezTo>
                      <a:pt x="104" y="113"/>
                      <a:pt x="104" y="113"/>
                      <a:pt x="104" y="113"/>
                    </a:cubicBezTo>
                    <a:cubicBezTo>
                      <a:pt x="103" y="114"/>
                      <a:pt x="101" y="115"/>
                      <a:pt x="99" y="115"/>
                    </a:cubicBezTo>
                    <a:cubicBezTo>
                      <a:pt x="98" y="115"/>
                      <a:pt x="96" y="114"/>
                      <a:pt x="94" y="113"/>
                    </a:cubicBezTo>
                    <a:cubicBezTo>
                      <a:pt x="73" y="90"/>
                      <a:pt x="73" y="90"/>
                      <a:pt x="73" y="90"/>
                    </a:cubicBezTo>
                    <a:cubicBezTo>
                      <a:pt x="12" y="152"/>
                      <a:pt x="12" y="152"/>
                      <a:pt x="12" y="152"/>
                    </a:cubicBezTo>
                    <a:cubicBezTo>
                      <a:pt x="11" y="153"/>
                      <a:pt x="9" y="154"/>
                      <a:pt x="7" y="15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875" name="Rectangle 26">
                <a:extLst>
                  <a:ext uri="{FF2B5EF4-FFF2-40B4-BE49-F238E27FC236}">
                    <a16:creationId xmlns:a16="http://schemas.microsoft.com/office/drawing/2014/main" id="{65EDFEBA-5349-4A1B-8110-209CB750247E}"/>
                  </a:ext>
                </a:extLst>
              </p:cNvPr>
              <p:cNvSpPr>
                <a:spLocks noChangeArrowheads="1"/>
              </p:cNvSpPr>
              <p:nvPr/>
            </p:nvSpPr>
            <p:spPr bwMode="auto">
              <a:xfrm>
                <a:off x="2625383" y="1519083"/>
                <a:ext cx="142050" cy="170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876" name="Rectangle 27">
                <a:extLst>
                  <a:ext uri="{FF2B5EF4-FFF2-40B4-BE49-F238E27FC236}">
                    <a16:creationId xmlns:a16="http://schemas.microsoft.com/office/drawing/2014/main" id="{4F25288E-8245-4C04-A812-5DAB19035C22}"/>
                  </a:ext>
                </a:extLst>
              </p:cNvPr>
              <p:cNvSpPr>
                <a:spLocks noChangeArrowheads="1"/>
              </p:cNvSpPr>
              <p:nvPr/>
            </p:nvSpPr>
            <p:spPr bwMode="auto">
              <a:xfrm>
                <a:off x="2625383" y="1551965"/>
                <a:ext cx="142050" cy="170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877" name="Freeform 28">
                <a:extLst>
                  <a:ext uri="{FF2B5EF4-FFF2-40B4-BE49-F238E27FC236}">
                    <a16:creationId xmlns:a16="http://schemas.microsoft.com/office/drawing/2014/main" id="{6E1A117B-B74F-4024-A475-640FD2B800BB}"/>
                  </a:ext>
                </a:extLst>
              </p:cNvPr>
              <p:cNvSpPr>
                <a:spLocks noEditPoints="1"/>
              </p:cNvSpPr>
              <p:nvPr/>
            </p:nvSpPr>
            <p:spPr bwMode="auto">
              <a:xfrm>
                <a:off x="2628013" y="1324422"/>
                <a:ext cx="138104" cy="139419"/>
              </a:xfrm>
              <a:custGeom>
                <a:avLst/>
                <a:gdLst>
                  <a:gd name="T0" fmla="*/ 72 w 141"/>
                  <a:gd name="T1" fmla="*/ 92 h 142"/>
                  <a:gd name="T2" fmla="*/ 49 w 141"/>
                  <a:gd name="T3" fmla="*/ 69 h 142"/>
                  <a:gd name="T4" fmla="*/ 72 w 141"/>
                  <a:gd name="T5" fmla="*/ 46 h 142"/>
                  <a:gd name="T6" fmla="*/ 95 w 141"/>
                  <a:gd name="T7" fmla="*/ 69 h 142"/>
                  <a:gd name="T8" fmla="*/ 72 w 141"/>
                  <a:gd name="T9" fmla="*/ 92 h 142"/>
                  <a:gd name="T10" fmla="*/ 141 w 141"/>
                  <a:gd name="T11" fmla="*/ 77 h 142"/>
                  <a:gd name="T12" fmla="*/ 141 w 141"/>
                  <a:gd name="T13" fmla="*/ 61 h 142"/>
                  <a:gd name="T14" fmla="*/ 140 w 141"/>
                  <a:gd name="T15" fmla="*/ 60 h 142"/>
                  <a:gd name="T16" fmla="*/ 123 w 141"/>
                  <a:gd name="T17" fmla="*/ 54 h 142"/>
                  <a:gd name="T18" fmla="*/ 119 w 141"/>
                  <a:gd name="T19" fmla="*/ 43 h 142"/>
                  <a:gd name="T20" fmla="*/ 127 w 141"/>
                  <a:gd name="T21" fmla="*/ 26 h 142"/>
                  <a:gd name="T22" fmla="*/ 128 w 141"/>
                  <a:gd name="T23" fmla="*/ 24 h 142"/>
                  <a:gd name="T24" fmla="*/ 123 w 141"/>
                  <a:gd name="T25" fmla="*/ 19 h 142"/>
                  <a:gd name="T26" fmla="*/ 117 w 141"/>
                  <a:gd name="T27" fmla="*/ 12 h 142"/>
                  <a:gd name="T28" fmla="*/ 115 w 141"/>
                  <a:gd name="T29" fmla="*/ 13 h 142"/>
                  <a:gd name="T30" fmla="*/ 98 w 141"/>
                  <a:gd name="T31" fmla="*/ 22 h 142"/>
                  <a:gd name="T32" fmla="*/ 87 w 141"/>
                  <a:gd name="T33" fmla="*/ 19 h 142"/>
                  <a:gd name="T34" fmla="*/ 80 w 141"/>
                  <a:gd name="T35" fmla="*/ 0 h 142"/>
                  <a:gd name="T36" fmla="*/ 63 w 141"/>
                  <a:gd name="T37" fmla="*/ 0 h 142"/>
                  <a:gd name="T38" fmla="*/ 62 w 141"/>
                  <a:gd name="T39" fmla="*/ 1 h 142"/>
                  <a:gd name="T40" fmla="*/ 57 w 141"/>
                  <a:gd name="T41" fmla="*/ 18 h 142"/>
                  <a:gd name="T42" fmla="*/ 45 w 141"/>
                  <a:gd name="T43" fmla="*/ 22 h 142"/>
                  <a:gd name="T44" fmla="*/ 26 w 141"/>
                  <a:gd name="T45" fmla="*/ 13 h 142"/>
                  <a:gd name="T46" fmla="*/ 15 w 141"/>
                  <a:gd name="T47" fmla="*/ 24 h 142"/>
                  <a:gd name="T48" fmla="*/ 16 w 141"/>
                  <a:gd name="T49" fmla="*/ 27 h 142"/>
                  <a:gd name="T50" fmla="*/ 24 w 141"/>
                  <a:gd name="T51" fmla="*/ 43 h 142"/>
                  <a:gd name="T52" fmla="*/ 20 w 141"/>
                  <a:gd name="T53" fmla="*/ 54 h 142"/>
                  <a:gd name="T54" fmla="*/ 0 w 141"/>
                  <a:gd name="T55" fmla="*/ 61 h 142"/>
                  <a:gd name="T56" fmla="*/ 0 w 141"/>
                  <a:gd name="T57" fmla="*/ 78 h 142"/>
                  <a:gd name="T58" fmla="*/ 2 w 141"/>
                  <a:gd name="T59" fmla="*/ 79 h 142"/>
                  <a:gd name="T60" fmla="*/ 20 w 141"/>
                  <a:gd name="T61" fmla="*/ 84 h 142"/>
                  <a:gd name="T62" fmla="*/ 24 w 141"/>
                  <a:gd name="T63" fmla="*/ 96 h 142"/>
                  <a:gd name="T64" fmla="*/ 15 w 141"/>
                  <a:gd name="T65" fmla="*/ 115 h 142"/>
                  <a:gd name="T66" fmla="*/ 27 w 141"/>
                  <a:gd name="T67" fmla="*/ 126 h 142"/>
                  <a:gd name="T68" fmla="*/ 29 w 141"/>
                  <a:gd name="T69" fmla="*/ 125 h 142"/>
                  <a:gd name="T70" fmla="*/ 46 w 141"/>
                  <a:gd name="T71" fmla="*/ 117 h 142"/>
                  <a:gd name="T72" fmla="*/ 57 w 141"/>
                  <a:gd name="T73" fmla="*/ 122 h 142"/>
                  <a:gd name="T74" fmla="*/ 64 w 141"/>
                  <a:gd name="T75" fmla="*/ 142 h 142"/>
                  <a:gd name="T76" fmla="*/ 80 w 141"/>
                  <a:gd name="T77" fmla="*/ 142 h 142"/>
                  <a:gd name="T78" fmla="*/ 81 w 141"/>
                  <a:gd name="T79" fmla="*/ 139 h 142"/>
                  <a:gd name="T80" fmla="*/ 87 w 141"/>
                  <a:gd name="T81" fmla="*/ 122 h 142"/>
                  <a:gd name="T82" fmla="*/ 98 w 141"/>
                  <a:gd name="T83" fmla="*/ 117 h 142"/>
                  <a:gd name="T84" fmla="*/ 117 w 141"/>
                  <a:gd name="T85" fmla="*/ 126 h 142"/>
                  <a:gd name="T86" fmla="*/ 129 w 141"/>
                  <a:gd name="T87" fmla="*/ 114 h 142"/>
                  <a:gd name="T88" fmla="*/ 128 w 141"/>
                  <a:gd name="T89" fmla="*/ 112 h 142"/>
                  <a:gd name="T90" fmla="*/ 119 w 141"/>
                  <a:gd name="T91" fmla="*/ 96 h 142"/>
                  <a:gd name="T92" fmla="*/ 123 w 141"/>
                  <a:gd name="T93" fmla="*/ 84 h 142"/>
                  <a:gd name="T94" fmla="*/ 141 w 141"/>
                  <a:gd name="T9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1" h="142">
                    <a:moveTo>
                      <a:pt x="72" y="92"/>
                    </a:moveTo>
                    <a:cubicBezTo>
                      <a:pt x="59" y="92"/>
                      <a:pt x="49" y="82"/>
                      <a:pt x="49" y="69"/>
                    </a:cubicBezTo>
                    <a:cubicBezTo>
                      <a:pt x="49" y="57"/>
                      <a:pt x="59" y="46"/>
                      <a:pt x="72" y="46"/>
                    </a:cubicBezTo>
                    <a:cubicBezTo>
                      <a:pt x="85" y="46"/>
                      <a:pt x="95" y="57"/>
                      <a:pt x="95" y="69"/>
                    </a:cubicBezTo>
                    <a:cubicBezTo>
                      <a:pt x="95" y="82"/>
                      <a:pt x="85" y="92"/>
                      <a:pt x="72" y="92"/>
                    </a:cubicBezTo>
                    <a:close/>
                    <a:moveTo>
                      <a:pt x="141" y="77"/>
                    </a:moveTo>
                    <a:cubicBezTo>
                      <a:pt x="141" y="61"/>
                      <a:pt x="141" y="61"/>
                      <a:pt x="141" y="61"/>
                    </a:cubicBezTo>
                    <a:cubicBezTo>
                      <a:pt x="140" y="60"/>
                      <a:pt x="140" y="60"/>
                      <a:pt x="140" y="60"/>
                    </a:cubicBezTo>
                    <a:cubicBezTo>
                      <a:pt x="123" y="54"/>
                      <a:pt x="123" y="54"/>
                      <a:pt x="123" y="54"/>
                    </a:cubicBezTo>
                    <a:cubicBezTo>
                      <a:pt x="119" y="43"/>
                      <a:pt x="119" y="43"/>
                      <a:pt x="119" y="43"/>
                    </a:cubicBezTo>
                    <a:cubicBezTo>
                      <a:pt x="127" y="26"/>
                      <a:pt x="127" y="26"/>
                      <a:pt x="127" y="26"/>
                    </a:cubicBezTo>
                    <a:cubicBezTo>
                      <a:pt x="128" y="24"/>
                      <a:pt x="128" y="24"/>
                      <a:pt x="128" y="24"/>
                    </a:cubicBezTo>
                    <a:cubicBezTo>
                      <a:pt x="123" y="19"/>
                      <a:pt x="123" y="19"/>
                      <a:pt x="123" y="19"/>
                    </a:cubicBezTo>
                    <a:cubicBezTo>
                      <a:pt x="117" y="12"/>
                      <a:pt x="117" y="12"/>
                      <a:pt x="117" y="12"/>
                    </a:cubicBezTo>
                    <a:cubicBezTo>
                      <a:pt x="115" y="13"/>
                      <a:pt x="115" y="13"/>
                      <a:pt x="115" y="13"/>
                    </a:cubicBezTo>
                    <a:cubicBezTo>
                      <a:pt x="98" y="22"/>
                      <a:pt x="98" y="22"/>
                      <a:pt x="98" y="22"/>
                    </a:cubicBezTo>
                    <a:cubicBezTo>
                      <a:pt x="87" y="19"/>
                      <a:pt x="87" y="19"/>
                      <a:pt x="87" y="19"/>
                    </a:cubicBezTo>
                    <a:cubicBezTo>
                      <a:pt x="80" y="0"/>
                      <a:pt x="80" y="0"/>
                      <a:pt x="80" y="0"/>
                    </a:cubicBezTo>
                    <a:cubicBezTo>
                      <a:pt x="63" y="0"/>
                      <a:pt x="63" y="0"/>
                      <a:pt x="63" y="0"/>
                    </a:cubicBezTo>
                    <a:cubicBezTo>
                      <a:pt x="62" y="1"/>
                      <a:pt x="62" y="1"/>
                      <a:pt x="62" y="1"/>
                    </a:cubicBezTo>
                    <a:cubicBezTo>
                      <a:pt x="57" y="18"/>
                      <a:pt x="57" y="18"/>
                      <a:pt x="57" y="18"/>
                    </a:cubicBezTo>
                    <a:cubicBezTo>
                      <a:pt x="45" y="22"/>
                      <a:pt x="45" y="22"/>
                      <a:pt x="45" y="22"/>
                    </a:cubicBezTo>
                    <a:cubicBezTo>
                      <a:pt x="26" y="13"/>
                      <a:pt x="26" y="13"/>
                      <a:pt x="26" y="13"/>
                    </a:cubicBezTo>
                    <a:cubicBezTo>
                      <a:pt x="15" y="24"/>
                      <a:pt x="15" y="24"/>
                      <a:pt x="15" y="24"/>
                    </a:cubicBezTo>
                    <a:cubicBezTo>
                      <a:pt x="16" y="27"/>
                      <a:pt x="16" y="27"/>
                      <a:pt x="16" y="27"/>
                    </a:cubicBezTo>
                    <a:cubicBezTo>
                      <a:pt x="24" y="43"/>
                      <a:pt x="24" y="43"/>
                      <a:pt x="24" y="43"/>
                    </a:cubicBezTo>
                    <a:cubicBezTo>
                      <a:pt x="20" y="54"/>
                      <a:pt x="20" y="54"/>
                      <a:pt x="20" y="54"/>
                    </a:cubicBezTo>
                    <a:cubicBezTo>
                      <a:pt x="0" y="61"/>
                      <a:pt x="0" y="61"/>
                      <a:pt x="0" y="61"/>
                    </a:cubicBezTo>
                    <a:cubicBezTo>
                      <a:pt x="0" y="78"/>
                      <a:pt x="0" y="78"/>
                      <a:pt x="0" y="78"/>
                    </a:cubicBezTo>
                    <a:cubicBezTo>
                      <a:pt x="2" y="79"/>
                      <a:pt x="2" y="79"/>
                      <a:pt x="2" y="79"/>
                    </a:cubicBezTo>
                    <a:cubicBezTo>
                      <a:pt x="20" y="84"/>
                      <a:pt x="20" y="84"/>
                      <a:pt x="20" y="84"/>
                    </a:cubicBezTo>
                    <a:cubicBezTo>
                      <a:pt x="24" y="96"/>
                      <a:pt x="24" y="96"/>
                      <a:pt x="24" y="96"/>
                    </a:cubicBezTo>
                    <a:cubicBezTo>
                      <a:pt x="15" y="115"/>
                      <a:pt x="15" y="115"/>
                      <a:pt x="15" y="115"/>
                    </a:cubicBezTo>
                    <a:cubicBezTo>
                      <a:pt x="27" y="126"/>
                      <a:pt x="27" y="126"/>
                      <a:pt x="27" y="126"/>
                    </a:cubicBezTo>
                    <a:cubicBezTo>
                      <a:pt x="29" y="125"/>
                      <a:pt x="29" y="125"/>
                      <a:pt x="29" y="125"/>
                    </a:cubicBezTo>
                    <a:cubicBezTo>
                      <a:pt x="46" y="117"/>
                      <a:pt x="46" y="117"/>
                      <a:pt x="46" y="117"/>
                    </a:cubicBezTo>
                    <a:cubicBezTo>
                      <a:pt x="57" y="122"/>
                      <a:pt x="57" y="122"/>
                      <a:pt x="57" y="122"/>
                    </a:cubicBezTo>
                    <a:cubicBezTo>
                      <a:pt x="64" y="142"/>
                      <a:pt x="64" y="142"/>
                      <a:pt x="64" y="142"/>
                    </a:cubicBezTo>
                    <a:cubicBezTo>
                      <a:pt x="80" y="142"/>
                      <a:pt x="80" y="142"/>
                      <a:pt x="80" y="142"/>
                    </a:cubicBezTo>
                    <a:cubicBezTo>
                      <a:pt x="81" y="139"/>
                      <a:pt x="81" y="139"/>
                      <a:pt x="81" y="139"/>
                    </a:cubicBezTo>
                    <a:cubicBezTo>
                      <a:pt x="87" y="122"/>
                      <a:pt x="87" y="122"/>
                      <a:pt x="87" y="122"/>
                    </a:cubicBezTo>
                    <a:cubicBezTo>
                      <a:pt x="98" y="117"/>
                      <a:pt x="98" y="117"/>
                      <a:pt x="98" y="117"/>
                    </a:cubicBezTo>
                    <a:cubicBezTo>
                      <a:pt x="117" y="126"/>
                      <a:pt x="117" y="126"/>
                      <a:pt x="117" y="126"/>
                    </a:cubicBezTo>
                    <a:cubicBezTo>
                      <a:pt x="129" y="114"/>
                      <a:pt x="129" y="114"/>
                      <a:pt x="129" y="114"/>
                    </a:cubicBezTo>
                    <a:cubicBezTo>
                      <a:pt x="128" y="112"/>
                      <a:pt x="128" y="112"/>
                      <a:pt x="128" y="112"/>
                    </a:cubicBezTo>
                    <a:cubicBezTo>
                      <a:pt x="119" y="96"/>
                      <a:pt x="119" y="96"/>
                      <a:pt x="119" y="96"/>
                    </a:cubicBezTo>
                    <a:cubicBezTo>
                      <a:pt x="123" y="84"/>
                      <a:pt x="123" y="84"/>
                      <a:pt x="123" y="84"/>
                    </a:cubicBezTo>
                    <a:lnTo>
                      <a:pt x="141"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878" name="Oval 29">
                <a:extLst>
                  <a:ext uri="{FF2B5EF4-FFF2-40B4-BE49-F238E27FC236}">
                    <a16:creationId xmlns:a16="http://schemas.microsoft.com/office/drawing/2014/main" id="{362294B5-ABDD-4876-AC19-859CE6F034F1}"/>
                  </a:ext>
                </a:extLst>
              </p:cNvPr>
              <p:cNvSpPr>
                <a:spLocks noChangeArrowheads="1"/>
              </p:cNvSpPr>
              <p:nvPr/>
            </p:nvSpPr>
            <p:spPr bwMode="auto">
              <a:xfrm>
                <a:off x="2955517" y="1482256"/>
                <a:ext cx="163095" cy="163094"/>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879" name="Freeform 30">
                <a:extLst>
                  <a:ext uri="{FF2B5EF4-FFF2-40B4-BE49-F238E27FC236}">
                    <a16:creationId xmlns:a16="http://schemas.microsoft.com/office/drawing/2014/main" id="{98554117-3C1D-4455-8A79-08DFDB001509}"/>
                  </a:ext>
                </a:extLst>
              </p:cNvPr>
              <p:cNvSpPr>
                <a:spLocks/>
              </p:cNvSpPr>
              <p:nvPr/>
            </p:nvSpPr>
            <p:spPr bwMode="auto">
              <a:xfrm>
                <a:off x="2993661" y="1529606"/>
                <a:ext cx="88124" cy="68394"/>
              </a:xfrm>
              <a:custGeom>
                <a:avLst/>
                <a:gdLst>
                  <a:gd name="T0" fmla="*/ 22 w 67"/>
                  <a:gd name="T1" fmla="*/ 52 h 52"/>
                  <a:gd name="T2" fmla="*/ 0 w 67"/>
                  <a:gd name="T3" fmla="*/ 29 h 52"/>
                  <a:gd name="T4" fmla="*/ 6 w 67"/>
                  <a:gd name="T5" fmla="*/ 23 h 52"/>
                  <a:gd name="T6" fmla="*/ 22 w 67"/>
                  <a:gd name="T7" fmla="*/ 39 h 52"/>
                  <a:gd name="T8" fmla="*/ 61 w 67"/>
                  <a:gd name="T9" fmla="*/ 0 h 52"/>
                  <a:gd name="T10" fmla="*/ 67 w 67"/>
                  <a:gd name="T11" fmla="*/ 6 h 52"/>
                  <a:gd name="T12" fmla="*/ 22 w 6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67" h="52">
                    <a:moveTo>
                      <a:pt x="22" y="52"/>
                    </a:moveTo>
                    <a:lnTo>
                      <a:pt x="0" y="29"/>
                    </a:lnTo>
                    <a:lnTo>
                      <a:pt x="6" y="23"/>
                    </a:lnTo>
                    <a:lnTo>
                      <a:pt x="22" y="39"/>
                    </a:lnTo>
                    <a:lnTo>
                      <a:pt x="61" y="0"/>
                    </a:lnTo>
                    <a:lnTo>
                      <a:pt x="67" y="6"/>
                    </a:lnTo>
                    <a:lnTo>
                      <a:pt x="22"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880" name="Freeform 31">
                <a:extLst>
                  <a:ext uri="{FF2B5EF4-FFF2-40B4-BE49-F238E27FC236}">
                    <a16:creationId xmlns:a16="http://schemas.microsoft.com/office/drawing/2014/main" id="{58E763BF-D5A1-4C97-A0E6-EB126EAB30F3}"/>
                  </a:ext>
                </a:extLst>
              </p:cNvPr>
              <p:cNvSpPr>
                <a:spLocks/>
              </p:cNvSpPr>
              <p:nvPr/>
            </p:nvSpPr>
            <p:spPr bwMode="auto">
              <a:xfrm>
                <a:off x="2589870" y="1219200"/>
                <a:ext cx="455086" cy="60503"/>
              </a:xfrm>
              <a:custGeom>
                <a:avLst/>
                <a:gdLst>
                  <a:gd name="T0" fmla="*/ 452 w 466"/>
                  <a:gd name="T1" fmla="*/ 0 h 61"/>
                  <a:gd name="T2" fmla="*/ 14 w 466"/>
                  <a:gd name="T3" fmla="*/ 0 h 61"/>
                  <a:gd name="T4" fmla="*/ 0 w 466"/>
                  <a:gd name="T5" fmla="*/ 14 h 61"/>
                  <a:gd name="T6" fmla="*/ 0 w 466"/>
                  <a:gd name="T7" fmla="*/ 61 h 61"/>
                  <a:gd name="T8" fmla="*/ 466 w 466"/>
                  <a:gd name="T9" fmla="*/ 61 h 61"/>
                  <a:gd name="T10" fmla="*/ 466 w 466"/>
                  <a:gd name="T11" fmla="*/ 14 h 61"/>
                  <a:gd name="T12" fmla="*/ 452 w 466"/>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466" h="61">
                    <a:moveTo>
                      <a:pt x="452" y="0"/>
                    </a:moveTo>
                    <a:cubicBezTo>
                      <a:pt x="14" y="0"/>
                      <a:pt x="14" y="0"/>
                      <a:pt x="14" y="0"/>
                    </a:cubicBezTo>
                    <a:cubicBezTo>
                      <a:pt x="6" y="0"/>
                      <a:pt x="0" y="6"/>
                      <a:pt x="0" y="14"/>
                    </a:cubicBezTo>
                    <a:cubicBezTo>
                      <a:pt x="0" y="61"/>
                      <a:pt x="0" y="61"/>
                      <a:pt x="0" y="61"/>
                    </a:cubicBezTo>
                    <a:cubicBezTo>
                      <a:pt x="466" y="61"/>
                      <a:pt x="466" y="61"/>
                      <a:pt x="466" y="61"/>
                    </a:cubicBezTo>
                    <a:cubicBezTo>
                      <a:pt x="466" y="14"/>
                      <a:pt x="466" y="14"/>
                      <a:pt x="466" y="14"/>
                    </a:cubicBezTo>
                    <a:cubicBezTo>
                      <a:pt x="466" y="6"/>
                      <a:pt x="460" y="0"/>
                      <a:pt x="452"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grpSp>
      <p:sp>
        <p:nvSpPr>
          <p:cNvPr id="911" name="TextBox 910">
            <a:extLst>
              <a:ext uri="{FF2B5EF4-FFF2-40B4-BE49-F238E27FC236}">
                <a16:creationId xmlns:a16="http://schemas.microsoft.com/office/drawing/2014/main" id="{CEA2D8D5-5BE6-4DFD-BF46-093DDA6DCC22}"/>
              </a:ext>
            </a:extLst>
          </p:cNvPr>
          <p:cNvSpPr txBox="1">
            <a:spLocks/>
          </p:cNvSpPr>
          <p:nvPr/>
        </p:nvSpPr>
        <p:spPr>
          <a:xfrm>
            <a:off x="7235891" y="3829715"/>
            <a:ext cx="4373498" cy="215444"/>
          </a:xfrm>
          <a:prstGeom prst="rect">
            <a:avLst/>
          </a:prstGeom>
          <a:noFill/>
        </p:spPr>
        <p:txBody>
          <a:bodyPr wrap="square" lIns="0" tIns="0" rIns="0" bIns="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ea typeface="+mn-ea"/>
                <a:cs typeface="+mn-cs"/>
              </a:rPr>
              <a:t>Gain robust analytics for meaningful insights</a:t>
            </a:r>
          </a:p>
        </p:txBody>
      </p:sp>
      <p:cxnSp>
        <p:nvCxnSpPr>
          <p:cNvPr id="938" name="Straight Connector 937">
            <a:extLst>
              <a:ext uri="{FF2B5EF4-FFF2-40B4-BE49-F238E27FC236}">
                <a16:creationId xmlns:a16="http://schemas.microsoft.com/office/drawing/2014/main" id="{FC22EDA0-078D-4144-8764-521A2F7E9420}"/>
              </a:ext>
              <a:ext uri="{C183D7F6-B498-43B3-948B-1728B52AA6E4}">
                <adec:decorative xmlns:adec="http://schemas.microsoft.com/office/drawing/2017/decorative" val="1"/>
              </a:ext>
            </a:extLst>
          </p:cNvPr>
          <p:cNvCxnSpPr>
            <a:cxnSpLocks/>
          </p:cNvCxnSpPr>
          <p:nvPr/>
        </p:nvCxnSpPr>
        <p:spPr>
          <a:xfrm>
            <a:off x="4802190" y="4847250"/>
            <a:ext cx="1219200" cy="0"/>
          </a:xfrm>
          <a:prstGeom prst="line">
            <a:avLst/>
          </a:prstGeom>
          <a:ln w="3175">
            <a:solidFill>
              <a:schemeClr val="bg1">
                <a:lumMod val="75000"/>
              </a:schemeClr>
            </a:solidFill>
            <a:prstDash val="solid"/>
            <a:headEnd type="oval" w="sm" len="sm"/>
            <a:tailEnd type="none" w="lg" len="med"/>
          </a:ln>
        </p:spPr>
        <p:style>
          <a:lnRef idx="1">
            <a:schemeClr val="accent1"/>
          </a:lnRef>
          <a:fillRef idx="0">
            <a:schemeClr val="accent1"/>
          </a:fillRef>
          <a:effectRef idx="0">
            <a:schemeClr val="accent1"/>
          </a:effectRef>
          <a:fontRef idx="minor">
            <a:schemeClr val="tx1"/>
          </a:fontRef>
        </p:style>
      </p:cxnSp>
      <p:grpSp>
        <p:nvGrpSpPr>
          <p:cNvPr id="971" name="Group 970" descr="Icon of an encircle padlock alongside a server">
            <a:extLst>
              <a:ext uri="{FF2B5EF4-FFF2-40B4-BE49-F238E27FC236}">
                <a16:creationId xmlns:a16="http://schemas.microsoft.com/office/drawing/2014/main" id="{1488AB8D-8CBD-4DB4-88D2-77A6CB03D9C0}"/>
              </a:ext>
            </a:extLst>
          </p:cNvPr>
          <p:cNvGrpSpPr/>
          <p:nvPr/>
        </p:nvGrpSpPr>
        <p:grpSpPr>
          <a:xfrm>
            <a:off x="5804297" y="4530544"/>
            <a:ext cx="734760" cy="633412"/>
            <a:chOff x="5804297" y="4530544"/>
            <a:chExt cx="734760" cy="633412"/>
          </a:xfrm>
        </p:grpSpPr>
        <p:sp>
          <p:nvSpPr>
            <p:cNvPr id="972" name="Hexagon 971">
              <a:extLst>
                <a:ext uri="{FF2B5EF4-FFF2-40B4-BE49-F238E27FC236}">
                  <a16:creationId xmlns:a16="http://schemas.microsoft.com/office/drawing/2014/main" id="{88FCE782-F21C-462F-B336-FFAAEBFE2869}"/>
                </a:ext>
              </a:extLst>
            </p:cNvPr>
            <p:cNvSpPr/>
            <p:nvPr/>
          </p:nvSpPr>
          <p:spPr>
            <a:xfrm rot="10800000" flipV="1">
              <a:off x="5804297" y="4530544"/>
              <a:ext cx="734760" cy="633412"/>
            </a:xfrm>
            <a:prstGeom prst="hexagon">
              <a:avLst/>
            </a:prstGeom>
            <a:solidFill>
              <a:schemeClr val="bg1"/>
            </a:solidFill>
            <a:ln w="12700">
              <a:solidFill>
                <a:schemeClr val="accent1"/>
              </a:solidFill>
              <a:headEnd type="none" w="med" len="med"/>
              <a:tailEnd type="none" w="med" len="med"/>
            </a:ln>
            <a:effectLst>
              <a:outerShdw blurRad="63500" sx="110000" sy="11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973" name="protect">
              <a:extLst>
                <a:ext uri="{FF2B5EF4-FFF2-40B4-BE49-F238E27FC236}">
                  <a16:creationId xmlns:a16="http://schemas.microsoft.com/office/drawing/2014/main" id="{A7174690-B1FE-4BA8-ADA4-EDF149C82736}"/>
                </a:ext>
              </a:extLst>
            </p:cNvPr>
            <p:cNvGrpSpPr/>
            <p:nvPr/>
          </p:nvGrpSpPr>
          <p:grpSpPr>
            <a:xfrm>
              <a:off x="5981907" y="4657483"/>
              <a:ext cx="379538" cy="379534"/>
              <a:chOff x="10092687" y="4845435"/>
              <a:chExt cx="461014" cy="461010"/>
            </a:xfrm>
          </p:grpSpPr>
          <p:sp>
            <p:nvSpPr>
              <p:cNvPr id="974" name="Freeform: Shape 973">
                <a:extLst>
                  <a:ext uri="{FF2B5EF4-FFF2-40B4-BE49-F238E27FC236}">
                    <a16:creationId xmlns:a16="http://schemas.microsoft.com/office/drawing/2014/main" id="{E9B943B3-5613-49CD-8F16-2D6AB291B3D8}"/>
                  </a:ext>
                </a:extLst>
              </p:cNvPr>
              <p:cNvSpPr/>
              <p:nvPr/>
            </p:nvSpPr>
            <p:spPr>
              <a:xfrm>
                <a:off x="10236634" y="5111093"/>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endParaRPr lang="en-US"/>
              </a:p>
            </p:txBody>
          </p:sp>
          <p:sp>
            <p:nvSpPr>
              <p:cNvPr id="975" name="Freeform: Shape 974">
                <a:extLst>
                  <a:ext uri="{FF2B5EF4-FFF2-40B4-BE49-F238E27FC236}">
                    <a16:creationId xmlns:a16="http://schemas.microsoft.com/office/drawing/2014/main" id="{0C10E901-589B-413D-AC58-D1290F754147}"/>
                  </a:ext>
                </a:extLst>
              </p:cNvPr>
              <p:cNvSpPr/>
              <p:nvPr/>
            </p:nvSpPr>
            <p:spPr>
              <a:xfrm>
                <a:off x="10236634" y="508618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50E6FF"/>
              </a:solidFill>
              <a:ln w="4763" cap="flat">
                <a:noFill/>
                <a:prstDash val="solid"/>
                <a:miter/>
              </a:ln>
            </p:spPr>
            <p:txBody>
              <a:bodyPr rtlCol="0" anchor="ctr"/>
              <a:lstStyle/>
              <a:p>
                <a:endParaRPr lang="en-US"/>
              </a:p>
            </p:txBody>
          </p:sp>
          <p:sp>
            <p:nvSpPr>
              <p:cNvPr id="976" name="Freeform: Shape 975">
                <a:extLst>
                  <a:ext uri="{FF2B5EF4-FFF2-40B4-BE49-F238E27FC236}">
                    <a16:creationId xmlns:a16="http://schemas.microsoft.com/office/drawing/2014/main" id="{CFDD6513-8F15-436E-8211-7F748DCC84EE}"/>
                  </a:ext>
                </a:extLst>
              </p:cNvPr>
              <p:cNvSpPr/>
              <p:nvPr/>
            </p:nvSpPr>
            <p:spPr>
              <a:xfrm>
                <a:off x="10236634" y="506095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endParaRPr lang="en-US"/>
              </a:p>
            </p:txBody>
          </p:sp>
          <p:sp>
            <p:nvSpPr>
              <p:cNvPr id="977" name="Freeform: Shape 976">
                <a:extLst>
                  <a:ext uri="{FF2B5EF4-FFF2-40B4-BE49-F238E27FC236}">
                    <a16:creationId xmlns:a16="http://schemas.microsoft.com/office/drawing/2014/main" id="{B6B3BEE6-6FBE-4E32-8E78-45985DC4E791}"/>
                  </a:ext>
                </a:extLst>
              </p:cNvPr>
              <p:cNvSpPr/>
              <p:nvPr/>
            </p:nvSpPr>
            <p:spPr>
              <a:xfrm>
                <a:off x="10236634" y="5035234"/>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endParaRPr lang="en-US"/>
              </a:p>
            </p:txBody>
          </p:sp>
          <p:sp>
            <p:nvSpPr>
              <p:cNvPr id="978" name="Freeform: Shape 977">
                <a:extLst>
                  <a:ext uri="{FF2B5EF4-FFF2-40B4-BE49-F238E27FC236}">
                    <a16:creationId xmlns:a16="http://schemas.microsoft.com/office/drawing/2014/main" id="{65DDB17D-1C0C-45A8-B51C-4886F9BABD89}"/>
                  </a:ext>
                </a:extLst>
              </p:cNvPr>
              <p:cNvSpPr/>
              <p:nvPr/>
            </p:nvSpPr>
            <p:spPr>
              <a:xfrm>
                <a:off x="10236634" y="5011542"/>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0078D4"/>
              </a:solidFill>
              <a:ln w="4763" cap="flat">
                <a:noFill/>
                <a:prstDash val="solid"/>
                <a:miter/>
              </a:ln>
            </p:spPr>
            <p:txBody>
              <a:bodyPr rtlCol="0" anchor="ctr"/>
              <a:lstStyle/>
              <a:p>
                <a:endParaRPr lang="en-US"/>
              </a:p>
            </p:txBody>
          </p:sp>
          <p:sp>
            <p:nvSpPr>
              <p:cNvPr id="979" name="Freeform: Shape 978">
                <a:extLst>
                  <a:ext uri="{FF2B5EF4-FFF2-40B4-BE49-F238E27FC236}">
                    <a16:creationId xmlns:a16="http://schemas.microsoft.com/office/drawing/2014/main" id="{9B4043A1-D635-41BB-81DA-5AD334650837}"/>
                  </a:ext>
                </a:extLst>
              </p:cNvPr>
              <p:cNvSpPr/>
              <p:nvPr/>
            </p:nvSpPr>
            <p:spPr>
              <a:xfrm>
                <a:off x="10236634" y="4986555"/>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endParaRPr lang="en-US"/>
              </a:p>
            </p:txBody>
          </p:sp>
          <p:sp>
            <p:nvSpPr>
              <p:cNvPr id="980" name="Freeform: Shape 979">
                <a:extLst>
                  <a:ext uri="{FF2B5EF4-FFF2-40B4-BE49-F238E27FC236}">
                    <a16:creationId xmlns:a16="http://schemas.microsoft.com/office/drawing/2014/main" id="{F696C2B6-D756-4E59-9D79-EB834E409430}"/>
                  </a:ext>
                </a:extLst>
              </p:cNvPr>
              <p:cNvSpPr/>
              <p:nvPr/>
            </p:nvSpPr>
            <p:spPr>
              <a:xfrm>
                <a:off x="10236634" y="4964871"/>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0"/>
                      <a:pt x="219690" y="37954"/>
                    </a:cubicBezTo>
                    <a:cubicBezTo>
                      <a:pt x="219690" y="17987"/>
                      <a:pt x="170914" y="1801"/>
                      <a:pt x="110746" y="1801"/>
                    </a:cubicBezTo>
                    <a:cubicBezTo>
                      <a:pt x="50577" y="1801"/>
                      <a:pt x="1801" y="17987"/>
                      <a:pt x="1801" y="37954"/>
                    </a:cubicBezTo>
                    <a:cubicBezTo>
                      <a:pt x="1801" y="57920"/>
                      <a:pt x="50577" y="74106"/>
                      <a:pt x="110746" y="74106"/>
                    </a:cubicBezTo>
                    <a:close/>
                  </a:path>
                </a:pathLst>
              </a:custGeom>
              <a:solidFill>
                <a:srgbClr val="0078D4"/>
              </a:solidFill>
              <a:ln w="4763" cap="flat">
                <a:noFill/>
                <a:prstDash val="solid"/>
                <a:miter/>
              </a:ln>
            </p:spPr>
            <p:txBody>
              <a:bodyPr rtlCol="0" anchor="ctr"/>
              <a:lstStyle/>
              <a:p>
                <a:endParaRPr lang="en-US"/>
              </a:p>
            </p:txBody>
          </p:sp>
          <p:sp>
            <p:nvSpPr>
              <p:cNvPr id="981" name="Freeform: Shape 980">
                <a:extLst>
                  <a:ext uri="{FF2B5EF4-FFF2-40B4-BE49-F238E27FC236}">
                    <a16:creationId xmlns:a16="http://schemas.microsoft.com/office/drawing/2014/main" id="{A4EBDF6B-D584-40F7-A743-066833A690B2}"/>
                  </a:ext>
                </a:extLst>
              </p:cNvPr>
              <p:cNvSpPr/>
              <p:nvPr/>
            </p:nvSpPr>
            <p:spPr>
              <a:xfrm>
                <a:off x="10118386" y="4843634"/>
                <a:ext cx="437003" cy="461010"/>
              </a:xfrm>
              <a:custGeom>
                <a:avLst/>
                <a:gdLst>
                  <a:gd name="connsiteX0" fmla="*/ 204809 w 437002"/>
                  <a:gd name="connsiteY0" fmla="*/ 1801 h 461010"/>
                  <a:gd name="connsiteX1" fmla="*/ 1801 w 437002"/>
                  <a:gd name="connsiteY1" fmla="*/ 123119 h 461010"/>
                  <a:gd name="connsiteX2" fmla="*/ 25660 w 437002"/>
                  <a:gd name="connsiteY2" fmla="*/ 123119 h 461010"/>
                  <a:gd name="connsiteX3" fmla="*/ 204809 w 437002"/>
                  <a:gd name="connsiteY3" fmla="*/ 22506 h 461010"/>
                  <a:gd name="connsiteX4" fmla="*/ 414610 w 437002"/>
                  <a:gd name="connsiteY4" fmla="*/ 232306 h 461010"/>
                  <a:gd name="connsiteX5" fmla="*/ 204809 w 437002"/>
                  <a:gd name="connsiteY5" fmla="*/ 442106 h 461010"/>
                  <a:gd name="connsiteX6" fmla="*/ 25660 w 437002"/>
                  <a:gd name="connsiteY6" fmla="*/ 341492 h 461010"/>
                  <a:gd name="connsiteX7" fmla="*/ 1801 w 437002"/>
                  <a:gd name="connsiteY7" fmla="*/ 341492 h 461010"/>
                  <a:gd name="connsiteX8" fmla="*/ 204809 w 437002"/>
                  <a:gd name="connsiteY8" fmla="*/ 462811 h 461010"/>
                  <a:gd name="connsiteX9" fmla="*/ 435316 w 437002"/>
                  <a:gd name="connsiteY9" fmla="*/ 232306 h 461010"/>
                  <a:gd name="connsiteX10" fmla="*/ 204809 w 437002"/>
                  <a:gd name="connsiteY10" fmla="*/ 1801 h 46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002" h="461010">
                    <a:moveTo>
                      <a:pt x="204809" y="1801"/>
                    </a:moveTo>
                    <a:cubicBezTo>
                      <a:pt x="116973" y="1801"/>
                      <a:pt x="40704" y="50895"/>
                      <a:pt x="1801" y="123119"/>
                    </a:cubicBezTo>
                    <a:lnTo>
                      <a:pt x="25660" y="123119"/>
                    </a:lnTo>
                    <a:cubicBezTo>
                      <a:pt x="62542" y="62783"/>
                      <a:pt x="128943" y="22506"/>
                      <a:pt x="204809" y="22506"/>
                    </a:cubicBezTo>
                    <a:cubicBezTo>
                      <a:pt x="320628" y="22506"/>
                      <a:pt x="414610" y="116406"/>
                      <a:pt x="414610" y="232306"/>
                    </a:cubicBezTo>
                    <a:cubicBezTo>
                      <a:pt x="414610" y="348205"/>
                      <a:pt x="320628" y="442106"/>
                      <a:pt x="204809" y="442106"/>
                    </a:cubicBezTo>
                    <a:cubicBezTo>
                      <a:pt x="128943" y="442106"/>
                      <a:pt x="62542" y="401828"/>
                      <a:pt x="25660" y="341492"/>
                    </a:cubicBezTo>
                    <a:lnTo>
                      <a:pt x="1801" y="341492"/>
                    </a:lnTo>
                    <a:cubicBezTo>
                      <a:pt x="40704" y="413717"/>
                      <a:pt x="117055" y="462811"/>
                      <a:pt x="204809" y="462811"/>
                    </a:cubicBezTo>
                    <a:cubicBezTo>
                      <a:pt x="332113" y="462811"/>
                      <a:pt x="435316" y="359609"/>
                      <a:pt x="435316" y="232306"/>
                    </a:cubicBezTo>
                    <a:cubicBezTo>
                      <a:pt x="435316" y="105002"/>
                      <a:pt x="332113" y="1801"/>
                      <a:pt x="204809" y="1801"/>
                    </a:cubicBezTo>
                    <a:close/>
                  </a:path>
                </a:pathLst>
              </a:custGeom>
              <a:solidFill>
                <a:srgbClr val="0078D4"/>
              </a:solidFill>
              <a:ln w="4763" cap="flat">
                <a:noFill/>
                <a:prstDash val="solid"/>
                <a:miter/>
              </a:ln>
            </p:spPr>
            <p:txBody>
              <a:bodyPr rtlCol="0" anchor="ctr"/>
              <a:lstStyle/>
              <a:p>
                <a:endParaRPr lang="en-US"/>
              </a:p>
            </p:txBody>
          </p:sp>
          <p:sp>
            <p:nvSpPr>
              <p:cNvPr id="982" name="Freeform: Shape 981">
                <a:extLst>
                  <a:ext uri="{FF2B5EF4-FFF2-40B4-BE49-F238E27FC236}">
                    <a16:creationId xmlns:a16="http://schemas.microsoft.com/office/drawing/2014/main" id="{2203692F-CEFC-42BF-86AA-327054940C8C}"/>
                  </a:ext>
                </a:extLst>
              </p:cNvPr>
              <p:cNvSpPr/>
              <p:nvPr/>
            </p:nvSpPr>
            <p:spPr>
              <a:xfrm>
                <a:off x="10090886" y="5001356"/>
                <a:ext cx="96045" cy="148868"/>
              </a:xfrm>
              <a:custGeom>
                <a:avLst/>
                <a:gdLst>
                  <a:gd name="connsiteX0" fmla="*/ 50329 w 96044"/>
                  <a:gd name="connsiteY0" fmla="*/ 1801 h 148867"/>
                  <a:gd name="connsiteX1" fmla="*/ 1801 w 96044"/>
                  <a:gd name="connsiteY1" fmla="*/ 50328 h 148867"/>
                  <a:gd name="connsiteX2" fmla="*/ 1801 w 96044"/>
                  <a:gd name="connsiteY2" fmla="*/ 147383 h 148867"/>
                  <a:gd name="connsiteX3" fmla="*/ 98856 w 96044"/>
                  <a:gd name="connsiteY3" fmla="*/ 147383 h 148867"/>
                  <a:gd name="connsiteX4" fmla="*/ 98856 w 96044"/>
                  <a:gd name="connsiteY4" fmla="*/ 50328 h 148867"/>
                  <a:gd name="connsiteX5" fmla="*/ 50329 w 96044"/>
                  <a:gd name="connsiteY5" fmla="*/ 1801 h 148867"/>
                  <a:gd name="connsiteX6" fmla="*/ 33182 w 96044"/>
                  <a:gd name="connsiteY6" fmla="*/ 33182 h 148867"/>
                  <a:gd name="connsiteX7" fmla="*/ 50329 w 96044"/>
                  <a:gd name="connsiteY7" fmla="*/ 26064 h 148867"/>
                  <a:gd name="connsiteX8" fmla="*/ 67475 w 96044"/>
                  <a:gd name="connsiteY8" fmla="*/ 33182 h 148867"/>
                  <a:gd name="connsiteX9" fmla="*/ 74593 w 96044"/>
                  <a:gd name="connsiteY9" fmla="*/ 50328 h 148867"/>
                  <a:gd name="connsiteX10" fmla="*/ 26065 w 96044"/>
                  <a:gd name="connsiteY10" fmla="*/ 50328 h 148867"/>
                  <a:gd name="connsiteX11" fmla="*/ 33182 w 96044"/>
                  <a:gd name="connsiteY11" fmla="*/ 33182 h 148867"/>
                  <a:gd name="connsiteX12" fmla="*/ 50329 w 96044"/>
                  <a:gd name="connsiteY12" fmla="*/ 110987 h 148867"/>
                  <a:gd name="connsiteX13" fmla="*/ 38197 w 96044"/>
                  <a:gd name="connsiteY13" fmla="*/ 98855 h 148867"/>
                  <a:gd name="connsiteX14" fmla="*/ 50329 w 96044"/>
                  <a:gd name="connsiteY14" fmla="*/ 86724 h 148867"/>
                  <a:gd name="connsiteX15" fmla="*/ 62461 w 96044"/>
                  <a:gd name="connsiteY15" fmla="*/ 98855 h 148867"/>
                  <a:gd name="connsiteX16" fmla="*/ 50329 w 96044"/>
                  <a:gd name="connsiteY16" fmla="*/ 110987 h 14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044" h="148867">
                    <a:moveTo>
                      <a:pt x="50329" y="1801"/>
                    </a:moveTo>
                    <a:cubicBezTo>
                      <a:pt x="23638" y="1801"/>
                      <a:pt x="1801" y="23638"/>
                      <a:pt x="1801" y="50328"/>
                    </a:cubicBezTo>
                    <a:lnTo>
                      <a:pt x="1801" y="147383"/>
                    </a:lnTo>
                    <a:lnTo>
                      <a:pt x="98856" y="147383"/>
                    </a:lnTo>
                    <a:lnTo>
                      <a:pt x="98856" y="50328"/>
                    </a:lnTo>
                    <a:cubicBezTo>
                      <a:pt x="98856" y="23638"/>
                      <a:pt x="77019" y="1801"/>
                      <a:pt x="50329" y="1801"/>
                    </a:cubicBezTo>
                    <a:close/>
                    <a:moveTo>
                      <a:pt x="33182" y="33182"/>
                    </a:moveTo>
                    <a:cubicBezTo>
                      <a:pt x="37792" y="28572"/>
                      <a:pt x="43858" y="26064"/>
                      <a:pt x="50329" y="26064"/>
                    </a:cubicBezTo>
                    <a:cubicBezTo>
                      <a:pt x="56718" y="26064"/>
                      <a:pt x="62865" y="28572"/>
                      <a:pt x="67475" y="33182"/>
                    </a:cubicBezTo>
                    <a:cubicBezTo>
                      <a:pt x="72085" y="37792"/>
                      <a:pt x="74593" y="43857"/>
                      <a:pt x="74593" y="50328"/>
                    </a:cubicBezTo>
                    <a:lnTo>
                      <a:pt x="26065" y="50328"/>
                    </a:lnTo>
                    <a:cubicBezTo>
                      <a:pt x="26065" y="43939"/>
                      <a:pt x="28572" y="37792"/>
                      <a:pt x="33182" y="33182"/>
                    </a:cubicBezTo>
                    <a:close/>
                    <a:moveTo>
                      <a:pt x="50329" y="110987"/>
                    </a:moveTo>
                    <a:cubicBezTo>
                      <a:pt x="43616" y="110987"/>
                      <a:pt x="38197" y="105568"/>
                      <a:pt x="38197" y="98855"/>
                    </a:cubicBezTo>
                    <a:cubicBezTo>
                      <a:pt x="38197" y="92142"/>
                      <a:pt x="43616" y="86724"/>
                      <a:pt x="50329" y="86724"/>
                    </a:cubicBezTo>
                    <a:cubicBezTo>
                      <a:pt x="57042" y="86724"/>
                      <a:pt x="62461" y="92142"/>
                      <a:pt x="62461" y="98855"/>
                    </a:cubicBezTo>
                    <a:cubicBezTo>
                      <a:pt x="62461" y="105568"/>
                      <a:pt x="57042" y="110987"/>
                      <a:pt x="50329" y="110987"/>
                    </a:cubicBezTo>
                    <a:close/>
                  </a:path>
                </a:pathLst>
              </a:custGeom>
              <a:solidFill>
                <a:srgbClr val="0078D4"/>
              </a:solidFill>
              <a:ln w="4763" cap="flat">
                <a:noFill/>
                <a:prstDash val="solid"/>
                <a:miter/>
              </a:ln>
            </p:spPr>
            <p:txBody>
              <a:bodyPr rtlCol="0" anchor="ctr"/>
              <a:lstStyle/>
              <a:p>
                <a:endParaRPr lang="en-US"/>
              </a:p>
            </p:txBody>
          </p:sp>
        </p:grpSp>
      </p:grpSp>
      <p:sp>
        <p:nvSpPr>
          <p:cNvPr id="997" name="TextBox 996">
            <a:extLst>
              <a:ext uri="{FF2B5EF4-FFF2-40B4-BE49-F238E27FC236}">
                <a16:creationId xmlns:a16="http://schemas.microsoft.com/office/drawing/2014/main" id="{8CC0C427-319A-400A-A46F-5CC026F09958}"/>
              </a:ext>
            </a:extLst>
          </p:cNvPr>
          <p:cNvSpPr txBox="1">
            <a:spLocks/>
          </p:cNvSpPr>
          <p:nvPr/>
        </p:nvSpPr>
        <p:spPr>
          <a:xfrm>
            <a:off x="6776311" y="4753383"/>
            <a:ext cx="4833077" cy="215444"/>
          </a:xfrm>
          <a:prstGeom prst="rect">
            <a:avLst/>
          </a:prstGeom>
          <a:noFill/>
        </p:spPr>
        <p:txBody>
          <a:bodyPr wrap="square" lIns="0" tIns="0" rIns="0" bIns="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ea typeface="+mn-ea"/>
                <a:cs typeface="+mn-cs"/>
              </a:rPr>
              <a:t>Maintain privacy and data security</a:t>
            </a:r>
          </a:p>
        </p:txBody>
      </p:sp>
      <p:cxnSp>
        <p:nvCxnSpPr>
          <p:cNvPr id="1014" name="Straight Connector 1013">
            <a:extLst>
              <a:ext uri="{FF2B5EF4-FFF2-40B4-BE49-F238E27FC236}">
                <a16:creationId xmlns:a16="http://schemas.microsoft.com/office/drawing/2014/main" id="{89CC16D6-F603-4752-A90B-6EB16C63320E}"/>
              </a:ext>
              <a:ext uri="{C183D7F6-B498-43B3-948B-1728B52AA6E4}">
                <adec:decorative xmlns:adec="http://schemas.microsoft.com/office/drawing/2017/decorative" val="1"/>
              </a:ext>
            </a:extLst>
          </p:cNvPr>
          <p:cNvCxnSpPr>
            <a:cxnSpLocks/>
          </p:cNvCxnSpPr>
          <p:nvPr/>
        </p:nvCxnSpPr>
        <p:spPr>
          <a:xfrm>
            <a:off x="4240215" y="5757064"/>
            <a:ext cx="1219200" cy="0"/>
          </a:xfrm>
          <a:prstGeom prst="line">
            <a:avLst/>
          </a:prstGeom>
          <a:ln w="3175">
            <a:solidFill>
              <a:schemeClr val="bg1">
                <a:lumMod val="75000"/>
              </a:schemeClr>
            </a:solidFill>
            <a:prstDash val="solid"/>
            <a:headEnd type="oval" w="sm" len="sm"/>
            <a:tailEnd type="none" w="lg" len="med"/>
          </a:ln>
        </p:spPr>
        <p:style>
          <a:lnRef idx="1">
            <a:schemeClr val="accent1"/>
          </a:lnRef>
          <a:fillRef idx="0">
            <a:schemeClr val="accent1"/>
          </a:fillRef>
          <a:effectRef idx="0">
            <a:schemeClr val="accent1"/>
          </a:effectRef>
          <a:fontRef idx="minor">
            <a:schemeClr val="tx1"/>
          </a:fontRef>
        </p:style>
      </p:cxnSp>
      <p:grpSp>
        <p:nvGrpSpPr>
          <p:cNvPr id="1031" name="Group 1030" descr="Icon of a data cloud">
            <a:extLst>
              <a:ext uri="{FF2B5EF4-FFF2-40B4-BE49-F238E27FC236}">
                <a16:creationId xmlns:a16="http://schemas.microsoft.com/office/drawing/2014/main" id="{186EF780-1B28-4A21-9ED4-2CE3869ED837}"/>
              </a:ext>
            </a:extLst>
          </p:cNvPr>
          <p:cNvGrpSpPr/>
          <p:nvPr/>
        </p:nvGrpSpPr>
        <p:grpSpPr>
          <a:xfrm>
            <a:off x="5315206" y="5440358"/>
            <a:ext cx="734760" cy="633412"/>
            <a:chOff x="5315206" y="5440358"/>
            <a:chExt cx="734760" cy="633412"/>
          </a:xfrm>
        </p:grpSpPr>
        <p:sp>
          <p:nvSpPr>
            <p:cNvPr id="1032" name="Hexagon 1031">
              <a:extLst>
                <a:ext uri="{FF2B5EF4-FFF2-40B4-BE49-F238E27FC236}">
                  <a16:creationId xmlns:a16="http://schemas.microsoft.com/office/drawing/2014/main" id="{A2E5A667-9755-407B-A88D-3B7006FDA383}"/>
                </a:ext>
              </a:extLst>
            </p:cNvPr>
            <p:cNvSpPr/>
            <p:nvPr/>
          </p:nvSpPr>
          <p:spPr>
            <a:xfrm rot="10800000" flipV="1">
              <a:off x="5315206" y="5440358"/>
              <a:ext cx="734760" cy="633412"/>
            </a:xfrm>
            <a:prstGeom prst="hexagon">
              <a:avLst/>
            </a:prstGeom>
            <a:solidFill>
              <a:schemeClr val="bg1"/>
            </a:solidFill>
            <a:ln w="12700">
              <a:solidFill>
                <a:schemeClr val="accent1"/>
              </a:solidFill>
              <a:headEnd type="none" w="med" len="med"/>
              <a:tailEnd type="none" w="med" len="med"/>
            </a:ln>
            <a:effectLst>
              <a:outerShdw blurRad="63500" sx="110000" sy="11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4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1033" name="data 3">
              <a:extLst>
                <a:ext uri="{FF2B5EF4-FFF2-40B4-BE49-F238E27FC236}">
                  <a16:creationId xmlns:a16="http://schemas.microsoft.com/office/drawing/2014/main" id="{7C8FC2DD-8827-4A03-829A-4FC6ED78F415}"/>
                </a:ext>
              </a:extLst>
            </p:cNvPr>
            <p:cNvGrpSpPr>
              <a:grpSpLocks noChangeAspect="1"/>
            </p:cNvGrpSpPr>
            <p:nvPr/>
          </p:nvGrpSpPr>
          <p:grpSpPr bwMode="auto">
            <a:xfrm>
              <a:off x="5503755" y="5578919"/>
              <a:ext cx="357660" cy="356290"/>
              <a:chOff x="5781" y="773"/>
              <a:chExt cx="261" cy="260"/>
            </a:xfrm>
          </p:grpSpPr>
          <p:sp>
            <p:nvSpPr>
              <p:cNvPr id="1034" name="AutoShape 87">
                <a:extLst>
                  <a:ext uri="{FF2B5EF4-FFF2-40B4-BE49-F238E27FC236}">
                    <a16:creationId xmlns:a16="http://schemas.microsoft.com/office/drawing/2014/main" id="{1619098E-60D3-4BD4-97D6-326CF6F09BCB}"/>
                  </a:ext>
                </a:extLst>
              </p:cNvPr>
              <p:cNvSpPr>
                <a:spLocks noChangeAspect="1" noChangeArrowheads="1" noTextEdit="1"/>
              </p:cNvSpPr>
              <p:nvPr/>
            </p:nvSpPr>
            <p:spPr bwMode="auto">
              <a:xfrm>
                <a:off x="5781" y="773"/>
                <a:ext cx="261"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5" name="Freeform 89">
                <a:extLst>
                  <a:ext uri="{FF2B5EF4-FFF2-40B4-BE49-F238E27FC236}">
                    <a16:creationId xmlns:a16="http://schemas.microsoft.com/office/drawing/2014/main" id="{713DDFEF-3B54-42A4-A431-C3C5E007F600}"/>
                  </a:ext>
                </a:extLst>
              </p:cNvPr>
              <p:cNvSpPr>
                <a:spLocks/>
              </p:cNvSpPr>
              <p:nvPr/>
            </p:nvSpPr>
            <p:spPr bwMode="auto">
              <a:xfrm>
                <a:off x="5990" y="910"/>
                <a:ext cx="51" cy="80"/>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6" name="Freeform 90">
                <a:extLst>
                  <a:ext uri="{FF2B5EF4-FFF2-40B4-BE49-F238E27FC236}">
                    <a16:creationId xmlns:a16="http://schemas.microsoft.com/office/drawing/2014/main" id="{8AE4CCEB-6883-4DD7-BF3E-9496C20268DB}"/>
                  </a:ext>
                </a:extLst>
              </p:cNvPr>
              <p:cNvSpPr>
                <a:spLocks/>
              </p:cNvSpPr>
              <p:nvPr/>
            </p:nvSpPr>
            <p:spPr bwMode="auto">
              <a:xfrm>
                <a:off x="5781" y="816"/>
                <a:ext cx="53" cy="80"/>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7" name="Freeform 91">
                <a:extLst>
                  <a:ext uri="{FF2B5EF4-FFF2-40B4-BE49-F238E27FC236}">
                    <a16:creationId xmlns:a16="http://schemas.microsoft.com/office/drawing/2014/main" id="{FB328EA7-282C-4A65-BF00-5CBBD04F1681}"/>
                  </a:ext>
                </a:extLst>
              </p:cNvPr>
              <p:cNvSpPr>
                <a:spLocks/>
              </p:cNvSpPr>
              <p:nvPr/>
            </p:nvSpPr>
            <p:spPr bwMode="auto">
              <a:xfrm>
                <a:off x="5825" y="980"/>
                <a:ext cx="80" cy="5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8" name="Freeform 92">
                <a:extLst>
                  <a:ext uri="{FF2B5EF4-FFF2-40B4-BE49-F238E27FC236}">
                    <a16:creationId xmlns:a16="http://schemas.microsoft.com/office/drawing/2014/main" id="{08688C14-EC65-4F52-9906-EB3227B2EC2D}"/>
                  </a:ext>
                </a:extLst>
              </p:cNvPr>
              <p:cNvSpPr>
                <a:spLocks/>
              </p:cNvSpPr>
              <p:nvPr/>
            </p:nvSpPr>
            <p:spPr bwMode="auto">
              <a:xfrm>
                <a:off x="5781" y="910"/>
                <a:ext cx="53" cy="80"/>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9" name="Freeform 93">
                <a:extLst>
                  <a:ext uri="{FF2B5EF4-FFF2-40B4-BE49-F238E27FC236}">
                    <a16:creationId xmlns:a16="http://schemas.microsoft.com/office/drawing/2014/main" id="{A2A3D06E-F5D0-4764-B98B-781842DA11DA}"/>
                  </a:ext>
                </a:extLst>
              </p:cNvPr>
              <p:cNvSpPr>
                <a:spLocks/>
              </p:cNvSpPr>
              <p:nvPr/>
            </p:nvSpPr>
            <p:spPr bwMode="auto">
              <a:xfrm>
                <a:off x="5990" y="816"/>
                <a:ext cx="51" cy="80"/>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0" name="Freeform 94">
                <a:extLst>
                  <a:ext uri="{FF2B5EF4-FFF2-40B4-BE49-F238E27FC236}">
                    <a16:creationId xmlns:a16="http://schemas.microsoft.com/office/drawing/2014/main" id="{6C529146-B9FD-4B1B-A074-BD12D73E6E5A}"/>
                  </a:ext>
                </a:extLst>
              </p:cNvPr>
              <p:cNvSpPr>
                <a:spLocks/>
              </p:cNvSpPr>
              <p:nvPr/>
            </p:nvSpPr>
            <p:spPr bwMode="auto">
              <a:xfrm>
                <a:off x="5918" y="980"/>
                <a:ext cx="81" cy="5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1" name="Freeform 95">
                <a:extLst>
                  <a:ext uri="{FF2B5EF4-FFF2-40B4-BE49-F238E27FC236}">
                    <a16:creationId xmlns:a16="http://schemas.microsoft.com/office/drawing/2014/main" id="{7880B6CB-E9BC-4DC7-A5C7-B8A1692B23EC}"/>
                  </a:ext>
                </a:extLst>
              </p:cNvPr>
              <p:cNvSpPr>
                <a:spLocks/>
              </p:cNvSpPr>
              <p:nvPr/>
            </p:nvSpPr>
            <p:spPr bwMode="auto">
              <a:xfrm>
                <a:off x="5919" y="773"/>
                <a:ext cx="80" cy="52"/>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2" name="Freeform 96">
                <a:extLst>
                  <a:ext uri="{FF2B5EF4-FFF2-40B4-BE49-F238E27FC236}">
                    <a16:creationId xmlns:a16="http://schemas.microsoft.com/office/drawing/2014/main" id="{EF686F8B-E4C2-457C-B2FB-35EF826AA1A0}"/>
                  </a:ext>
                </a:extLst>
              </p:cNvPr>
              <p:cNvSpPr>
                <a:spLocks/>
              </p:cNvSpPr>
              <p:nvPr/>
            </p:nvSpPr>
            <p:spPr bwMode="auto">
              <a:xfrm>
                <a:off x="5825" y="773"/>
                <a:ext cx="80" cy="52"/>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3" name="Freeform 97">
                <a:extLst>
                  <a:ext uri="{FF2B5EF4-FFF2-40B4-BE49-F238E27FC236}">
                    <a16:creationId xmlns:a16="http://schemas.microsoft.com/office/drawing/2014/main" id="{D8764CF3-B084-41CD-A1E0-7CF0BFEC291E}"/>
                  </a:ext>
                </a:extLst>
              </p:cNvPr>
              <p:cNvSpPr>
                <a:spLocks/>
              </p:cNvSpPr>
              <p:nvPr/>
            </p:nvSpPr>
            <p:spPr bwMode="auto">
              <a:xfrm>
                <a:off x="5843" y="856"/>
                <a:ext cx="139" cy="81"/>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045" name="TextBox 1044">
            <a:extLst>
              <a:ext uri="{FF2B5EF4-FFF2-40B4-BE49-F238E27FC236}">
                <a16:creationId xmlns:a16="http://schemas.microsoft.com/office/drawing/2014/main" id="{42D51E93-3FC1-4F3D-AA16-FE27E4C9CA5A}"/>
              </a:ext>
            </a:extLst>
          </p:cNvPr>
          <p:cNvSpPr txBox="1">
            <a:spLocks/>
          </p:cNvSpPr>
          <p:nvPr/>
        </p:nvSpPr>
        <p:spPr>
          <a:xfrm>
            <a:off x="6293854" y="5663197"/>
            <a:ext cx="5315534" cy="215444"/>
          </a:xfrm>
          <a:prstGeom prst="rect">
            <a:avLst/>
          </a:prstGeom>
          <a:noFill/>
        </p:spPr>
        <p:txBody>
          <a:bodyPr wrap="square" lIns="0" tIns="0" rIns="0" bIns="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ea typeface="+mn-ea"/>
                <a:cs typeface="+mn-cs"/>
              </a:rPr>
              <a:t>Go greener with the Microsoft cloud</a:t>
            </a:r>
          </a:p>
        </p:txBody>
      </p:sp>
    </p:spTree>
    <p:extLst>
      <p:ext uri="{BB962C8B-B14F-4D97-AF65-F5344CB8AC3E}">
        <p14:creationId xmlns:p14="http://schemas.microsoft.com/office/powerpoint/2010/main" val="1111859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81FFA80-8639-40E9-85F9-36E7F37E7695}"/>
              </a:ext>
            </a:extLst>
          </p:cNvPr>
          <p:cNvSpPr>
            <a:spLocks noGrp="1"/>
          </p:cNvSpPr>
          <p:nvPr>
            <p:ph type="title"/>
          </p:nvPr>
        </p:nvSpPr>
        <p:spPr>
          <a:xfrm>
            <a:off x="588263" y="457200"/>
            <a:ext cx="11018520" cy="553998"/>
          </a:xfrm>
        </p:spPr>
        <p:txBody>
          <a:bodyPr/>
          <a:lstStyle/>
          <a:p>
            <a:r>
              <a:rPr lang="en-US"/>
              <a:t>Seamless live event experience delivery</a:t>
            </a:r>
          </a:p>
        </p:txBody>
      </p:sp>
      <p:sp>
        <p:nvSpPr>
          <p:cNvPr id="74" name="Text Placeholder 1">
            <a:extLst>
              <a:ext uri="{FF2B5EF4-FFF2-40B4-BE49-F238E27FC236}">
                <a16:creationId xmlns:a16="http://schemas.microsoft.com/office/drawing/2014/main" id="{34B1B277-DD24-4C45-9179-29670EF935AE}"/>
              </a:ext>
            </a:extLst>
          </p:cNvPr>
          <p:cNvSpPr>
            <a:spLocks noGrp="1"/>
          </p:cNvSpPr>
          <p:nvPr>
            <p:ph type="body" sz="quarter" idx="11"/>
          </p:nvPr>
        </p:nvSpPr>
        <p:spPr>
          <a:xfrm>
            <a:off x="588263" y="1021616"/>
            <a:ext cx="11018520" cy="307777"/>
          </a:xfrm>
        </p:spPr>
        <p:txBody>
          <a:bodyPr/>
          <a:lstStyle/>
          <a:p>
            <a:r>
              <a:rPr lang="en-US"/>
              <a:t>Leverage our partners and </a:t>
            </a:r>
            <a:r>
              <a:rPr lang="en-US" noProof="0"/>
              <a:t>integrate with existing solution providers and players</a:t>
            </a:r>
            <a:endParaRPr lang="en-US"/>
          </a:p>
        </p:txBody>
      </p:sp>
      <p:sp>
        <p:nvSpPr>
          <p:cNvPr id="70" name="Arrow: Pentagon 69">
            <a:extLst>
              <a:ext uri="{FF2B5EF4-FFF2-40B4-BE49-F238E27FC236}">
                <a16:creationId xmlns:a16="http://schemas.microsoft.com/office/drawing/2014/main" id="{E8C4D3E5-63FB-4FE0-AE7B-8F781F4DB159}"/>
              </a:ext>
            </a:extLst>
          </p:cNvPr>
          <p:cNvSpPr>
            <a:spLocks/>
          </p:cNvSpPr>
          <p:nvPr/>
        </p:nvSpPr>
        <p:spPr bwMode="auto">
          <a:xfrm>
            <a:off x="584200" y="1904044"/>
            <a:ext cx="2347910" cy="619433"/>
          </a:xfrm>
          <a:prstGeom prst="homePlate">
            <a:avLst>
              <a:gd name="adj" fmla="val 3140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kumimoji="0" lang="en-US" sz="1400" b="0" i="0" u="none" strike="noStrike" kern="1200" cap="none" spc="0" normalizeH="0" baseline="0" noProof="0">
                <a:ln>
                  <a:noFill/>
                </a:ln>
                <a:solidFill>
                  <a:schemeClr val="bg1"/>
                </a:solidFill>
                <a:effectLst/>
                <a:uLnTx/>
                <a:uFillTx/>
                <a:latin typeface="+mj-lt"/>
                <a:ea typeface="+mn-ea"/>
                <a:cs typeface="+mn-cs"/>
              </a:rPr>
              <a:t>Ingest</a:t>
            </a:r>
          </a:p>
        </p:txBody>
      </p:sp>
      <p:grpSp>
        <p:nvGrpSpPr>
          <p:cNvPr id="177" name="Group 176" descr="Icon of an arrow pointing towards the right side to a rectangular box">
            <a:extLst>
              <a:ext uri="{FF2B5EF4-FFF2-40B4-BE49-F238E27FC236}">
                <a16:creationId xmlns:a16="http://schemas.microsoft.com/office/drawing/2014/main" id="{12BD8391-82EE-4908-8D67-5E7E90E78F3D}"/>
              </a:ext>
            </a:extLst>
          </p:cNvPr>
          <p:cNvGrpSpPr/>
          <p:nvPr/>
        </p:nvGrpSpPr>
        <p:grpSpPr>
          <a:xfrm>
            <a:off x="2232820" y="1958529"/>
            <a:ext cx="592136" cy="510462"/>
            <a:chOff x="2232820" y="1680904"/>
            <a:chExt cx="592136" cy="510462"/>
          </a:xfrm>
        </p:grpSpPr>
        <p:sp>
          <p:nvSpPr>
            <p:cNvPr id="178" name="Hexagon 177">
              <a:extLst>
                <a:ext uri="{FF2B5EF4-FFF2-40B4-BE49-F238E27FC236}">
                  <a16:creationId xmlns:a16="http://schemas.microsoft.com/office/drawing/2014/main" id="{4F351FDA-0E50-4B9E-9299-C53292D5A110}"/>
                </a:ext>
                <a:ext uri="{C183D7F6-B498-43B3-948B-1728B52AA6E4}">
                  <adec:decorative xmlns:adec="http://schemas.microsoft.com/office/drawing/2017/decorative" val="1"/>
                </a:ext>
              </a:extLst>
            </p:cNvPr>
            <p:cNvSpPr/>
            <p:nvPr/>
          </p:nvSpPr>
          <p:spPr>
            <a:xfrm rot="10800000">
              <a:off x="2232820" y="1680904"/>
              <a:ext cx="592136" cy="510462"/>
            </a:xfrm>
            <a:prstGeom prst="hexagon">
              <a:avLst>
                <a:gd name="adj" fmla="val 28319"/>
                <a:gd name="vf" fmla="val 115470"/>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79" name="forward">
              <a:extLst>
                <a:ext uri="{FF2B5EF4-FFF2-40B4-BE49-F238E27FC236}">
                  <a16:creationId xmlns:a16="http://schemas.microsoft.com/office/drawing/2014/main" id="{7D953772-4B07-430D-9C37-812D14F43218}"/>
                </a:ext>
                <a:ext uri="{C183D7F6-B498-43B3-948B-1728B52AA6E4}">
                  <adec:decorative xmlns:adec="http://schemas.microsoft.com/office/drawing/2017/decorative" val="1"/>
                </a:ext>
              </a:extLst>
            </p:cNvPr>
            <p:cNvGrpSpPr/>
            <p:nvPr/>
          </p:nvGrpSpPr>
          <p:grpSpPr>
            <a:xfrm>
              <a:off x="2420933" y="1828181"/>
              <a:ext cx="215908" cy="215908"/>
              <a:chOff x="3493804" y="1231838"/>
              <a:chExt cx="406784" cy="406782"/>
            </a:xfrm>
          </p:grpSpPr>
          <p:sp>
            <p:nvSpPr>
              <p:cNvPr id="180" name="Freeform: Shape 179">
                <a:extLst>
                  <a:ext uri="{FF2B5EF4-FFF2-40B4-BE49-F238E27FC236}">
                    <a16:creationId xmlns:a16="http://schemas.microsoft.com/office/drawing/2014/main" id="{7CF08D56-28CF-4937-AF1E-1280E60FD9DD}"/>
                  </a:ext>
                </a:extLst>
              </p:cNvPr>
              <p:cNvSpPr/>
              <p:nvPr/>
            </p:nvSpPr>
            <p:spPr>
              <a:xfrm>
                <a:off x="3598897" y="1233785"/>
                <a:ext cx="297749" cy="402588"/>
              </a:xfrm>
              <a:custGeom>
                <a:avLst/>
                <a:gdLst>
                  <a:gd name="connsiteX0" fmla="*/ 298030 w 297749"/>
                  <a:gd name="connsiteY0" fmla="*/ 1362 h 402588"/>
                  <a:gd name="connsiteX1" fmla="*/ 1362 w 297749"/>
                  <a:gd name="connsiteY1" fmla="*/ 1362 h 402588"/>
                  <a:gd name="connsiteX2" fmla="*/ 1362 w 297749"/>
                  <a:gd name="connsiteY2" fmla="*/ 402469 h 402588"/>
                  <a:gd name="connsiteX3" fmla="*/ 298030 w 297749"/>
                  <a:gd name="connsiteY3" fmla="*/ 402469 h 402588"/>
                  <a:gd name="connsiteX4" fmla="*/ 298030 w 297749"/>
                  <a:gd name="connsiteY4" fmla="*/ 1362 h 402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749" h="402588">
                    <a:moveTo>
                      <a:pt x="298030" y="1362"/>
                    </a:moveTo>
                    <a:lnTo>
                      <a:pt x="1362" y="1362"/>
                    </a:lnTo>
                    <a:lnTo>
                      <a:pt x="1362" y="402469"/>
                    </a:lnTo>
                    <a:lnTo>
                      <a:pt x="298030" y="402469"/>
                    </a:lnTo>
                    <a:lnTo>
                      <a:pt x="298030" y="1362"/>
                    </a:lnTo>
                    <a:close/>
                  </a:path>
                </a:pathLst>
              </a:custGeom>
              <a:solidFill>
                <a:srgbClr val="0078D7"/>
              </a:solidFill>
              <a:ln w="41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A488A2FF-B612-41BB-97F4-48AACA5CA8DE}"/>
                  </a:ext>
                </a:extLst>
              </p:cNvPr>
              <p:cNvSpPr/>
              <p:nvPr/>
            </p:nvSpPr>
            <p:spPr>
              <a:xfrm>
                <a:off x="3492975" y="1338298"/>
                <a:ext cx="268394" cy="192907"/>
              </a:xfrm>
              <a:custGeom>
                <a:avLst/>
                <a:gdLst>
                  <a:gd name="connsiteX0" fmla="*/ 267474 w 268393"/>
                  <a:gd name="connsiteY0" fmla="*/ 98251 h 192906"/>
                  <a:gd name="connsiteX1" fmla="*/ 170584 w 268393"/>
                  <a:gd name="connsiteY1" fmla="*/ 1362 h 192906"/>
                  <a:gd name="connsiteX2" fmla="*/ 170584 w 268393"/>
                  <a:gd name="connsiteY2" fmla="*/ 55064 h 192906"/>
                  <a:gd name="connsiteX3" fmla="*/ 1362 w 268393"/>
                  <a:gd name="connsiteY3" fmla="*/ 55064 h 192906"/>
                  <a:gd name="connsiteX4" fmla="*/ 1362 w 268393"/>
                  <a:gd name="connsiteY4" fmla="*/ 140380 h 192906"/>
                  <a:gd name="connsiteX5" fmla="*/ 170584 w 268393"/>
                  <a:gd name="connsiteY5" fmla="*/ 140380 h 192906"/>
                  <a:gd name="connsiteX6" fmla="*/ 170584 w 268393"/>
                  <a:gd name="connsiteY6" fmla="*/ 195212 h 192906"/>
                  <a:gd name="connsiteX7" fmla="*/ 267474 w 268393"/>
                  <a:gd name="connsiteY7" fmla="*/ 98251 h 19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393" h="192906">
                    <a:moveTo>
                      <a:pt x="267474" y="98251"/>
                    </a:moveTo>
                    <a:lnTo>
                      <a:pt x="170584" y="1362"/>
                    </a:lnTo>
                    <a:lnTo>
                      <a:pt x="170584" y="55064"/>
                    </a:lnTo>
                    <a:lnTo>
                      <a:pt x="1362" y="55064"/>
                    </a:lnTo>
                    <a:lnTo>
                      <a:pt x="1362" y="140380"/>
                    </a:lnTo>
                    <a:lnTo>
                      <a:pt x="170584" y="140380"/>
                    </a:lnTo>
                    <a:lnTo>
                      <a:pt x="170584" y="195212"/>
                    </a:lnTo>
                    <a:lnTo>
                      <a:pt x="267474" y="98251"/>
                    </a:lnTo>
                    <a:close/>
                  </a:path>
                </a:pathLst>
              </a:custGeom>
              <a:solidFill>
                <a:srgbClr val="50E6FF"/>
              </a:solidFill>
              <a:ln w="41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19" name="Rectangle 218">
            <a:extLst>
              <a:ext uri="{FF2B5EF4-FFF2-40B4-BE49-F238E27FC236}">
                <a16:creationId xmlns:a16="http://schemas.microsoft.com/office/drawing/2014/main" id="{05AF6539-34AE-4188-AA8B-C3C81F84BE17}"/>
              </a:ext>
            </a:extLst>
          </p:cNvPr>
          <p:cNvSpPr>
            <a:spLocks/>
          </p:cNvSpPr>
          <p:nvPr/>
        </p:nvSpPr>
        <p:spPr bwMode="auto">
          <a:xfrm>
            <a:off x="584200" y="2525858"/>
            <a:ext cx="2148840" cy="1828800"/>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defTabSz="914367" rtl="0" eaLnBrk="1" fontAlgn="auto" latinLnBrk="0" hangingPunct="1">
              <a:lnSpc>
                <a:spcPct val="100000"/>
              </a:lnSpc>
              <a:buClrTx/>
              <a:buSzTx/>
              <a:buFontTx/>
              <a:buNone/>
              <a:tabLst/>
              <a:defRPr/>
            </a:pPr>
            <a:r>
              <a:rPr kumimoji="0" lang="en-US" sz="1400" b="0" i="0" u="none" strike="noStrike" kern="1200" cap="none" spc="0" normalizeH="0" baseline="0" noProof="0">
                <a:ln>
                  <a:noFill/>
                </a:ln>
                <a:solidFill>
                  <a:srgbClr val="000000"/>
                </a:solidFill>
                <a:effectLst/>
                <a:uLnTx/>
                <a:uFillTx/>
                <a:ea typeface="+mn-ea"/>
                <a:cs typeface="+mn-cs"/>
              </a:rPr>
              <a:t>Content is captured at the event and delivered to the cloud.</a:t>
            </a:r>
            <a:endParaRPr kumimoji="0" lang="en-US" sz="1400" b="0" i="0" u="none" strike="noStrike" kern="1200" cap="none" spc="0" normalizeH="0" baseline="0" noProof="0">
              <a:ln>
                <a:noFill/>
              </a:ln>
              <a:solidFill>
                <a:srgbClr val="000000"/>
              </a:solidFill>
              <a:effectLst/>
              <a:uLnTx/>
              <a:uFillTx/>
              <a:ea typeface="+mn-ea"/>
              <a:cs typeface="Segoe UI"/>
            </a:endParaRPr>
          </a:p>
        </p:txBody>
      </p:sp>
      <p:sp>
        <p:nvSpPr>
          <p:cNvPr id="269" name="Arrow: Chevron 268">
            <a:extLst>
              <a:ext uri="{FF2B5EF4-FFF2-40B4-BE49-F238E27FC236}">
                <a16:creationId xmlns:a16="http://schemas.microsoft.com/office/drawing/2014/main" id="{32090716-9817-4489-856A-3683EB1BAC25}"/>
              </a:ext>
            </a:extLst>
          </p:cNvPr>
          <p:cNvSpPr>
            <a:spLocks/>
          </p:cNvSpPr>
          <p:nvPr/>
        </p:nvSpPr>
        <p:spPr bwMode="auto">
          <a:xfrm>
            <a:off x="2800748" y="1904044"/>
            <a:ext cx="2347910" cy="619433"/>
          </a:xfrm>
          <a:prstGeom prst="chevron">
            <a:avLst>
              <a:gd name="adj" fmla="val 3127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kumimoji="0" lang="en-US" sz="1400" b="0" i="0" u="none" strike="noStrike" kern="1200" cap="none" spc="0" normalizeH="0" baseline="0" noProof="0">
                <a:ln>
                  <a:noFill/>
                </a:ln>
                <a:solidFill>
                  <a:schemeClr val="bg1"/>
                </a:solidFill>
                <a:effectLst/>
                <a:uLnTx/>
                <a:uFillTx/>
                <a:latin typeface="+mj-lt"/>
                <a:ea typeface="+mn-ea"/>
                <a:cs typeface="+mn-cs"/>
              </a:rPr>
              <a:t>Produce</a:t>
            </a:r>
          </a:p>
        </p:txBody>
      </p:sp>
      <p:grpSp>
        <p:nvGrpSpPr>
          <p:cNvPr id="317" name="Group 316" descr="Icon of a gear encircled by three arrows">
            <a:extLst>
              <a:ext uri="{FF2B5EF4-FFF2-40B4-BE49-F238E27FC236}">
                <a16:creationId xmlns:a16="http://schemas.microsoft.com/office/drawing/2014/main" id="{F2D9CEFE-470C-4148-B732-16FF196A1D89}"/>
              </a:ext>
            </a:extLst>
          </p:cNvPr>
          <p:cNvGrpSpPr/>
          <p:nvPr/>
        </p:nvGrpSpPr>
        <p:grpSpPr>
          <a:xfrm>
            <a:off x="4450240" y="1958529"/>
            <a:ext cx="592136" cy="510462"/>
            <a:chOff x="4450240" y="1680904"/>
            <a:chExt cx="592136" cy="510462"/>
          </a:xfrm>
        </p:grpSpPr>
        <p:sp>
          <p:nvSpPr>
            <p:cNvPr id="318" name="Hexagon 317">
              <a:extLst>
                <a:ext uri="{FF2B5EF4-FFF2-40B4-BE49-F238E27FC236}">
                  <a16:creationId xmlns:a16="http://schemas.microsoft.com/office/drawing/2014/main" id="{EC8D8AFA-FCDB-40A9-8BFC-EF39B4CFD189}"/>
                </a:ext>
                <a:ext uri="{C183D7F6-B498-43B3-948B-1728B52AA6E4}">
                  <adec:decorative xmlns:adec="http://schemas.microsoft.com/office/drawing/2017/decorative" val="1"/>
                </a:ext>
              </a:extLst>
            </p:cNvPr>
            <p:cNvSpPr/>
            <p:nvPr/>
          </p:nvSpPr>
          <p:spPr>
            <a:xfrm rot="10800000">
              <a:off x="4450240" y="1680904"/>
              <a:ext cx="592136" cy="510462"/>
            </a:xfrm>
            <a:prstGeom prst="hexagon">
              <a:avLst>
                <a:gd name="adj" fmla="val 28319"/>
                <a:gd name="vf" fmla="val 115470"/>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19" name="strong consistency">
              <a:extLst>
                <a:ext uri="{FF2B5EF4-FFF2-40B4-BE49-F238E27FC236}">
                  <a16:creationId xmlns:a16="http://schemas.microsoft.com/office/drawing/2014/main" id="{1058C42F-CF54-428C-8DE4-0A3058403558}"/>
                </a:ext>
                <a:ext uri="{C183D7F6-B498-43B3-948B-1728B52AA6E4}">
                  <adec:decorative xmlns:adec="http://schemas.microsoft.com/office/drawing/2017/decorative" val="1"/>
                </a:ext>
              </a:extLst>
            </p:cNvPr>
            <p:cNvGrpSpPr>
              <a:grpSpLocks noChangeAspect="1"/>
            </p:cNvGrpSpPr>
            <p:nvPr/>
          </p:nvGrpSpPr>
          <p:grpSpPr bwMode="auto">
            <a:xfrm>
              <a:off x="4615282" y="1805511"/>
              <a:ext cx="262052" cy="261248"/>
              <a:chOff x="3360" y="3030"/>
              <a:chExt cx="326" cy="325"/>
            </a:xfrm>
          </p:grpSpPr>
          <p:sp>
            <p:nvSpPr>
              <p:cNvPr id="320" name="AutoShape 167">
                <a:extLst>
                  <a:ext uri="{FF2B5EF4-FFF2-40B4-BE49-F238E27FC236}">
                    <a16:creationId xmlns:a16="http://schemas.microsoft.com/office/drawing/2014/main" id="{098BB650-8602-49A7-A5AE-468CA0033D0E}"/>
                  </a:ext>
                </a:extLst>
              </p:cNvPr>
              <p:cNvSpPr>
                <a:spLocks noChangeAspect="1" noChangeArrowheads="1" noTextEdit="1"/>
              </p:cNvSpPr>
              <p:nvPr/>
            </p:nvSpPr>
            <p:spPr bwMode="auto">
              <a:xfrm>
                <a:off x="3360" y="3030"/>
                <a:ext cx="326"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1" name="Freeform 169">
                <a:extLst>
                  <a:ext uri="{FF2B5EF4-FFF2-40B4-BE49-F238E27FC236}">
                    <a16:creationId xmlns:a16="http://schemas.microsoft.com/office/drawing/2014/main" id="{C70805C4-F2E1-4908-A9B7-490D69B3B941}"/>
                  </a:ext>
                </a:extLst>
              </p:cNvPr>
              <p:cNvSpPr>
                <a:spLocks/>
              </p:cNvSpPr>
              <p:nvPr/>
            </p:nvSpPr>
            <p:spPr bwMode="auto">
              <a:xfrm>
                <a:off x="3586" y="3082"/>
                <a:ext cx="100" cy="261"/>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22" name="Freeform 170">
                <a:extLst>
                  <a:ext uri="{FF2B5EF4-FFF2-40B4-BE49-F238E27FC236}">
                    <a16:creationId xmlns:a16="http://schemas.microsoft.com/office/drawing/2014/main" id="{DD63DABD-5304-4D60-B57D-6F48CBECB5C3}"/>
                  </a:ext>
                </a:extLst>
              </p:cNvPr>
              <p:cNvSpPr>
                <a:spLocks/>
              </p:cNvSpPr>
              <p:nvPr/>
            </p:nvSpPr>
            <p:spPr bwMode="auto">
              <a:xfrm>
                <a:off x="3360" y="3228"/>
                <a:ext cx="205" cy="127"/>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23" name="Freeform 171">
                <a:extLst>
                  <a:ext uri="{FF2B5EF4-FFF2-40B4-BE49-F238E27FC236}">
                    <a16:creationId xmlns:a16="http://schemas.microsoft.com/office/drawing/2014/main" id="{B233576C-7ECD-44C2-AB87-830F06F0EF78}"/>
                  </a:ext>
                </a:extLst>
              </p:cNvPr>
              <p:cNvSpPr>
                <a:spLocks/>
              </p:cNvSpPr>
              <p:nvPr/>
            </p:nvSpPr>
            <p:spPr bwMode="auto">
              <a:xfrm>
                <a:off x="3367" y="3032"/>
                <a:ext cx="243" cy="161"/>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24" name="Freeform 172">
                <a:extLst>
                  <a:ext uri="{FF2B5EF4-FFF2-40B4-BE49-F238E27FC236}">
                    <a16:creationId xmlns:a16="http://schemas.microsoft.com/office/drawing/2014/main" id="{CC7DEF2C-DAA4-46C5-B357-01A345B87D65}"/>
                  </a:ext>
                </a:extLst>
              </p:cNvPr>
              <p:cNvSpPr>
                <a:spLocks noEditPoints="1"/>
              </p:cNvSpPr>
              <p:nvPr/>
            </p:nvSpPr>
            <p:spPr bwMode="auto">
              <a:xfrm>
                <a:off x="3410" y="3078"/>
                <a:ext cx="231" cy="231"/>
              </a:xfrm>
              <a:custGeom>
                <a:avLst/>
                <a:gdLst>
                  <a:gd name="T0" fmla="*/ 134 w 134"/>
                  <a:gd name="T1" fmla="*/ 77 h 134"/>
                  <a:gd name="T2" fmla="*/ 134 w 134"/>
                  <a:gd name="T3" fmla="*/ 57 h 134"/>
                  <a:gd name="T4" fmla="*/ 120 w 134"/>
                  <a:gd name="T5" fmla="*/ 57 h 134"/>
                  <a:gd name="T6" fmla="*/ 111 w 134"/>
                  <a:gd name="T7" fmla="*/ 36 h 134"/>
                  <a:gd name="T8" fmla="*/ 121 w 134"/>
                  <a:gd name="T9" fmla="*/ 27 h 134"/>
                  <a:gd name="T10" fmla="*/ 107 w 134"/>
                  <a:gd name="T11" fmla="*/ 13 h 134"/>
                  <a:gd name="T12" fmla="*/ 97 w 134"/>
                  <a:gd name="T13" fmla="*/ 23 h 134"/>
                  <a:gd name="T14" fmla="*/ 77 w 134"/>
                  <a:gd name="T15" fmla="*/ 14 h 134"/>
                  <a:gd name="T16" fmla="*/ 77 w 134"/>
                  <a:gd name="T17" fmla="*/ 0 h 134"/>
                  <a:gd name="T18" fmla="*/ 57 w 134"/>
                  <a:gd name="T19" fmla="*/ 0 h 134"/>
                  <a:gd name="T20" fmla="*/ 57 w 134"/>
                  <a:gd name="T21" fmla="*/ 14 h 134"/>
                  <a:gd name="T22" fmla="*/ 36 w 134"/>
                  <a:gd name="T23" fmla="*/ 23 h 134"/>
                  <a:gd name="T24" fmla="*/ 26 w 134"/>
                  <a:gd name="T25" fmla="*/ 13 h 134"/>
                  <a:gd name="T26" fmla="*/ 13 w 134"/>
                  <a:gd name="T27" fmla="*/ 26 h 134"/>
                  <a:gd name="T28" fmla="*/ 23 w 134"/>
                  <a:gd name="T29" fmla="*/ 37 h 134"/>
                  <a:gd name="T30" fmla="*/ 15 w 134"/>
                  <a:gd name="T31" fmla="*/ 57 h 134"/>
                  <a:gd name="T32" fmla="*/ 0 w 134"/>
                  <a:gd name="T33" fmla="*/ 57 h 134"/>
                  <a:gd name="T34" fmla="*/ 0 w 134"/>
                  <a:gd name="T35" fmla="*/ 76 h 134"/>
                  <a:gd name="T36" fmla="*/ 15 w 134"/>
                  <a:gd name="T37" fmla="*/ 77 h 134"/>
                  <a:gd name="T38" fmla="*/ 23 w 134"/>
                  <a:gd name="T39" fmla="*/ 97 h 134"/>
                  <a:gd name="T40" fmla="*/ 13 w 134"/>
                  <a:gd name="T41" fmla="*/ 107 h 134"/>
                  <a:gd name="T42" fmla="*/ 26 w 134"/>
                  <a:gd name="T43" fmla="*/ 121 h 134"/>
                  <a:gd name="T44" fmla="*/ 37 w 134"/>
                  <a:gd name="T45" fmla="*/ 110 h 134"/>
                  <a:gd name="T46" fmla="*/ 57 w 134"/>
                  <a:gd name="T47" fmla="*/ 119 h 134"/>
                  <a:gd name="T48" fmla="*/ 57 w 134"/>
                  <a:gd name="T49" fmla="*/ 134 h 134"/>
                  <a:gd name="T50" fmla="*/ 76 w 134"/>
                  <a:gd name="T51" fmla="*/ 134 h 134"/>
                  <a:gd name="T52" fmla="*/ 76 w 134"/>
                  <a:gd name="T53" fmla="*/ 119 h 134"/>
                  <a:gd name="T54" fmla="*/ 97 w 134"/>
                  <a:gd name="T55" fmla="*/ 111 h 134"/>
                  <a:gd name="T56" fmla="*/ 107 w 134"/>
                  <a:gd name="T57" fmla="*/ 121 h 134"/>
                  <a:gd name="T58" fmla="*/ 121 w 134"/>
                  <a:gd name="T59" fmla="*/ 107 h 134"/>
                  <a:gd name="T60" fmla="*/ 111 w 134"/>
                  <a:gd name="T61" fmla="*/ 97 h 134"/>
                  <a:gd name="T62" fmla="*/ 119 w 134"/>
                  <a:gd name="T63" fmla="*/ 77 h 134"/>
                  <a:gd name="T64" fmla="*/ 134 w 134"/>
                  <a:gd name="T65" fmla="*/ 77 h 134"/>
                  <a:gd name="T66" fmla="*/ 67 w 134"/>
                  <a:gd name="T67" fmla="*/ 100 h 134"/>
                  <a:gd name="T68" fmla="*/ 33 w 134"/>
                  <a:gd name="T69" fmla="*/ 66 h 134"/>
                  <a:gd name="T70" fmla="*/ 67 w 134"/>
                  <a:gd name="T71" fmla="*/ 32 h 134"/>
                  <a:gd name="T72" fmla="*/ 101 w 134"/>
                  <a:gd name="T73" fmla="*/ 66 h 134"/>
                  <a:gd name="T74" fmla="*/ 67 w 134"/>
                  <a:gd name="T75"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 h="134">
                    <a:moveTo>
                      <a:pt x="134" y="77"/>
                    </a:moveTo>
                    <a:cubicBezTo>
                      <a:pt x="134" y="57"/>
                      <a:pt x="134" y="57"/>
                      <a:pt x="134" y="57"/>
                    </a:cubicBezTo>
                    <a:cubicBezTo>
                      <a:pt x="120" y="57"/>
                      <a:pt x="120" y="57"/>
                      <a:pt x="120" y="57"/>
                    </a:cubicBezTo>
                    <a:cubicBezTo>
                      <a:pt x="118" y="50"/>
                      <a:pt x="115" y="43"/>
                      <a:pt x="111" y="36"/>
                    </a:cubicBezTo>
                    <a:cubicBezTo>
                      <a:pt x="121" y="27"/>
                      <a:pt x="121" y="27"/>
                      <a:pt x="121" y="27"/>
                    </a:cubicBezTo>
                    <a:cubicBezTo>
                      <a:pt x="107" y="13"/>
                      <a:pt x="107" y="13"/>
                      <a:pt x="107" y="13"/>
                    </a:cubicBezTo>
                    <a:cubicBezTo>
                      <a:pt x="97" y="23"/>
                      <a:pt x="97" y="23"/>
                      <a:pt x="97" y="23"/>
                    </a:cubicBezTo>
                    <a:cubicBezTo>
                      <a:pt x="91" y="18"/>
                      <a:pt x="84" y="15"/>
                      <a:pt x="77" y="14"/>
                    </a:cubicBezTo>
                    <a:cubicBezTo>
                      <a:pt x="77" y="0"/>
                      <a:pt x="77" y="0"/>
                      <a:pt x="77" y="0"/>
                    </a:cubicBezTo>
                    <a:cubicBezTo>
                      <a:pt x="57" y="0"/>
                      <a:pt x="57" y="0"/>
                      <a:pt x="57" y="0"/>
                    </a:cubicBezTo>
                    <a:cubicBezTo>
                      <a:pt x="57" y="14"/>
                      <a:pt x="57" y="14"/>
                      <a:pt x="57" y="14"/>
                    </a:cubicBezTo>
                    <a:cubicBezTo>
                      <a:pt x="50" y="15"/>
                      <a:pt x="43" y="18"/>
                      <a:pt x="36" y="23"/>
                    </a:cubicBezTo>
                    <a:cubicBezTo>
                      <a:pt x="26" y="13"/>
                      <a:pt x="26" y="13"/>
                      <a:pt x="26" y="13"/>
                    </a:cubicBezTo>
                    <a:cubicBezTo>
                      <a:pt x="13" y="26"/>
                      <a:pt x="13" y="26"/>
                      <a:pt x="13" y="26"/>
                    </a:cubicBezTo>
                    <a:cubicBezTo>
                      <a:pt x="23" y="37"/>
                      <a:pt x="23" y="37"/>
                      <a:pt x="23" y="37"/>
                    </a:cubicBezTo>
                    <a:cubicBezTo>
                      <a:pt x="19" y="43"/>
                      <a:pt x="16" y="50"/>
                      <a:pt x="15" y="57"/>
                    </a:cubicBezTo>
                    <a:cubicBezTo>
                      <a:pt x="0" y="57"/>
                      <a:pt x="0" y="57"/>
                      <a:pt x="0" y="57"/>
                    </a:cubicBezTo>
                    <a:cubicBezTo>
                      <a:pt x="0" y="76"/>
                      <a:pt x="0" y="76"/>
                      <a:pt x="0" y="76"/>
                    </a:cubicBezTo>
                    <a:cubicBezTo>
                      <a:pt x="15" y="77"/>
                      <a:pt x="15" y="77"/>
                      <a:pt x="15" y="77"/>
                    </a:cubicBezTo>
                    <a:cubicBezTo>
                      <a:pt x="16" y="84"/>
                      <a:pt x="19" y="91"/>
                      <a:pt x="23" y="97"/>
                    </a:cubicBezTo>
                    <a:cubicBezTo>
                      <a:pt x="13" y="107"/>
                      <a:pt x="13" y="107"/>
                      <a:pt x="13" y="107"/>
                    </a:cubicBezTo>
                    <a:cubicBezTo>
                      <a:pt x="26" y="121"/>
                      <a:pt x="26" y="121"/>
                      <a:pt x="26" y="121"/>
                    </a:cubicBezTo>
                    <a:cubicBezTo>
                      <a:pt x="37" y="110"/>
                      <a:pt x="37" y="110"/>
                      <a:pt x="37" y="110"/>
                    </a:cubicBezTo>
                    <a:cubicBezTo>
                      <a:pt x="43" y="114"/>
                      <a:pt x="50" y="117"/>
                      <a:pt x="57" y="119"/>
                    </a:cubicBezTo>
                    <a:cubicBezTo>
                      <a:pt x="57" y="134"/>
                      <a:pt x="57" y="134"/>
                      <a:pt x="57" y="134"/>
                    </a:cubicBezTo>
                    <a:cubicBezTo>
                      <a:pt x="76" y="134"/>
                      <a:pt x="76" y="134"/>
                      <a:pt x="76" y="134"/>
                    </a:cubicBezTo>
                    <a:cubicBezTo>
                      <a:pt x="76" y="119"/>
                      <a:pt x="76" y="119"/>
                      <a:pt x="76" y="119"/>
                    </a:cubicBezTo>
                    <a:cubicBezTo>
                      <a:pt x="84" y="118"/>
                      <a:pt x="91" y="115"/>
                      <a:pt x="97" y="111"/>
                    </a:cubicBezTo>
                    <a:cubicBezTo>
                      <a:pt x="107" y="121"/>
                      <a:pt x="107" y="121"/>
                      <a:pt x="107" y="121"/>
                    </a:cubicBezTo>
                    <a:cubicBezTo>
                      <a:pt x="121" y="107"/>
                      <a:pt x="121" y="107"/>
                      <a:pt x="121" y="107"/>
                    </a:cubicBezTo>
                    <a:cubicBezTo>
                      <a:pt x="111" y="97"/>
                      <a:pt x="111" y="97"/>
                      <a:pt x="111" y="97"/>
                    </a:cubicBezTo>
                    <a:cubicBezTo>
                      <a:pt x="115" y="91"/>
                      <a:pt x="118" y="84"/>
                      <a:pt x="119" y="77"/>
                    </a:cubicBezTo>
                    <a:lnTo>
                      <a:pt x="134" y="77"/>
                    </a:lnTo>
                    <a:close/>
                    <a:moveTo>
                      <a:pt x="67" y="100"/>
                    </a:moveTo>
                    <a:cubicBezTo>
                      <a:pt x="48" y="100"/>
                      <a:pt x="33" y="85"/>
                      <a:pt x="33" y="66"/>
                    </a:cubicBezTo>
                    <a:cubicBezTo>
                      <a:pt x="33" y="47"/>
                      <a:pt x="48" y="32"/>
                      <a:pt x="67" y="32"/>
                    </a:cubicBezTo>
                    <a:cubicBezTo>
                      <a:pt x="86" y="32"/>
                      <a:pt x="101" y="48"/>
                      <a:pt x="101" y="66"/>
                    </a:cubicBezTo>
                    <a:cubicBezTo>
                      <a:pt x="101" y="85"/>
                      <a:pt x="86" y="100"/>
                      <a:pt x="67" y="10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354" name="Rectangle 353">
            <a:extLst>
              <a:ext uri="{FF2B5EF4-FFF2-40B4-BE49-F238E27FC236}">
                <a16:creationId xmlns:a16="http://schemas.microsoft.com/office/drawing/2014/main" id="{21EE993C-CF26-4316-BE91-E7E3927A0D94}"/>
              </a:ext>
            </a:extLst>
          </p:cNvPr>
          <p:cNvSpPr>
            <a:spLocks/>
          </p:cNvSpPr>
          <p:nvPr/>
        </p:nvSpPr>
        <p:spPr bwMode="auto">
          <a:xfrm>
            <a:off x="2800748" y="2525858"/>
            <a:ext cx="2148840" cy="1828800"/>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defRPr/>
            </a:pPr>
            <a:r>
              <a:rPr lang="en-US" sz="1400">
                <a:solidFill>
                  <a:schemeClr val="tx1"/>
                </a:solidFill>
              </a:rPr>
              <a:t>Production switching is orchestrated in the cloud from anywhere. Can include content from multiple sources e.g., commentary via </a:t>
            </a:r>
            <a:br>
              <a:rPr lang="en-US" sz="1400">
                <a:solidFill>
                  <a:schemeClr val="tx1"/>
                </a:solidFill>
              </a:rPr>
            </a:br>
            <a:r>
              <a:rPr lang="en-US" sz="1400">
                <a:solidFill>
                  <a:schemeClr val="tx1"/>
                </a:solidFill>
              </a:rPr>
              <a:t>Microsoft Teams.</a:t>
            </a:r>
          </a:p>
        </p:txBody>
      </p:sp>
      <p:sp>
        <p:nvSpPr>
          <p:cNvPr id="393" name="Arrow: Chevron 392">
            <a:extLst>
              <a:ext uri="{FF2B5EF4-FFF2-40B4-BE49-F238E27FC236}">
                <a16:creationId xmlns:a16="http://schemas.microsoft.com/office/drawing/2014/main" id="{CCD7C89F-1943-4CC0-80BC-2C866774393E}"/>
              </a:ext>
            </a:extLst>
          </p:cNvPr>
          <p:cNvSpPr>
            <a:spLocks/>
          </p:cNvSpPr>
          <p:nvPr/>
        </p:nvSpPr>
        <p:spPr bwMode="auto">
          <a:xfrm>
            <a:off x="5017296" y="1904044"/>
            <a:ext cx="2347910" cy="619433"/>
          </a:xfrm>
          <a:prstGeom prst="chevron">
            <a:avLst>
              <a:gd name="adj" fmla="val 3127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kumimoji="0" lang="en-US" sz="1400" b="0" i="0" u="none" strike="noStrike" kern="1200" cap="none" spc="0" normalizeH="0" baseline="0" noProof="0">
                <a:ln>
                  <a:noFill/>
                </a:ln>
                <a:solidFill>
                  <a:schemeClr val="bg1"/>
                </a:solidFill>
                <a:effectLst/>
                <a:uLnTx/>
                <a:uFillTx/>
                <a:latin typeface="+mj-lt"/>
                <a:ea typeface="+mn-ea"/>
                <a:cs typeface="+mn-cs"/>
              </a:rPr>
              <a:t>Prepare</a:t>
            </a:r>
          </a:p>
        </p:txBody>
      </p:sp>
      <p:grpSp>
        <p:nvGrpSpPr>
          <p:cNvPr id="430" name="Group 429" descr="Icon of a column chart with an arrow pointing upwards">
            <a:extLst>
              <a:ext uri="{FF2B5EF4-FFF2-40B4-BE49-F238E27FC236}">
                <a16:creationId xmlns:a16="http://schemas.microsoft.com/office/drawing/2014/main" id="{A0D793C7-96BB-4AD9-A5BD-004541CA843A}"/>
              </a:ext>
            </a:extLst>
          </p:cNvPr>
          <p:cNvGrpSpPr/>
          <p:nvPr/>
        </p:nvGrpSpPr>
        <p:grpSpPr>
          <a:xfrm>
            <a:off x="6672740" y="1958529"/>
            <a:ext cx="592136" cy="510462"/>
            <a:chOff x="6672740" y="1680904"/>
            <a:chExt cx="592136" cy="510462"/>
          </a:xfrm>
        </p:grpSpPr>
        <p:sp>
          <p:nvSpPr>
            <p:cNvPr id="431" name="Hexagon 430">
              <a:extLst>
                <a:ext uri="{FF2B5EF4-FFF2-40B4-BE49-F238E27FC236}">
                  <a16:creationId xmlns:a16="http://schemas.microsoft.com/office/drawing/2014/main" id="{1FA387A9-8457-48EF-9E00-D8EEE1AC704E}"/>
                </a:ext>
                <a:ext uri="{C183D7F6-B498-43B3-948B-1728B52AA6E4}">
                  <adec:decorative xmlns:adec="http://schemas.microsoft.com/office/drawing/2017/decorative" val="1"/>
                </a:ext>
              </a:extLst>
            </p:cNvPr>
            <p:cNvSpPr/>
            <p:nvPr/>
          </p:nvSpPr>
          <p:spPr>
            <a:xfrm rot="10800000">
              <a:off x="6672740" y="1680904"/>
              <a:ext cx="592136" cy="510462"/>
            </a:xfrm>
            <a:prstGeom prst="hexagon">
              <a:avLst>
                <a:gd name="adj" fmla="val 28319"/>
                <a:gd name="vf" fmla="val 115470"/>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32" name="data 2">
              <a:extLst>
                <a:ext uri="{FF2B5EF4-FFF2-40B4-BE49-F238E27FC236}">
                  <a16:creationId xmlns:a16="http://schemas.microsoft.com/office/drawing/2014/main" id="{99916FAB-9F88-4BD9-83FA-41978F29E2CF}"/>
                </a:ext>
                <a:ext uri="{C183D7F6-B498-43B3-948B-1728B52AA6E4}">
                  <adec:decorative xmlns:adec="http://schemas.microsoft.com/office/drawing/2017/decorative" val="1"/>
                </a:ext>
              </a:extLst>
            </p:cNvPr>
            <p:cNvGrpSpPr/>
            <p:nvPr/>
          </p:nvGrpSpPr>
          <p:grpSpPr>
            <a:xfrm>
              <a:off x="6848844" y="1819649"/>
              <a:ext cx="239929" cy="232972"/>
              <a:chOff x="5375441" y="1172376"/>
              <a:chExt cx="536922" cy="521359"/>
            </a:xfrm>
          </p:grpSpPr>
          <p:sp>
            <p:nvSpPr>
              <p:cNvPr id="433" name="Rectangle 35">
                <a:extLst>
                  <a:ext uri="{FF2B5EF4-FFF2-40B4-BE49-F238E27FC236}">
                    <a16:creationId xmlns:a16="http://schemas.microsoft.com/office/drawing/2014/main" id="{DF1DCE32-B01F-424E-8D20-8D50CA2FE41B}"/>
                  </a:ext>
                </a:extLst>
              </p:cNvPr>
              <p:cNvSpPr>
                <a:spLocks noChangeArrowheads="1"/>
              </p:cNvSpPr>
              <p:nvPr/>
            </p:nvSpPr>
            <p:spPr bwMode="auto">
              <a:xfrm>
                <a:off x="5655574" y="1264197"/>
                <a:ext cx="56027" cy="4077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434" name="Rectangle 36">
                <a:extLst>
                  <a:ext uri="{FF2B5EF4-FFF2-40B4-BE49-F238E27FC236}">
                    <a16:creationId xmlns:a16="http://schemas.microsoft.com/office/drawing/2014/main" id="{A0171E94-23D0-451D-8B0A-BB6EE541CF83}"/>
                  </a:ext>
                </a:extLst>
              </p:cNvPr>
              <p:cNvSpPr>
                <a:spLocks noChangeArrowheads="1"/>
              </p:cNvSpPr>
              <p:nvPr/>
            </p:nvSpPr>
            <p:spPr bwMode="auto">
              <a:xfrm>
                <a:off x="5748952" y="1172376"/>
                <a:ext cx="54470" cy="49957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435" name="Oval 37">
                <a:extLst>
                  <a:ext uri="{FF2B5EF4-FFF2-40B4-BE49-F238E27FC236}">
                    <a16:creationId xmlns:a16="http://schemas.microsoft.com/office/drawing/2014/main" id="{0680DA69-DA81-47E4-989B-ACFE89280E62}"/>
                  </a:ext>
                </a:extLst>
              </p:cNvPr>
              <p:cNvSpPr>
                <a:spLocks noChangeArrowheads="1"/>
              </p:cNvSpPr>
              <p:nvPr/>
            </p:nvSpPr>
            <p:spPr bwMode="auto">
              <a:xfrm>
                <a:off x="5761402" y="1542774"/>
                <a:ext cx="150961" cy="150961"/>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436" name="Rectangle 38">
                <a:extLst>
                  <a:ext uri="{FF2B5EF4-FFF2-40B4-BE49-F238E27FC236}">
                    <a16:creationId xmlns:a16="http://schemas.microsoft.com/office/drawing/2014/main" id="{DEF08501-F63F-44D3-BB5F-910FD8141191}"/>
                  </a:ext>
                </a:extLst>
              </p:cNvPr>
              <p:cNvSpPr>
                <a:spLocks noChangeArrowheads="1"/>
              </p:cNvSpPr>
              <p:nvPr/>
            </p:nvSpPr>
            <p:spPr bwMode="auto">
              <a:xfrm>
                <a:off x="5375441" y="1542774"/>
                <a:ext cx="56027" cy="12917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437" name="Rectangle 39">
                <a:extLst>
                  <a:ext uri="{FF2B5EF4-FFF2-40B4-BE49-F238E27FC236}">
                    <a16:creationId xmlns:a16="http://schemas.microsoft.com/office/drawing/2014/main" id="{77942ED7-7D2F-4D7D-ACFA-0D327055D462}"/>
                  </a:ext>
                </a:extLst>
              </p:cNvPr>
              <p:cNvSpPr>
                <a:spLocks noChangeArrowheads="1"/>
              </p:cNvSpPr>
              <p:nvPr/>
            </p:nvSpPr>
            <p:spPr bwMode="auto">
              <a:xfrm>
                <a:off x="5468819" y="1449397"/>
                <a:ext cx="54470" cy="2225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438" name="Rectangle 40">
                <a:extLst>
                  <a:ext uri="{FF2B5EF4-FFF2-40B4-BE49-F238E27FC236}">
                    <a16:creationId xmlns:a16="http://schemas.microsoft.com/office/drawing/2014/main" id="{71F5448A-7EAA-457C-8088-CAD859F1FEC9}"/>
                  </a:ext>
                </a:extLst>
              </p:cNvPr>
              <p:cNvSpPr>
                <a:spLocks noChangeArrowheads="1"/>
              </p:cNvSpPr>
              <p:nvPr/>
            </p:nvSpPr>
            <p:spPr bwMode="auto">
              <a:xfrm>
                <a:off x="5560640" y="1357575"/>
                <a:ext cx="56027" cy="31437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439" name="Freeform 41">
                <a:extLst>
                  <a:ext uri="{FF2B5EF4-FFF2-40B4-BE49-F238E27FC236}">
                    <a16:creationId xmlns:a16="http://schemas.microsoft.com/office/drawing/2014/main" id="{E386551C-1293-4116-86BC-F5C87B461BE2}"/>
                  </a:ext>
                </a:extLst>
              </p:cNvPr>
              <p:cNvSpPr>
                <a:spLocks/>
              </p:cNvSpPr>
              <p:nvPr/>
            </p:nvSpPr>
            <p:spPr bwMode="auto">
              <a:xfrm>
                <a:off x="5797197" y="1580125"/>
                <a:ext cx="77815" cy="79371"/>
              </a:xfrm>
              <a:custGeom>
                <a:avLst/>
                <a:gdLst>
                  <a:gd name="T0" fmla="*/ 28 w 68"/>
                  <a:gd name="T1" fmla="*/ 0 h 68"/>
                  <a:gd name="T2" fmla="*/ 23 w 68"/>
                  <a:gd name="T3" fmla="*/ 5 h 68"/>
                  <a:gd name="T4" fmla="*/ 28 w 68"/>
                  <a:gd name="T5" fmla="*/ 10 h 68"/>
                  <a:gd name="T6" fmla="*/ 50 w 68"/>
                  <a:gd name="T7" fmla="*/ 10 h 68"/>
                  <a:gd name="T8" fmla="*/ 2 w 68"/>
                  <a:gd name="T9" fmla="*/ 59 h 68"/>
                  <a:gd name="T10" fmla="*/ 2 w 68"/>
                  <a:gd name="T11" fmla="*/ 66 h 68"/>
                  <a:gd name="T12" fmla="*/ 10 w 68"/>
                  <a:gd name="T13" fmla="*/ 66 h 68"/>
                  <a:gd name="T14" fmla="*/ 57 w 68"/>
                  <a:gd name="T15" fmla="*/ 18 h 68"/>
                  <a:gd name="T16" fmla="*/ 57 w 68"/>
                  <a:gd name="T17" fmla="*/ 40 h 68"/>
                  <a:gd name="T18" fmla="*/ 62 w 68"/>
                  <a:gd name="T19" fmla="*/ 45 h 68"/>
                  <a:gd name="T20" fmla="*/ 68 w 68"/>
                  <a:gd name="T21" fmla="*/ 40 h 68"/>
                  <a:gd name="T22" fmla="*/ 68 w 68"/>
                  <a:gd name="T23" fmla="*/ 0 h 68"/>
                  <a:gd name="T24" fmla="*/ 28 w 68"/>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68">
                    <a:moveTo>
                      <a:pt x="28" y="0"/>
                    </a:moveTo>
                    <a:cubicBezTo>
                      <a:pt x="25" y="0"/>
                      <a:pt x="23" y="2"/>
                      <a:pt x="23" y="5"/>
                    </a:cubicBezTo>
                    <a:cubicBezTo>
                      <a:pt x="23" y="8"/>
                      <a:pt x="25" y="10"/>
                      <a:pt x="28" y="10"/>
                    </a:cubicBezTo>
                    <a:cubicBezTo>
                      <a:pt x="50" y="10"/>
                      <a:pt x="50" y="10"/>
                      <a:pt x="50" y="10"/>
                    </a:cubicBezTo>
                    <a:cubicBezTo>
                      <a:pt x="2" y="59"/>
                      <a:pt x="2" y="59"/>
                      <a:pt x="2" y="59"/>
                    </a:cubicBezTo>
                    <a:cubicBezTo>
                      <a:pt x="0" y="61"/>
                      <a:pt x="0" y="64"/>
                      <a:pt x="2" y="66"/>
                    </a:cubicBezTo>
                    <a:cubicBezTo>
                      <a:pt x="4" y="68"/>
                      <a:pt x="8" y="68"/>
                      <a:pt x="10" y="66"/>
                    </a:cubicBezTo>
                    <a:cubicBezTo>
                      <a:pt x="57" y="18"/>
                      <a:pt x="57" y="18"/>
                      <a:pt x="57" y="18"/>
                    </a:cubicBezTo>
                    <a:cubicBezTo>
                      <a:pt x="57" y="40"/>
                      <a:pt x="57" y="40"/>
                      <a:pt x="57" y="40"/>
                    </a:cubicBezTo>
                    <a:cubicBezTo>
                      <a:pt x="57" y="43"/>
                      <a:pt x="62" y="45"/>
                      <a:pt x="62" y="45"/>
                    </a:cubicBezTo>
                    <a:cubicBezTo>
                      <a:pt x="65" y="45"/>
                      <a:pt x="68" y="43"/>
                      <a:pt x="68" y="40"/>
                    </a:cubicBezTo>
                    <a:cubicBezTo>
                      <a:pt x="68" y="0"/>
                      <a:pt x="68" y="0"/>
                      <a:pt x="68"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459" name="Rectangle 458">
            <a:extLst>
              <a:ext uri="{FF2B5EF4-FFF2-40B4-BE49-F238E27FC236}">
                <a16:creationId xmlns:a16="http://schemas.microsoft.com/office/drawing/2014/main" id="{332C416B-5023-4772-A2C3-F4C044058398}"/>
              </a:ext>
            </a:extLst>
          </p:cNvPr>
          <p:cNvSpPr>
            <a:spLocks/>
          </p:cNvSpPr>
          <p:nvPr/>
        </p:nvSpPr>
        <p:spPr bwMode="auto">
          <a:xfrm>
            <a:off x="5017296" y="2525858"/>
            <a:ext cx="2148840" cy="1828800"/>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p>
            <a:pPr>
              <a:defRPr/>
            </a:pPr>
            <a:r>
              <a:rPr lang="en-US" sz="1400">
                <a:solidFill>
                  <a:schemeClr val="tx1"/>
                </a:solidFill>
              </a:rPr>
              <a:t>Content is packaged and encoded for delivery to multiple endpoints. Includes ad insertion. </a:t>
            </a:r>
            <a:r>
              <a:rPr lang="en-US" sz="1400">
                <a:solidFill>
                  <a:srgbClr val="000000"/>
                </a:solidFill>
              </a:rPr>
              <a:t>Known users are served personalized content and ads.</a:t>
            </a:r>
            <a:br>
              <a:rPr lang="en-US" sz="1400">
                <a:solidFill>
                  <a:schemeClr val="tx1"/>
                </a:solidFill>
              </a:rPr>
            </a:br>
            <a:endParaRPr lang="en-US" sz="1400">
              <a:solidFill>
                <a:schemeClr val="tx1"/>
              </a:solidFill>
            </a:endParaRPr>
          </a:p>
        </p:txBody>
      </p:sp>
      <p:sp>
        <p:nvSpPr>
          <p:cNvPr id="508" name="Arrow: Chevron 507">
            <a:extLst>
              <a:ext uri="{FF2B5EF4-FFF2-40B4-BE49-F238E27FC236}">
                <a16:creationId xmlns:a16="http://schemas.microsoft.com/office/drawing/2014/main" id="{307B22E3-DA49-404B-9C5F-610E392C0235}"/>
              </a:ext>
            </a:extLst>
          </p:cNvPr>
          <p:cNvSpPr>
            <a:spLocks/>
          </p:cNvSpPr>
          <p:nvPr/>
        </p:nvSpPr>
        <p:spPr bwMode="auto">
          <a:xfrm>
            <a:off x="7233843" y="1904044"/>
            <a:ext cx="2347910" cy="619433"/>
          </a:xfrm>
          <a:prstGeom prst="chevron">
            <a:avLst>
              <a:gd name="adj" fmla="val 3127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kumimoji="0" lang="en-US" sz="1400" b="0" i="0" u="none" strike="noStrike" kern="1200" cap="none" spc="0" normalizeH="0" baseline="0" noProof="0">
                <a:ln>
                  <a:noFill/>
                </a:ln>
                <a:solidFill>
                  <a:schemeClr val="bg1"/>
                </a:solidFill>
                <a:effectLst/>
                <a:uLnTx/>
                <a:uFillTx/>
                <a:latin typeface="+mj-lt"/>
                <a:ea typeface="+mn-ea"/>
                <a:cs typeface="+mn-cs"/>
              </a:rPr>
              <a:t>Distribute</a:t>
            </a:r>
          </a:p>
        </p:txBody>
      </p:sp>
      <p:grpSp>
        <p:nvGrpSpPr>
          <p:cNvPr id="532" name="Group 531" descr="Icon of three arrows pointing in three directions">
            <a:extLst>
              <a:ext uri="{FF2B5EF4-FFF2-40B4-BE49-F238E27FC236}">
                <a16:creationId xmlns:a16="http://schemas.microsoft.com/office/drawing/2014/main" id="{605DABFF-4E7A-40FA-B8A5-01D9F5C1D8B9}"/>
              </a:ext>
            </a:extLst>
          </p:cNvPr>
          <p:cNvGrpSpPr/>
          <p:nvPr/>
        </p:nvGrpSpPr>
        <p:grpSpPr>
          <a:xfrm>
            <a:off x="8882540" y="1958529"/>
            <a:ext cx="592136" cy="510462"/>
            <a:chOff x="8882540" y="1680904"/>
            <a:chExt cx="592136" cy="510462"/>
          </a:xfrm>
        </p:grpSpPr>
        <p:sp>
          <p:nvSpPr>
            <p:cNvPr id="533" name="Hexagon 532">
              <a:extLst>
                <a:ext uri="{FF2B5EF4-FFF2-40B4-BE49-F238E27FC236}">
                  <a16:creationId xmlns:a16="http://schemas.microsoft.com/office/drawing/2014/main" id="{5A00648F-A678-41DD-88B5-C00417BF4450}"/>
                </a:ext>
                <a:ext uri="{C183D7F6-B498-43B3-948B-1728B52AA6E4}">
                  <adec:decorative xmlns:adec="http://schemas.microsoft.com/office/drawing/2017/decorative" val="1"/>
                </a:ext>
              </a:extLst>
            </p:cNvPr>
            <p:cNvSpPr/>
            <p:nvPr/>
          </p:nvSpPr>
          <p:spPr>
            <a:xfrm rot="10800000">
              <a:off x="8882540" y="1680904"/>
              <a:ext cx="592136" cy="510462"/>
            </a:xfrm>
            <a:prstGeom prst="hexagon">
              <a:avLst>
                <a:gd name="adj" fmla="val 28319"/>
                <a:gd name="vf" fmla="val 115470"/>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FFFFFF"/>
                </a:solidFill>
                <a:effectLst/>
                <a:uLnTx/>
                <a:uFillTx/>
                <a:latin typeface="Segoe UI"/>
                <a:ea typeface="+mn-ea"/>
                <a:cs typeface="+mn-cs"/>
              </a:endParaRPr>
            </a:p>
          </p:txBody>
        </p:sp>
        <p:grpSp>
          <p:nvGrpSpPr>
            <p:cNvPr id="534" name="direction 2">
              <a:extLst>
                <a:ext uri="{FF2B5EF4-FFF2-40B4-BE49-F238E27FC236}">
                  <a16:creationId xmlns:a16="http://schemas.microsoft.com/office/drawing/2014/main" id="{9647FBA7-B41B-438B-8261-3EAA2768F737}"/>
                </a:ext>
                <a:ext uri="{C183D7F6-B498-43B3-948B-1728B52AA6E4}">
                  <adec:decorative xmlns:adec="http://schemas.microsoft.com/office/drawing/2017/decorative" val="1"/>
                </a:ext>
              </a:extLst>
            </p:cNvPr>
            <p:cNvGrpSpPr/>
            <p:nvPr/>
          </p:nvGrpSpPr>
          <p:grpSpPr>
            <a:xfrm>
              <a:off x="9034930" y="1792458"/>
              <a:ext cx="287357" cy="287354"/>
              <a:chOff x="10133424" y="2126294"/>
              <a:chExt cx="419935" cy="419933"/>
            </a:xfrm>
          </p:grpSpPr>
          <p:sp>
            <p:nvSpPr>
              <p:cNvPr id="535" name="Freeform: Shape 534">
                <a:extLst>
                  <a:ext uri="{FF2B5EF4-FFF2-40B4-BE49-F238E27FC236}">
                    <a16:creationId xmlns:a16="http://schemas.microsoft.com/office/drawing/2014/main" id="{6EC820FA-55AD-4B9E-8C14-844ED0CB7EB0}"/>
                  </a:ext>
                </a:extLst>
              </p:cNvPr>
              <p:cNvSpPr/>
              <p:nvPr/>
            </p:nvSpPr>
            <p:spPr>
              <a:xfrm>
                <a:off x="10360804" y="2336699"/>
                <a:ext cx="190486" cy="155851"/>
              </a:xfrm>
              <a:custGeom>
                <a:avLst/>
                <a:gdLst>
                  <a:gd name="connsiteX0" fmla="*/ 112491 w 190485"/>
                  <a:gd name="connsiteY0" fmla="*/ 1473 h 155851"/>
                  <a:gd name="connsiteX1" fmla="*/ 82054 w 190485"/>
                  <a:gd name="connsiteY1" fmla="*/ 31931 h 155851"/>
                  <a:gd name="connsiteX2" fmla="*/ 107454 w 190485"/>
                  <a:gd name="connsiteY2" fmla="*/ 57349 h 155851"/>
                  <a:gd name="connsiteX3" fmla="*/ 1473 w 190485"/>
                  <a:gd name="connsiteY3" fmla="*/ 57349 h 155851"/>
                  <a:gd name="connsiteX4" fmla="*/ 1473 w 190485"/>
                  <a:gd name="connsiteY4" fmla="*/ 100736 h 155851"/>
                  <a:gd name="connsiteX5" fmla="*/ 106286 w 190485"/>
                  <a:gd name="connsiteY5" fmla="*/ 100736 h 155851"/>
                  <a:gd name="connsiteX6" fmla="*/ 81470 w 190485"/>
                  <a:gd name="connsiteY6" fmla="*/ 125570 h 155851"/>
                  <a:gd name="connsiteX7" fmla="*/ 112564 w 190485"/>
                  <a:gd name="connsiteY7" fmla="*/ 156612 h 155851"/>
                  <a:gd name="connsiteX8" fmla="*/ 190006 w 190485"/>
                  <a:gd name="connsiteY8" fmla="*/ 78970 h 155851"/>
                  <a:gd name="connsiteX9" fmla="*/ 112491 w 190485"/>
                  <a:gd name="connsiteY9" fmla="*/ 1473 h 15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485" h="155851">
                    <a:moveTo>
                      <a:pt x="112491" y="1473"/>
                    </a:moveTo>
                    <a:lnTo>
                      <a:pt x="82054" y="31931"/>
                    </a:lnTo>
                    <a:lnTo>
                      <a:pt x="107454" y="57349"/>
                    </a:lnTo>
                    <a:lnTo>
                      <a:pt x="1473" y="57349"/>
                    </a:lnTo>
                    <a:lnTo>
                      <a:pt x="1473" y="100736"/>
                    </a:lnTo>
                    <a:lnTo>
                      <a:pt x="106286" y="100736"/>
                    </a:lnTo>
                    <a:lnTo>
                      <a:pt x="81470" y="125570"/>
                    </a:lnTo>
                    <a:lnTo>
                      <a:pt x="112564" y="156612"/>
                    </a:lnTo>
                    <a:lnTo>
                      <a:pt x="190006" y="78970"/>
                    </a:lnTo>
                    <a:lnTo>
                      <a:pt x="112491" y="1473"/>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536" name="Freeform: Shape 535">
                <a:extLst>
                  <a:ext uri="{FF2B5EF4-FFF2-40B4-BE49-F238E27FC236}">
                    <a16:creationId xmlns:a16="http://schemas.microsoft.com/office/drawing/2014/main" id="{543B371B-AEAA-4ABE-B4BD-4125E3931FE2}"/>
                  </a:ext>
                </a:extLst>
              </p:cNvPr>
              <p:cNvSpPr/>
              <p:nvPr/>
            </p:nvSpPr>
            <p:spPr>
              <a:xfrm>
                <a:off x="10134534" y="2131095"/>
                <a:ext cx="285729" cy="411275"/>
              </a:xfrm>
              <a:custGeom>
                <a:avLst/>
                <a:gdLst>
                  <a:gd name="connsiteX0" fmla="*/ 256646 w 285728"/>
                  <a:gd name="connsiteY0" fmla="*/ 110085 h 411274"/>
                  <a:gd name="connsiteX1" fmla="*/ 287667 w 285728"/>
                  <a:gd name="connsiteY1" fmla="*/ 78969 h 411274"/>
                  <a:gd name="connsiteX2" fmla="*/ 210078 w 285728"/>
                  <a:gd name="connsiteY2" fmla="*/ 1473 h 411274"/>
                  <a:gd name="connsiteX3" fmla="*/ 132636 w 285728"/>
                  <a:gd name="connsiteY3" fmla="*/ 79043 h 411274"/>
                  <a:gd name="connsiteX4" fmla="*/ 163073 w 285728"/>
                  <a:gd name="connsiteY4" fmla="*/ 109501 h 411274"/>
                  <a:gd name="connsiteX5" fmla="*/ 188473 w 285728"/>
                  <a:gd name="connsiteY5" fmla="*/ 84082 h 411274"/>
                  <a:gd name="connsiteX6" fmla="*/ 188473 w 285728"/>
                  <a:gd name="connsiteY6" fmla="*/ 185683 h 411274"/>
                  <a:gd name="connsiteX7" fmla="*/ 85120 w 285728"/>
                  <a:gd name="connsiteY7" fmla="*/ 185683 h 411274"/>
                  <a:gd name="connsiteX8" fmla="*/ 109936 w 285728"/>
                  <a:gd name="connsiteY8" fmla="*/ 160849 h 411274"/>
                  <a:gd name="connsiteX9" fmla="*/ 78842 w 285728"/>
                  <a:gd name="connsiteY9" fmla="*/ 129806 h 411274"/>
                  <a:gd name="connsiteX10" fmla="*/ 1473 w 285728"/>
                  <a:gd name="connsiteY10" fmla="*/ 207449 h 411274"/>
                  <a:gd name="connsiteX11" fmla="*/ 78988 w 285728"/>
                  <a:gd name="connsiteY11" fmla="*/ 284872 h 411274"/>
                  <a:gd name="connsiteX12" fmla="*/ 109352 w 285728"/>
                  <a:gd name="connsiteY12" fmla="*/ 254414 h 411274"/>
                  <a:gd name="connsiteX13" fmla="*/ 84025 w 285728"/>
                  <a:gd name="connsiteY13" fmla="*/ 228996 h 411274"/>
                  <a:gd name="connsiteX14" fmla="*/ 188619 w 285728"/>
                  <a:gd name="connsiteY14" fmla="*/ 228996 h 411274"/>
                  <a:gd name="connsiteX15" fmla="*/ 188619 w 285728"/>
                  <a:gd name="connsiteY15" fmla="*/ 414009 h 411274"/>
                  <a:gd name="connsiteX16" fmla="*/ 231903 w 285728"/>
                  <a:gd name="connsiteY16" fmla="*/ 414009 h 411274"/>
                  <a:gd name="connsiteX17" fmla="*/ 231903 w 285728"/>
                  <a:gd name="connsiteY17" fmla="*/ 105410 h 411274"/>
                  <a:gd name="connsiteX18" fmla="*/ 231829 w 285728"/>
                  <a:gd name="connsiteY18" fmla="*/ 105410 h 411274"/>
                  <a:gd name="connsiteX19" fmla="*/ 231829 w 285728"/>
                  <a:gd name="connsiteY19" fmla="*/ 85251 h 411274"/>
                  <a:gd name="connsiteX20" fmla="*/ 256646 w 285728"/>
                  <a:gd name="connsiteY20" fmla="*/ 110085 h 411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5728" h="411274">
                    <a:moveTo>
                      <a:pt x="256646" y="110085"/>
                    </a:moveTo>
                    <a:lnTo>
                      <a:pt x="287667" y="78969"/>
                    </a:lnTo>
                    <a:lnTo>
                      <a:pt x="210078" y="1473"/>
                    </a:lnTo>
                    <a:lnTo>
                      <a:pt x="132636" y="79043"/>
                    </a:lnTo>
                    <a:lnTo>
                      <a:pt x="163073" y="109501"/>
                    </a:lnTo>
                    <a:lnTo>
                      <a:pt x="188473" y="84082"/>
                    </a:lnTo>
                    <a:lnTo>
                      <a:pt x="188473" y="185683"/>
                    </a:lnTo>
                    <a:lnTo>
                      <a:pt x="85120" y="185683"/>
                    </a:lnTo>
                    <a:lnTo>
                      <a:pt x="109936" y="160849"/>
                    </a:lnTo>
                    <a:lnTo>
                      <a:pt x="78842" y="129806"/>
                    </a:lnTo>
                    <a:lnTo>
                      <a:pt x="1473" y="207449"/>
                    </a:lnTo>
                    <a:lnTo>
                      <a:pt x="78988" y="284872"/>
                    </a:lnTo>
                    <a:lnTo>
                      <a:pt x="109352" y="254414"/>
                    </a:lnTo>
                    <a:lnTo>
                      <a:pt x="84025" y="228996"/>
                    </a:lnTo>
                    <a:lnTo>
                      <a:pt x="188619" y="228996"/>
                    </a:lnTo>
                    <a:lnTo>
                      <a:pt x="188619" y="414009"/>
                    </a:lnTo>
                    <a:lnTo>
                      <a:pt x="231903" y="414009"/>
                    </a:lnTo>
                    <a:lnTo>
                      <a:pt x="231903" y="105410"/>
                    </a:lnTo>
                    <a:lnTo>
                      <a:pt x="231829" y="105410"/>
                    </a:lnTo>
                    <a:lnTo>
                      <a:pt x="231829" y="85251"/>
                    </a:lnTo>
                    <a:lnTo>
                      <a:pt x="256646" y="110085"/>
                    </a:lnTo>
                    <a:close/>
                  </a:path>
                </a:pathLst>
              </a:custGeom>
              <a:solidFill>
                <a:srgbClr val="0078D4"/>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551" name="Rectangle 550">
            <a:extLst>
              <a:ext uri="{FF2B5EF4-FFF2-40B4-BE49-F238E27FC236}">
                <a16:creationId xmlns:a16="http://schemas.microsoft.com/office/drawing/2014/main" id="{2C745B2F-0CBB-4782-B057-1323C214B054}"/>
              </a:ext>
            </a:extLst>
          </p:cNvPr>
          <p:cNvSpPr>
            <a:spLocks/>
          </p:cNvSpPr>
          <p:nvPr/>
        </p:nvSpPr>
        <p:spPr bwMode="auto">
          <a:xfrm>
            <a:off x="7233843" y="2525858"/>
            <a:ext cx="2148840" cy="1828800"/>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p>
            <a:pPr>
              <a:defRPr/>
            </a:pPr>
            <a:r>
              <a:rPr lang="en-US" sz="1400">
                <a:solidFill>
                  <a:schemeClr val="tx1"/>
                </a:solidFill>
              </a:rPr>
              <a:t>The content is delivered to a CDN or a specific endpoint e.g., broadcast workflow, Microsoft Teams, or </a:t>
            </a:r>
            <a:br>
              <a:rPr lang="en-US" sz="1400">
                <a:solidFill>
                  <a:schemeClr val="tx1"/>
                </a:solidFill>
              </a:rPr>
            </a:br>
            <a:r>
              <a:rPr lang="en-US" sz="1400">
                <a:solidFill>
                  <a:schemeClr val="tx1"/>
                </a:solidFill>
              </a:rPr>
              <a:t>social channels.</a:t>
            </a:r>
          </a:p>
        </p:txBody>
      </p:sp>
      <p:sp>
        <p:nvSpPr>
          <p:cNvPr id="569" name="Arrow: Chevron 568">
            <a:extLst>
              <a:ext uri="{FF2B5EF4-FFF2-40B4-BE49-F238E27FC236}">
                <a16:creationId xmlns:a16="http://schemas.microsoft.com/office/drawing/2014/main" id="{F8B9DFF7-AF80-4D82-98CE-01FB2F3BF999}"/>
              </a:ext>
            </a:extLst>
          </p:cNvPr>
          <p:cNvSpPr>
            <a:spLocks/>
          </p:cNvSpPr>
          <p:nvPr/>
        </p:nvSpPr>
        <p:spPr bwMode="auto">
          <a:xfrm>
            <a:off x="9450390" y="1904044"/>
            <a:ext cx="2347910" cy="619433"/>
          </a:xfrm>
          <a:prstGeom prst="chevron">
            <a:avLst>
              <a:gd name="adj" fmla="val 31277"/>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kumimoji="0" lang="en-US" sz="1400" b="0" i="0" u="none" strike="noStrike" kern="1200" cap="none" spc="0" normalizeH="0" baseline="0" noProof="0">
                <a:ln>
                  <a:noFill/>
                </a:ln>
                <a:solidFill>
                  <a:schemeClr val="accent1"/>
                </a:solidFill>
                <a:effectLst/>
                <a:uLnTx/>
                <a:uFillTx/>
                <a:latin typeface="+mj-lt"/>
                <a:ea typeface="+mn-ea"/>
                <a:cs typeface="+mn-cs"/>
              </a:rPr>
              <a:t>Experience</a:t>
            </a:r>
          </a:p>
        </p:txBody>
      </p:sp>
      <p:sp>
        <p:nvSpPr>
          <p:cNvPr id="58" name="Arrow: Chevron 57">
            <a:extLst>
              <a:ext uri="{FF2B5EF4-FFF2-40B4-BE49-F238E27FC236}">
                <a16:creationId xmlns:a16="http://schemas.microsoft.com/office/drawing/2014/main" id="{F2E154A2-1B05-4253-959E-80E681E9B43B}"/>
              </a:ext>
            </a:extLst>
          </p:cNvPr>
          <p:cNvSpPr>
            <a:spLocks/>
          </p:cNvSpPr>
          <p:nvPr/>
        </p:nvSpPr>
        <p:spPr bwMode="auto">
          <a:xfrm>
            <a:off x="10775950" y="1904044"/>
            <a:ext cx="951709" cy="619433"/>
          </a:xfrm>
          <a:prstGeom prst="chevron">
            <a:avLst>
              <a:gd name="adj" fmla="val 31277"/>
            </a:avLst>
          </a:prstGeom>
          <a:solidFill>
            <a:srgbClr val="2E82DD"/>
          </a:solidFill>
          <a:ln>
            <a:solidFill>
              <a:srgbClr val="2E82D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kumimoji="0" lang="en-US" sz="1400" b="0" i="0" u="none" strike="noStrike" kern="1200" cap="none" spc="0" normalizeH="0" baseline="0" noProof="0">
              <a:ln>
                <a:noFill/>
              </a:ln>
              <a:solidFill>
                <a:schemeClr val="accent1"/>
              </a:solidFill>
              <a:effectLst/>
              <a:uLnTx/>
              <a:uFillTx/>
              <a:latin typeface="+mj-lt"/>
              <a:ea typeface="+mn-ea"/>
              <a:cs typeface="+mn-cs"/>
            </a:endParaRPr>
          </a:p>
        </p:txBody>
      </p:sp>
      <p:sp>
        <p:nvSpPr>
          <p:cNvPr id="57" name="Arrow: Chevron 56">
            <a:extLst>
              <a:ext uri="{FF2B5EF4-FFF2-40B4-BE49-F238E27FC236}">
                <a16:creationId xmlns:a16="http://schemas.microsoft.com/office/drawing/2014/main" id="{B7E0D6CB-B9D1-454D-8A86-07B8E7225E3D}"/>
              </a:ext>
            </a:extLst>
          </p:cNvPr>
          <p:cNvSpPr>
            <a:spLocks/>
          </p:cNvSpPr>
          <p:nvPr/>
        </p:nvSpPr>
        <p:spPr bwMode="auto">
          <a:xfrm>
            <a:off x="10846591" y="1904044"/>
            <a:ext cx="951709" cy="619433"/>
          </a:xfrm>
          <a:prstGeom prst="chevron">
            <a:avLst>
              <a:gd name="adj" fmla="val 31277"/>
            </a:avLst>
          </a:prstGeom>
          <a:solidFill>
            <a:srgbClr val="3293DE"/>
          </a:solidFill>
          <a:ln>
            <a:solidFill>
              <a:srgbClr val="3293D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kumimoji="0" lang="en-US" sz="1400" b="0" i="0" u="none" strike="noStrike" kern="1200" cap="none" spc="0" normalizeH="0" baseline="0" noProof="0">
              <a:ln>
                <a:noFill/>
              </a:ln>
              <a:solidFill>
                <a:schemeClr val="accent1"/>
              </a:solidFill>
              <a:effectLst/>
              <a:uLnTx/>
              <a:uFillTx/>
              <a:latin typeface="+mj-lt"/>
              <a:ea typeface="+mn-ea"/>
              <a:cs typeface="+mn-cs"/>
            </a:endParaRPr>
          </a:p>
        </p:txBody>
      </p:sp>
      <p:grpSp>
        <p:nvGrpSpPr>
          <p:cNvPr id="2" name="Group 1">
            <a:extLst>
              <a:ext uri="{FF2B5EF4-FFF2-40B4-BE49-F238E27FC236}">
                <a16:creationId xmlns:a16="http://schemas.microsoft.com/office/drawing/2014/main" id="{044A2134-BEFF-4E2F-ACB1-FAF71A70B912}"/>
              </a:ext>
            </a:extLst>
          </p:cNvPr>
          <p:cNvGrpSpPr/>
          <p:nvPr/>
        </p:nvGrpSpPr>
        <p:grpSpPr>
          <a:xfrm>
            <a:off x="11105040" y="1958529"/>
            <a:ext cx="592136" cy="510462"/>
            <a:chOff x="11105040" y="1680904"/>
            <a:chExt cx="592136" cy="510462"/>
          </a:xfrm>
        </p:grpSpPr>
        <p:sp>
          <p:nvSpPr>
            <p:cNvPr id="586" name="Hexagon 585">
              <a:extLst>
                <a:ext uri="{FF2B5EF4-FFF2-40B4-BE49-F238E27FC236}">
                  <a16:creationId xmlns:a16="http://schemas.microsoft.com/office/drawing/2014/main" id="{39F05F4B-2C70-4CA9-BDE1-57AD8F443E74}"/>
                </a:ext>
                <a:ext uri="{C183D7F6-B498-43B3-948B-1728B52AA6E4}">
                  <adec:decorative xmlns:adec="http://schemas.microsoft.com/office/drawing/2017/decorative" val="1"/>
                </a:ext>
              </a:extLst>
            </p:cNvPr>
            <p:cNvSpPr/>
            <p:nvPr/>
          </p:nvSpPr>
          <p:spPr>
            <a:xfrm rot="10800000">
              <a:off x="11105040" y="1680904"/>
              <a:ext cx="592136" cy="510462"/>
            </a:xfrm>
            <a:prstGeom prst="hexagon">
              <a:avLst>
                <a:gd name="adj" fmla="val 28319"/>
                <a:gd name="vf" fmla="val 115470"/>
              </a:avLst>
            </a:prstGeom>
            <a:solidFill>
              <a:schemeClr val="bg1"/>
            </a:solidFill>
            <a:ln>
              <a:noFill/>
              <a:headEnd type="none" w="med" len="med"/>
              <a:tailEnd type="none" w="med" len="med"/>
            </a:ln>
            <a:effectLst>
              <a:outerShdw blurRad="63500" sx="101000" sy="101000" algn="ctr"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1800">
                <a:solidFill>
                  <a:srgbClr val="FFFFFF"/>
                </a:solidFill>
                <a:cs typeface="Segoe UI" pitchFamily="34" charset="0"/>
              </a:endParaRPr>
            </a:p>
          </p:txBody>
        </p:sp>
        <p:grpSp>
          <p:nvGrpSpPr>
            <p:cNvPr id="587" name="automated 2">
              <a:extLst>
                <a:ext uri="{FF2B5EF4-FFF2-40B4-BE49-F238E27FC236}">
                  <a16:creationId xmlns:a16="http://schemas.microsoft.com/office/drawing/2014/main" id="{66F349E6-9981-45A4-B438-78D47E8DCA9E}"/>
                </a:ext>
                <a:ext uri="{C183D7F6-B498-43B3-948B-1728B52AA6E4}">
                  <adec:decorative xmlns:adec="http://schemas.microsoft.com/office/drawing/2017/decorative" val="1"/>
                </a:ext>
              </a:extLst>
            </p:cNvPr>
            <p:cNvGrpSpPr/>
            <p:nvPr/>
          </p:nvGrpSpPr>
          <p:grpSpPr>
            <a:xfrm>
              <a:off x="11249304" y="1784331"/>
              <a:ext cx="303608" cy="303608"/>
              <a:chOff x="9114835" y="4807419"/>
              <a:chExt cx="503947" cy="503947"/>
            </a:xfrm>
          </p:grpSpPr>
          <p:sp>
            <p:nvSpPr>
              <p:cNvPr id="588" name="Freeform: Shape 587">
                <a:extLst>
                  <a:ext uri="{FF2B5EF4-FFF2-40B4-BE49-F238E27FC236}">
                    <a16:creationId xmlns:a16="http://schemas.microsoft.com/office/drawing/2014/main" id="{44513F6E-E93C-412A-BB7C-293C1ADCB944}"/>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589" name="Freeform: Shape 588">
                <a:extLst>
                  <a:ext uri="{FF2B5EF4-FFF2-40B4-BE49-F238E27FC236}">
                    <a16:creationId xmlns:a16="http://schemas.microsoft.com/office/drawing/2014/main" id="{B788B43E-5B5E-4F12-8140-07F5470081A0}"/>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590" name="Freeform: Shape 589">
                <a:extLst>
                  <a:ext uri="{FF2B5EF4-FFF2-40B4-BE49-F238E27FC236}">
                    <a16:creationId xmlns:a16="http://schemas.microsoft.com/office/drawing/2014/main" id="{9680388A-0652-4BD5-9C04-DDEEF0150C13}"/>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591" name="Freeform: Shape 590">
                <a:extLst>
                  <a:ext uri="{FF2B5EF4-FFF2-40B4-BE49-F238E27FC236}">
                    <a16:creationId xmlns:a16="http://schemas.microsoft.com/office/drawing/2014/main" id="{813F7663-7A5C-4371-ACE0-3FB9E63BD1A2}"/>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592" name="Freeform: Shape 591">
                <a:extLst>
                  <a:ext uri="{FF2B5EF4-FFF2-40B4-BE49-F238E27FC236}">
                    <a16:creationId xmlns:a16="http://schemas.microsoft.com/office/drawing/2014/main" id="{F90B8C80-81A7-4D85-B21D-3E0782C50F59}"/>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593" name="Freeform: Shape 592">
                <a:extLst>
                  <a:ext uri="{FF2B5EF4-FFF2-40B4-BE49-F238E27FC236}">
                    <a16:creationId xmlns:a16="http://schemas.microsoft.com/office/drawing/2014/main" id="{3ACF48AB-705A-4919-96A1-71DAB3DB4D95}"/>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594" name="Freeform: Shape 593">
                <a:extLst>
                  <a:ext uri="{FF2B5EF4-FFF2-40B4-BE49-F238E27FC236}">
                    <a16:creationId xmlns:a16="http://schemas.microsoft.com/office/drawing/2014/main" id="{8386A9CD-4004-4993-B282-508C30201FF0}"/>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595" name="Freeform: Shape 594">
                <a:extLst>
                  <a:ext uri="{FF2B5EF4-FFF2-40B4-BE49-F238E27FC236}">
                    <a16:creationId xmlns:a16="http://schemas.microsoft.com/office/drawing/2014/main" id="{4152F967-01FC-4E2A-85A5-73ED1300FAA4}"/>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596" name="Freeform: Shape 595">
                <a:extLst>
                  <a:ext uri="{FF2B5EF4-FFF2-40B4-BE49-F238E27FC236}">
                    <a16:creationId xmlns:a16="http://schemas.microsoft.com/office/drawing/2014/main" id="{0A7AF3E9-4279-4388-A7A9-6468A31BFF8B}"/>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61" name="Arrow: Chevron 60">
            <a:extLst>
              <a:ext uri="{FF2B5EF4-FFF2-40B4-BE49-F238E27FC236}">
                <a16:creationId xmlns:a16="http://schemas.microsoft.com/office/drawing/2014/main" id="{71870398-3FE3-45B6-923A-8C481EBF628B}"/>
              </a:ext>
            </a:extLst>
          </p:cNvPr>
          <p:cNvSpPr>
            <a:spLocks/>
          </p:cNvSpPr>
          <p:nvPr/>
        </p:nvSpPr>
        <p:spPr bwMode="auto">
          <a:xfrm>
            <a:off x="9450391" y="1904044"/>
            <a:ext cx="253204" cy="619433"/>
          </a:xfrm>
          <a:prstGeom prst="chevron">
            <a:avLst>
              <a:gd name="adj" fmla="val 76295"/>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kumimoji="0" lang="en-US" sz="1400" b="0" i="0" u="none" strike="noStrike" kern="1200" cap="none" spc="0" normalizeH="0" baseline="0" noProof="0">
              <a:ln>
                <a:noFill/>
              </a:ln>
              <a:solidFill>
                <a:schemeClr val="accent1"/>
              </a:solidFill>
              <a:effectLst/>
              <a:uLnTx/>
              <a:uFillTx/>
              <a:latin typeface="+mj-lt"/>
              <a:ea typeface="+mn-ea"/>
              <a:cs typeface="+mn-cs"/>
            </a:endParaRPr>
          </a:p>
        </p:txBody>
      </p:sp>
      <p:sp>
        <p:nvSpPr>
          <p:cNvPr id="599" name="Rectangle 598">
            <a:extLst>
              <a:ext uri="{FF2B5EF4-FFF2-40B4-BE49-F238E27FC236}">
                <a16:creationId xmlns:a16="http://schemas.microsoft.com/office/drawing/2014/main" id="{BCADAEAB-C810-47CA-9182-E90CE7428211}"/>
              </a:ext>
            </a:extLst>
          </p:cNvPr>
          <p:cNvSpPr>
            <a:spLocks/>
          </p:cNvSpPr>
          <p:nvPr/>
        </p:nvSpPr>
        <p:spPr bwMode="auto">
          <a:xfrm>
            <a:off x="9445627" y="2525858"/>
            <a:ext cx="2158203" cy="1828800"/>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defRPr/>
            </a:pPr>
            <a:r>
              <a:rPr lang="en-US" sz="1400" dirty="0">
                <a:solidFill>
                  <a:srgbClr val="000000"/>
                </a:solidFill>
              </a:rPr>
              <a:t>Audiences have an engaging and seamless near </a:t>
            </a:r>
            <a:br>
              <a:rPr lang="en-US" sz="1400" dirty="0">
                <a:solidFill>
                  <a:srgbClr val="000000"/>
                </a:solidFill>
              </a:rPr>
            </a:br>
            <a:r>
              <a:rPr lang="en-US" sz="1400" dirty="0">
                <a:solidFill>
                  <a:srgbClr val="000000"/>
                </a:solidFill>
              </a:rPr>
              <a:t>real-time experience. </a:t>
            </a:r>
            <a:br>
              <a:rPr lang="en-US" sz="1400" dirty="0">
                <a:solidFill>
                  <a:srgbClr val="000000"/>
                </a:solidFill>
              </a:rPr>
            </a:br>
            <a:endParaRPr lang="en-US" sz="1400" dirty="0">
              <a:solidFill>
                <a:srgbClr val="000000"/>
              </a:solidFill>
            </a:endParaRPr>
          </a:p>
        </p:txBody>
      </p:sp>
      <p:cxnSp>
        <p:nvCxnSpPr>
          <p:cNvPr id="59" name="Straight Connector 58">
            <a:extLst>
              <a:ext uri="{FF2B5EF4-FFF2-40B4-BE49-F238E27FC236}">
                <a16:creationId xmlns:a16="http://schemas.microsoft.com/office/drawing/2014/main" id="{155A6D59-3FC1-45DE-8CDD-4D912476BA79}"/>
              </a:ext>
              <a:ext uri="{C183D7F6-B498-43B3-948B-1728B52AA6E4}">
                <adec:decorative xmlns:adec="http://schemas.microsoft.com/office/drawing/2017/decorative" val="1"/>
              </a:ext>
            </a:extLst>
          </p:cNvPr>
          <p:cNvCxnSpPr>
            <a:cxnSpLocks/>
          </p:cNvCxnSpPr>
          <p:nvPr/>
        </p:nvCxnSpPr>
        <p:spPr>
          <a:xfrm>
            <a:off x="584200" y="4680337"/>
            <a:ext cx="8798483" cy="0"/>
          </a:xfrm>
          <a:prstGeom prst="line">
            <a:avLst/>
          </a:prstGeom>
          <a:ln w="3175">
            <a:solidFill>
              <a:schemeClr val="bg1">
                <a:lumMod val="75000"/>
              </a:schemeClr>
            </a:solidFill>
            <a:prstDash val="solid"/>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602" name="TextBox 601">
            <a:extLst>
              <a:ext uri="{FF2B5EF4-FFF2-40B4-BE49-F238E27FC236}">
                <a16:creationId xmlns:a16="http://schemas.microsoft.com/office/drawing/2014/main" id="{6165BFED-9BC2-49B7-9B5A-B195AC6D9450}"/>
              </a:ext>
            </a:extLst>
          </p:cNvPr>
          <p:cNvSpPr txBox="1">
            <a:spLocks/>
          </p:cNvSpPr>
          <p:nvPr/>
        </p:nvSpPr>
        <p:spPr>
          <a:xfrm>
            <a:off x="4539794" y="4526449"/>
            <a:ext cx="887294" cy="307777"/>
          </a:xfrm>
          <a:prstGeom prst="rect">
            <a:avLst/>
          </a:prstGeom>
          <a:solidFill>
            <a:schemeClr val="bg1"/>
          </a:solidFill>
          <a:ln w="28575">
            <a:noFill/>
          </a:ln>
        </p:spPr>
        <p:txBody>
          <a:bodyPr wrap="square" lIns="91440" tIns="45720" rIns="91440" bIns="4572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accent1"/>
                </a:solidFill>
                <a:effectLst/>
                <a:uLnTx/>
                <a:uFillTx/>
                <a:ea typeface="+mn-ea"/>
                <a:cs typeface="+mn-cs"/>
              </a:rPr>
              <a:t>Analytics</a:t>
            </a:r>
          </a:p>
        </p:txBody>
      </p:sp>
      <p:cxnSp>
        <p:nvCxnSpPr>
          <p:cNvPr id="60" name="Straight Connector 59">
            <a:extLst>
              <a:ext uri="{FF2B5EF4-FFF2-40B4-BE49-F238E27FC236}">
                <a16:creationId xmlns:a16="http://schemas.microsoft.com/office/drawing/2014/main" id="{7D12B72A-0226-419B-B924-B23900F95213}"/>
              </a:ext>
              <a:ext uri="{C183D7F6-B498-43B3-948B-1728B52AA6E4}">
                <adec:decorative xmlns:adec="http://schemas.microsoft.com/office/drawing/2017/decorative" val="1"/>
              </a:ext>
            </a:extLst>
          </p:cNvPr>
          <p:cNvCxnSpPr>
            <a:cxnSpLocks/>
          </p:cNvCxnSpPr>
          <p:nvPr/>
        </p:nvCxnSpPr>
        <p:spPr>
          <a:xfrm>
            <a:off x="584200" y="5062600"/>
            <a:ext cx="8798483" cy="0"/>
          </a:xfrm>
          <a:prstGeom prst="line">
            <a:avLst/>
          </a:prstGeom>
          <a:ln w="3175">
            <a:solidFill>
              <a:schemeClr val="bg1">
                <a:lumMod val="75000"/>
              </a:schemeClr>
            </a:solidFill>
            <a:prstDash val="solid"/>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604" name="TextBox 603">
            <a:extLst>
              <a:ext uri="{FF2B5EF4-FFF2-40B4-BE49-F238E27FC236}">
                <a16:creationId xmlns:a16="http://schemas.microsoft.com/office/drawing/2014/main" id="{CB3F6ECB-F163-4FAD-AF26-B95A04A08287}"/>
              </a:ext>
            </a:extLst>
          </p:cNvPr>
          <p:cNvSpPr txBox="1">
            <a:spLocks/>
          </p:cNvSpPr>
          <p:nvPr/>
        </p:nvSpPr>
        <p:spPr>
          <a:xfrm>
            <a:off x="4087202" y="4908712"/>
            <a:ext cx="1792478" cy="307777"/>
          </a:xfrm>
          <a:prstGeom prst="rect">
            <a:avLst/>
          </a:prstGeom>
          <a:solidFill>
            <a:schemeClr val="bg1"/>
          </a:solidFill>
          <a:ln w="28575">
            <a:noFill/>
          </a:ln>
        </p:spPr>
        <p:txBody>
          <a:bodyPr wrap="square" lIns="91440" tIns="45720" rIns="91440" bIns="4572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accent1"/>
                </a:solidFill>
                <a:effectLst/>
                <a:uLnTx/>
                <a:uFillTx/>
                <a:ea typeface="+mn-ea"/>
                <a:cs typeface="+mn-cs"/>
              </a:rPr>
              <a:t>Identity and security</a:t>
            </a:r>
          </a:p>
        </p:txBody>
      </p:sp>
    </p:spTree>
    <p:extLst>
      <p:ext uri="{BB962C8B-B14F-4D97-AF65-F5344CB8AC3E}">
        <p14:creationId xmlns:p14="http://schemas.microsoft.com/office/powerpoint/2010/main" val="298254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81FFA80-8639-40E9-85F9-36E7F37E7695}"/>
              </a:ext>
            </a:extLst>
          </p:cNvPr>
          <p:cNvSpPr>
            <a:spLocks noGrp="1"/>
          </p:cNvSpPr>
          <p:nvPr>
            <p:ph type="title"/>
          </p:nvPr>
        </p:nvSpPr>
        <p:spPr>
          <a:xfrm>
            <a:off x="588263" y="457200"/>
            <a:ext cx="11018520" cy="492443"/>
          </a:xfrm>
        </p:spPr>
        <p:txBody>
          <a:bodyPr/>
          <a:lstStyle/>
          <a:p>
            <a:r>
              <a:rPr lang="en-US"/>
              <a:t>Architecture</a:t>
            </a:r>
          </a:p>
        </p:txBody>
      </p:sp>
      <p:sp>
        <p:nvSpPr>
          <p:cNvPr id="4" name="Rectangle 3">
            <a:extLst>
              <a:ext uri="{FF2B5EF4-FFF2-40B4-BE49-F238E27FC236}">
                <a16:creationId xmlns:a16="http://schemas.microsoft.com/office/drawing/2014/main" id="{99BF04AB-51D5-4219-8705-451E5A80B166}"/>
              </a:ext>
              <a:ext uri="{C183D7F6-B498-43B3-948B-1728B52AA6E4}">
                <adec:decorative xmlns:adec="http://schemas.microsoft.com/office/drawing/2017/decorative" val="1"/>
              </a:ext>
            </a:extLst>
          </p:cNvPr>
          <p:cNvSpPr>
            <a:spLocks/>
          </p:cNvSpPr>
          <p:nvPr/>
        </p:nvSpPr>
        <p:spPr bwMode="auto">
          <a:xfrm>
            <a:off x="584200" y="1494263"/>
            <a:ext cx="11018520" cy="429322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5" name="Picture 4" descr="Graphical user interface, diagram&#10;&#10;Description automatically generated">
            <a:extLst>
              <a:ext uri="{FF2B5EF4-FFF2-40B4-BE49-F238E27FC236}">
                <a16:creationId xmlns:a16="http://schemas.microsoft.com/office/drawing/2014/main" id="{D87B2B18-EE0E-44A5-90D0-D16DA05C4664}"/>
              </a:ext>
            </a:extLst>
          </p:cNvPr>
          <p:cNvPicPr>
            <a:picLocks noChangeAspect="1"/>
          </p:cNvPicPr>
          <p:nvPr/>
        </p:nvPicPr>
        <p:blipFill>
          <a:blip r:embed="rId3"/>
          <a:stretch>
            <a:fillRect/>
          </a:stretch>
        </p:blipFill>
        <p:spPr>
          <a:xfrm>
            <a:off x="1174897" y="1936918"/>
            <a:ext cx="9842205" cy="3231959"/>
          </a:xfrm>
          <a:prstGeom prst="rect">
            <a:avLst/>
          </a:prstGeom>
        </p:spPr>
      </p:pic>
    </p:spTree>
    <p:extLst>
      <p:ext uri="{BB962C8B-B14F-4D97-AF65-F5344CB8AC3E}">
        <p14:creationId xmlns:p14="http://schemas.microsoft.com/office/powerpoint/2010/main" val="2712065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81FFA80-8639-40E9-85F9-36E7F37E7695}"/>
              </a:ext>
            </a:extLst>
          </p:cNvPr>
          <p:cNvSpPr>
            <a:spLocks noGrp="1"/>
          </p:cNvSpPr>
          <p:nvPr>
            <p:ph type="title"/>
          </p:nvPr>
        </p:nvSpPr>
        <p:spPr>
          <a:xfrm>
            <a:off x="588263" y="457200"/>
            <a:ext cx="11018520" cy="492443"/>
          </a:xfrm>
        </p:spPr>
        <p:txBody>
          <a:bodyPr/>
          <a:lstStyle/>
          <a:p>
            <a:r>
              <a:rPr lang="en-US"/>
              <a:t>An unprecedented partnership to revolutionize live events</a:t>
            </a:r>
          </a:p>
        </p:txBody>
      </p:sp>
      <p:sp>
        <p:nvSpPr>
          <p:cNvPr id="8" name="Rectangle 7">
            <a:extLst>
              <a:ext uri="{FF2B5EF4-FFF2-40B4-BE49-F238E27FC236}">
                <a16:creationId xmlns:a16="http://schemas.microsoft.com/office/drawing/2014/main" id="{07B24944-AA11-4321-BABB-D9AE4CFD1EDB}"/>
              </a:ext>
            </a:extLst>
          </p:cNvPr>
          <p:cNvSpPr>
            <a:spLocks/>
          </p:cNvSpPr>
          <p:nvPr/>
        </p:nvSpPr>
        <p:spPr bwMode="auto">
          <a:xfrm>
            <a:off x="2179783" y="1360047"/>
            <a:ext cx="7481454" cy="3647276"/>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endParaRPr lang="en-US" sz="2000">
              <a:solidFill>
                <a:schemeClr val="tx1"/>
              </a:solidFill>
            </a:endParaRPr>
          </a:p>
        </p:txBody>
      </p:sp>
      <p:sp>
        <p:nvSpPr>
          <p:cNvPr id="9" name="TextBox 8">
            <a:extLst>
              <a:ext uri="{FF2B5EF4-FFF2-40B4-BE49-F238E27FC236}">
                <a16:creationId xmlns:a16="http://schemas.microsoft.com/office/drawing/2014/main" id="{D8DEC408-9285-4EEB-8C03-0F6E44D87DC8}"/>
              </a:ext>
            </a:extLst>
          </p:cNvPr>
          <p:cNvSpPr txBox="1">
            <a:spLocks/>
          </p:cNvSpPr>
          <p:nvPr/>
        </p:nvSpPr>
        <p:spPr>
          <a:xfrm>
            <a:off x="1" y="5181600"/>
            <a:ext cx="12192000" cy="660400"/>
          </a:xfrm>
          <a:prstGeom prst="rect">
            <a:avLst/>
          </a:prstGeom>
          <a:solidFill>
            <a:schemeClr val="bg1">
              <a:lumMod val="95000"/>
            </a:schemeClr>
          </a:solidFill>
        </p:spPr>
        <p:txBody>
          <a:bodyPr wrap="square" lIns="0" tIns="0" rIns="0" bIns="0" rtlCol="0" anchor="ctr">
            <a:noAutofit/>
          </a:bodyPr>
          <a:lstStyle/>
          <a:p>
            <a:pPr algn="ctr"/>
            <a:r>
              <a:rPr lang="en-US" sz="1400"/>
              <a:t>Watch the Live Events Solution Accelerator video &gt;</a:t>
            </a:r>
          </a:p>
        </p:txBody>
      </p:sp>
      <p:sp>
        <p:nvSpPr>
          <p:cNvPr id="2" name="TextBox 1">
            <a:extLst>
              <a:ext uri="{FF2B5EF4-FFF2-40B4-BE49-F238E27FC236}">
                <a16:creationId xmlns:a16="http://schemas.microsoft.com/office/drawing/2014/main" id="{1BD75E61-789F-450E-B429-1C4F7263B926}"/>
              </a:ext>
            </a:extLst>
          </p:cNvPr>
          <p:cNvSpPr txBox="1"/>
          <p:nvPr/>
        </p:nvSpPr>
        <p:spPr>
          <a:xfrm>
            <a:off x="129308" y="68121"/>
            <a:ext cx="9990051" cy="307777"/>
          </a:xfrm>
          <a:prstGeom prst="rect">
            <a:avLst/>
          </a:prstGeom>
          <a:noFill/>
        </p:spPr>
        <p:txBody>
          <a:bodyPr wrap="square" lIns="0" tIns="0" rIns="0" bIns="0" rtlCol="0">
            <a:spAutoFit/>
          </a:bodyPr>
          <a:lstStyle/>
          <a:p>
            <a:pPr algn="l"/>
            <a:r>
              <a:rPr lang="en-US" sz="2000" dirty="0">
                <a:solidFill>
                  <a:srgbClr val="FF0000"/>
                </a:solidFill>
              </a:rPr>
              <a:t>A team – please drop a link to the final video HERE and IN THE EMAIL. Thanks! </a:t>
            </a:r>
          </a:p>
        </p:txBody>
      </p:sp>
      <p:pic>
        <p:nvPicPr>
          <p:cNvPr id="3" name="Picture 2">
            <a:extLst>
              <a:ext uri="{FF2B5EF4-FFF2-40B4-BE49-F238E27FC236}">
                <a16:creationId xmlns:a16="http://schemas.microsoft.com/office/drawing/2014/main" id="{EA6AE0FE-6AA9-4F3A-8F7D-7DCDCF0D7B01}"/>
              </a:ext>
            </a:extLst>
          </p:cNvPr>
          <p:cNvPicPr>
            <a:picLocks noChangeAspect="1"/>
          </p:cNvPicPr>
          <p:nvPr/>
        </p:nvPicPr>
        <p:blipFill rotWithShape="1">
          <a:blip r:embed="rId3"/>
          <a:srcRect l="411" t="757" r="474" b="1375"/>
          <a:stretch/>
        </p:blipFill>
        <p:spPr>
          <a:xfrm>
            <a:off x="2415853" y="1594301"/>
            <a:ext cx="7020992" cy="3178767"/>
          </a:xfrm>
          <a:prstGeom prst="rect">
            <a:avLst/>
          </a:prstGeom>
        </p:spPr>
      </p:pic>
    </p:spTree>
    <p:extLst>
      <p:ext uri="{BB962C8B-B14F-4D97-AF65-F5344CB8AC3E}">
        <p14:creationId xmlns:p14="http://schemas.microsoft.com/office/powerpoint/2010/main" val="26641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1AB1F4F-9065-4426-B29E-9D2E9A16EC4B}"/>
              </a:ext>
            </a:extLst>
          </p:cNvPr>
          <p:cNvSpPr>
            <a:spLocks noGrp="1"/>
          </p:cNvSpPr>
          <p:nvPr>
            <p:ph type="title"/>
          </p:nvPr>
        </p:nvSpPr>
        <p:spPr>
          <a:xfrm>
            <a:off x="588263" y="457200"/>
            <a:ext cx="11018520" cy="492443"/>
          </a:xfrm>
        </p:spPr>
        <p:txBody>
          <a:bodyPr/>
          <a:lstStyle/>
          <a:p>
            <a:r>
              <a:rPr lang="en-US" dirty="0"/>
              <a:t>Next steps</a:t>
            </a:r>
          </a:p>
        </p:txBody>
      </p:sp>
      <p:grpSp>
        <p:nvGrpSpPr>
          <p:cNvPr id="59" name="Google Shape;1712;p13" descr="Icon of rectangle with an arrow pointing upwards">
            <a:extLst>
              <a:ext uri="{FF2B5EF4-FFF2-40B4-BE49-F238E27FC236}">
                <a16:creationId xmlns:a16="http://schemas.microsoft.com/office/drawing/2014/main" id="{5BFCA7BC-A5D0-44BB-9A77-15B4D9407A0B}"/>
              </a:ext>
              <a:ext uri="{C183D7F6-B498-43B3-948B-1728B52AA6E4}">
                <adec:decorative xmlns:adec="http://schemas.microsoft.com/office/drawing/2017/decorative" val="0"/>
              </a:ext>
            </a:extLst>
          </p:cNvPr>
          <p:cNvGrpSpPr>
            <a:grpSpLocks/>
          </p:cNvGrpSpPr>
          <p:nvPr/>
        </p:nvGrpSpPr>
        <p:grpSpPr>
          <a:xfrm>
            <a:off x="2118305" y="1462921"/>
            <a:ext cx="684736" cy="755260"/>
            <a:chOff x="1876525" y="1551703"/>
            <a:chExt cx="829015" cy="914400"/>
          </a:xfrm>
        </p:grpSpPr>
        <p:sp>
          <p:nvSpPr>
            <p:cNvPr id="60" name="Google Shape;1713;p13">
              <a:extLst>
                <a:ext uri="{FF2B5EF4-FFF2-40B4-BE49-F238E27FC236}">
                  <a16:creationId xmlns:a16="http://schemas.microsoft.com/office/drawing/2014/main" id="{BD04CF84-4D62-4732-A29F-66752D023AE5}"/>
                </a:ext>
              </a:extLst>
            </p:cNvPr>
            <p:cNvSpPr/>
            <p:nvPr/>
          </p:nvSpPr>
          <p:spPr>
            <a:xfrm rot="5400000">
              <a:off x="1822599" y="1605629"/>
              <a:ext cx="781863" cy="674011"/>
            </a:xfrm>
            <a:prstGeom prst="hexagon">
              <a:avLst>
                <a:gd name="adj" fmla="val 25000"/>
                <a:gd name="vf" fmla="val 11547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Quattrocento Sans"/>
                <a:buNone/>
              </a:pPr>
              <a:endParaRPr sz="1800" b="0" i="0" u="none" strike="noStrike" cap="none" dirty="0">
                <a:solidFill>
                  <a:srgbClr val="000000"/>
                </a:solidFill>
                <a:latin typeface="Quattrocento Sans"/>
                <a:ea typeface="Quattrocento Sans"/>
                <a:cs typeface="Quattrocento Sans"/>
                <a:sym typeface="Quattrocento Sans"/>
              </a:endParaRPr>
            </a:p>
          </p:txBody>
        </p:sp>
        <p:sp>
          <p:nvSpPr>
            <p:cNvPr id="61" name="Google Shape;1714;p13">
              <a:extLst>
                <a:ext uri="{FF2B5EF4-FFF2-40B4-BE49-F238E27FC236}">
                  <a16:creationId xmlns:a16="http://schemas.microsoft.com/office/drawing/2014/main" id="{BB7FBFBF-7DBE-4004-8EBE-282013E6B480}"/>
                </a:ext>
              </a:extLst>
            </p:cNvPr>
            <p:cNvSpPr/>
            <p:nvPr/>
          </p:nvSpPr>
          <p:spPr>
            <a:xfrm rot="5400000">
              <a:off x="1899398" y="1659961"/>
              <a:ext cx="865856" cy="746428"/>
            </a:xfrm>
            <a:prstGeom prst="hexagon">
              <a:avLst>
                <a:gd name="adj" fmla="val 25000"/>
                <a:gd name="vf" fmla="val 115470"/>
              </a:avLst>
            </a:prstGeom>
            <a:solidFill>
              <a:schemeClr val="lt1"/>
            </a:solidFill>
            <a:ln w="107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Quattrocento Sans"/>
                <a:buNone/>
              </a:pPr>
              <a:endParaRPr sz="1800" b="0" i="0" u="none" strike="noStrike" cap="none" dirty="0">
                <a:solidFill>
                  <a:srgbClr val="000000"/>
                </a:solidFill>
                <a:latin typeface="Quattrocento Sans"/>
                <a:ea typeface="Quattrocento Sans"/>
                <a:cs typeface="Quattrocento Sans"/>
                <a:sym typeface="Quattrocento Sans"/>
              </a:endParaRPr>
            </a:p>
          </p:txBody>
        </p:sp>
        <p:grpSp>
          <p:nvGrpSpPr>
            <p:cNvPr id="62" name="Google Shape;1715;p13" descr="quick setup">
              <a:extLst>
                <a:ext uri="{FF2B5EF4-FFF2-40B4-BE49-F238E27FC236}">
                  <a16:creationId xmlns:a16="http://schemas.microsoft.com/office/drawing/2014/main" id="{67B353E5-48D2-4976-931A-DAF227A70447}"/>
                </a:ext>
              </a:extLst>
            </p:cNvPr>
            <p:cNvGrpSpPr/>
            <p:nvPr/>
          </p:nvGrpSpPr>
          <p:grpSpPr>
            <a:xfrm>
              <a:off x="2161670" y="1861725"/>
              <a:ext cx="341313" cy="342900"/>
              <a:chOff x="3422" y="784"/>
              <a:chExt cx="215" cy="216"/>
            </a:xfrm>
          </p:grpSpPr>
          <p:sp>
            <p:nvSpPr>
              <p:cNvPr id="63" name="Google Shape;1716;p13">
                <a:extLst>
                  <a:ext uri="{FF2B5EF4-FFF2-40B4-BE49-F238E27FC236}">
                    <a16:creationId xmlns:a16="http://schemas.microsoft.com/office/drawing/2014/main" id="{9DE2E7FB-7F70-4455-BF50-080F21CDF18B}"/>
                  </a:ext>
                </a:extLst>
              </p:cNvPr>
              <p:cNvSpPr/>
              <p:nvPr/>
            </p:nvSpPr>
            <p:spPr>
              <a:xfrm>
                <a:off x="3422" y="784"/>
                <a:ext cx="215" cy="21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dirty="0">
                  <a:solidFill>
                    <a:srgbClr val="000000"/>
                  </a:solidFill>
                  <a:latin typeface="Calibri"/>
                  <a:ea typeface="Calibri"/>
                  <a:cs typeface="Calibri"/>
                  <a:sym typeface="Calibri"/>
                </a:endParaRPr>
              </a:p>
            </p:txBody>
          </p:sp>
          <p:sp>
            <p:nvSpPr>
              <p:cNvPr id="64" name="Google Shape;1717;p13">
                <a:extLst>
                  <a:ext uri="{FF2B5EF4-FFF2-40B4-BE49-F238E27FC236}">
                    <a16:creationId xmlns:a16="http://schemas.microsoft.com/office/drawing/2014/main" id="{26312162-B7BB-40B6-B17E-22A82A978126}"/>
                  </a:ext>
                </a:extLst>
              </p:cNvPr>
              <p:cNvSpPr/>
              <p:nvPr/>
            </p:nvSpPr>
            <p:spPr>
              <a:xfrm>
                <a:off x="3422" y="784"/>
                <a:ext cx="215" cy="216"/>
              </a:xfrm>
              <a:custGeom>
                <a:avLst/>
                <a:gdLst/>
                <a:ahLst/>
                <a:cxnLst/>
                <a:rect l="l" t="t" r="r" b="b"/>
                <a:pathLst>
                  <a:path w="215" h="216" extrusionOk="0">
                    <a:moveTo>
                      <a:pt x="193" y="23"/>
                    </a:moveTo>
                    <a:lnTo>
                      <a:pt x="193" y="194"/>
                    </a:lnTo>
                    <a:lnTo>
                      <a:pt x="22" y="194"/>
                    </a:lnTo>
                    <a:lnTo>
                      <a:pt x="22" y="23"/>
                    </a:lnTo>
                    <a:lnTo>
                      <a:pt x="193" y="23"/>
                    </a:lnTo>
                    <a:close/>
                    <a:moveTo>
                      <a:pt x="215" y="0"/>
                    </a:moveTo>
                    <a:lnTo>
                      <a:pt x="0" y="0"/>
                    </a:lnTo>
                    <a:lnTo>
                      <a:pt x="0" y="216"/>
                    </a:lnTo>
                    <a:lnTo>
                      <a:pt x="215" y="216"/>
                    </a:lnTo>
                    <a:lnTo>
                      <a:pt x="215" y="0"/>
                    </a:lnTo>
                    <a:close/>
                  </a:path>
                </a:pathLst>
              </a:custGeom>
              <a:solidFill>
                <a:srgbClr val="007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dirty="0">
                  <a:solidFill>
                    <a:srgbClr val="000000"/>
                  </a:solidFill>
                  <a:latin typeface="Calibri"/>
                  <a:ea typeface="Calibri"/>
                  <a:cs typeface="Calibri"/>
                  <a:sym typeface="Calibri"/>
                </a:endParaRPr>
              </a:p>
            </p:txBody>
          </p:sp>
          <p:sp>
            <p:nvSpPr>
              <p:cNvPr id="65" name="Google Shape;1718;p13">
                <a:extLst>
                  <a:ext uri="{FF2B5EF4-FFF2-40B4-BE49-F238E27FC236}">
                    <a16:creationId xmlns:a16="http://schemas.microsoft.com/office/drawing/2014/main" id="{D19E4A98-59D4-4D42-BA4E-7F987F2D35A7}"/>
                  </a:ext>
                </a:extLst>
              </p:cNvPr>
              <p:cNvSpPr/>
              <p:nvPr/>
            </p:nvSpPr>
            <p:spPr>
              <a:xfrm>
                <a:off x="3422" y="898"/>
                <a:ext cx="102" cy="102"/>
              </a:xfrm>
              <a:prstGeom prst="rect">
                <a:avLst/>
              </a:prstGeom>
              <a:solidFill>
                <a:srgbClr val="50E6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dirty="0">
                  <a:solidFill>
                    <a:srgbClr val="000000"/>
                  </a:solidFill>
                  <a:latin typeface="Calibri"/>
                  <a:ea typeface="Calibri"/>
                  <a:cs typeface="Calibri"/>
                  <a:sym typeface="Calibri"/>
                </a:endParaRPr>
              </a:p>
            </p:txBody>
          </p:sp>
          <p:sp>
            <p:nvSpPr>
              <p:cNvPr id="66" name="Google Shape;1719;p13">
                <a:extLst>
                  <a:ext uri="{FF2B5EF4-FFF2-40B4-BE49-F238E27FC236}">
                    <a16:creationId xmlns:a16="http://schemas.microsoft.com/office/drawing/2014/main" id="{CFF56D9C-B1E6-4EBB-B279-43B35B6ECAA5}"/>
                  </a:ext>
                </a:extLst>
              </p:cNvPr>
              <p:cNvSpPr/>
              <p:nvPr/>
            </p:nvSpPr>
            <p:spPr>
              <a:xfrm>
                <a:off x="3558" y="784"/>
                <a:ext cx="79" cy="79"/>
              </a:xfrm>
              <a:custGeom>
                <a:avLst/>
                <a:gdLst/>
                <a:ahLst/>
                <a:cxnLst/>
                <a:rect l="l" t="t" r="r" b="b"/>
                <a:pathLst>
                  <a:path w="79" h="79" extrusionOk="0">
                    <a:moveTo>
                      <a:pt x="0" y="0"/>
                    </a:moveTo>
                    <a:lnTo>
                      <a:pt x="0" y="23"/>
                    </a:lnTo>
                    <a:lnTo>
                      <a:pt x="57" y="23"/>
                    </a:lnTo>
                    <a:lnTo>
                      <a:pt x="57" y="79"/>
                    </a:lnTo>
                    <a:lnTo>
                      <a:pt x="79" y="79"/>
                    </a:lnTo>
                    <a:lnTo>
                      <a:pt x="79" y="0"/>
                    </a:lnTo>
                    <a:lnTo>
                      <a:pt x="0" y="0"/>
                    </a:lnTo>
                    <a:close/>
                  </a:path>
                </a:pathLst>
              </a:custGeom>
              <a:solidFill>
                <a:srgbClr val="50E6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dirty="0">
                  <a:solidFill>
                    <a:srgbClr val="000000"/>
                  </a:solidFill>
                  <a:latin typeface="Calibri"/>
                  <a:ea typeface="Calibri"/>
                  <a:cs typeface="Calibri"/>
                  <a:sym typeface="Calibri"/>
                </a:endParaRPr>
              </a:p>
            </p:txBody>
          </p:sp>
          <p:sp>
            <p:nvSpPr>
              <p:cNvPr id="67" name="Google Shape;1720;p13">
                <a:extLst>
                  <a:ext uri="{FF2B5EF4-FFF2-40B4-BE49-F238E27FC236}">
                    <a16:creationId xmlns:a16="http://schemas.microsoft.com/office/drawing/2014/main" id="{BFF17379-72D8-4AC3-8608-F4F71310E621}"/>
                  </a:ext>
                </a:extLst>
              </p:cNvPr>
              <p:cNvSpPr/>
              <p:nvPr/>
            </p:nvSpPr>
            <p:spPr>
              <a:xfrm>
                <a:off x="3469" y="831"/>
                <a:ext cx="121" cy="122"/>
              </a:xfrm>
              <a:custGeom>
                <a:avLst/>
                <a:gdLst/>
                <a:ahLst/>
                <a:cxnLst/>
                <a:rect l="l" t="t" r="r" b="b"/>
                <a:pathLst>
                  <a:path w="121" h="122" extrusionOk="0">
                    <a:moveTo>
                      <a:pt x="99" y="0"/>
                    </a:moveTo>
                    <a:lnTo>
                      <a:pt x="42" y="0"/>
                    </a:lnTo>
                    <a:lnTo>
                      <a:pt x="42" y="23"/>
                    </a:lnTo>
                    <a:lnTo>
                      <a:pt x="82" y="23"/>
                    </a:lnTo>
                    <a:lnTo>
                      <a:pt x="0" y="106"/>
                    </a:lnTo>
                    <a:lnTo>
                      <a:pt x="16" y="122"/>
                    </a:lnTo>
                    <a:lnTo>
                      <a:pt x="99" y="39"/>
                    </a:lnTo>
                    <a:lnTo>
                      <a:pt x="99" y="80"/>
                    </a:lnTo>
                    <a:lnTo>
                      <a:pt x="121" y="80"/>
                    </a:lnTo>
                    <a:lnTo>
                      <a:pt x="121" y="23"/>
                    </a:lnTo>
                    <a:lnTo>
                      <a:pt x="121" y="0"/>
                    </a:lnTo>
                    <a:lnTo>
                      <a:pt x="99" y="0"/>
                    </a:lnTo>
                    <a:lnTo>
                      <a:pt x="99" y="0"/>
                    </a:lnTo>
                    <a:close/>
                  </a:path>
                </a:pathLst>
              </a:custGeom>
              <a:solidFill>
                <a:srgbClr val="007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dirty="0">
                  <a:solidFill>
                    <a:srgbClr val="000000"/>
                  </a:solidFill>
                  <a:latin typeface="Calibri"/>
                  <a:ea typeface="Calibri"/>
                  <a:cs typeface="Calibri"/>
                  <a:sym typeface="Calibri"/>
                </a:endParaRPr>
              </a:p>
            </p:txBody>
          </p:sp>
        </p:grpSp>
      </p:grpSp>
      <p:sp>
        <p:nvSpPr>
          <p:cNvPr id="68" name="Arrow: Pentagon 67">
            <a:extLst>
              <a:ext uri="{FF2B5EF4-FFF2-40B4-BE49-F238E27FC236}">
                <a16:creationId xmlns:a16="http://schemas.microsoft.com/office/drawing/2014/main" id="{78201677-6EFC-44D8-B061-4AC1E6C77CAD}"/>
              </a:ext>
            </a:extLst>
          </p:cNvPr>
          <p:cNvSpPr>
            <a:spLocks/>
          </p:cNvSpPr>
          <p:nvPr/>
        </p:nvSpPr>
        <p:spPr>
          <a:xfrm>
            <a:off x="586153" y="2475383"/>
            <a:ext cx="3749040" cy="548640"/>
          </a:xfrm>
          <a:prstGeom prst="homePlate">
            <a:avLst>
              <a:gd name="adj" fmla="val 26350"/>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0" bIns="45720" rtlCol="0" anchor="ctr"/>
          <a:lstStyle/>
          <a:p>
            <a:pPr algn="ctr"/>
            <a:r>
              <a:rPr lang="en-US" sz="1400" dirty="0">
                <a:solidFill>
                  <a:schemeClr val="bg1"/>
                </a:solidFill>
                <a:latin typeface="+mj-lt"/>
              </a:rPr>
              <a:t>Plan the event</a:t>
            </a:r>
          </a:p>
        </p:txBody>
      </p:sp>
      <p:sp>
        <p:nvSpPr>
          <p:cNvPr id="69" name="Rectangle 68">
            <a:extLst>
              <a:ext uri="{FF2B5EF4-FFF2-40B4-BE49-F238E27FC236}">
                <a16:creationId xmlns:a16="http://schemas.microsoft.com/office/drawing/2014/main" id="{F39128B4-0ADD-496E-ACBE-470053494D17}"/>
              </a:ext>
            </a:extLst>
          </p:cNvPr>
          <p:cNvSpPr>
            <a:spLocks/>
          </p:cNvSpPr>
          <p:nvPr/>
        </p:nvSpPr>
        <p:spPr>
          <a:xfrm>
            <a:off x="586153" y="3024022"/>
            <a:ext cx="3612724" cy="1382215"/>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Ins="91440" bIns="45720" rtlCol="0" anchor="t">
            <a:noAutofit/>
          </a:bodyPr>
          <a:lstStyle/>
          <a:p>
            <a:pPr>
              <a:spcBef>
                <a:spcPts val="200"/>
              </a:spcBef>
              <a:spcAft>
                <a:spcPts val="400"/>
              </a:spcAft>
            </a:pPr>
            <a:r>
              <a:rPr lang="en-US" sz="1400" dirty="0">
                <a:solidFill>
                  <a:schemeClr val="tx1"/>
                </a:solidFill>
              </a:rPr>
              <a:t>Define event details including location, offsite requirements, connectivity, technical resources, endpoints, and the detailed event plan.</a:t>
            </a:r>
            <a:endParaRPr lang="en-US" sz="1400" dirty="0">
              <a:solidFill>
                <a:srgbClr val="0067B4"/>
              </a:solidFill>
              <a:cs typeface="Segoe UI"/>
            </a:endParaRPr>
          </a:p>
        </p:txBody>
      </p:sp>
      <p:cxnSp>
        <p:nvCxnSpPr>
          <p:cNvPr id="71" name="Straight Connector 70">
            <a:extLst>
              <a:ext uri="{FF2B5EF4-FFF2-40B4-BE49-F238E27FC236}">
                <a16:creationId xmlns:a16="http://schemas.microsoft.com/office/drawing/2014/main" id="{F7609FBC-21C8-4B81-831A-C9DCB99AFEBB}"/>
              </a:ext>
              <a:ext uri="{C183D7F6-B498-43B3-948B-1728B52AA6E4}">
                <adec:decorative xmlns:adec="http://schemas.microsoft.com/office/drawing/2017/decorative" val="1"/>
              </a:ext>
            </a:extLst>
          </p:cNvPr>
          <p:cNvCxnSpPr>
            <a:cxnSpLocks/>
          </p:cNvCxnSpPr>
          <p:nvPr/>
        </p:nvCxnSpPr>
        <p:spPr>
          <a:xfrm>
            <a:off x="610287" y="4549763"/>
            <a:ext cx="0" cy="32385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E65F581E-3833-4504-9459-CE536A66182B}"/>
              </a:ext>
            </a:extLst>
          </p:cNvPr>
          <p:cNvSpPr>
            <a:spLocks/>
          </p:cNvSpPr>
          <p:nvPr/>
        </p:nvSpPr>
        <p:spPr bwMode="auto">
          <a:xfrm>
            <a:off x="629797" y="4549763"/>
            <a:ext cx="3593214" cy="323850"/>
          </a:xfrm>
          <a:prstGeom prst="rect">
            <a:avLst/>
          </a:prstGeom>
          <a:solidFill>
            <a:schemeClr val="bg1"/>
          </a:solidFill>
          <a:ln w="3175">
            <a:solidFill>
              <a:srgbClr val="BFBFBF"/>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accent1"/>
                </a:solidFill>
                <a:latin typeface="+mj-lt"/>
                <a:ea typeface="Segoe UI" pitchFamily="34" charset="0"/>
                <a:cs typeface="Segoe UI" pitchFamily="34" charset="0"/>
              </a:rPr>
              <a:t>4 hours</a:t>
            </a:r>
          </a:p>
        </p:txBody>
      </p:sp>
      <p:grpSp>
        <p:nvGrpSpPr>
          <p:cNvPr id="73" name="Google Shape;1700;p13" descr="Icon of a pop up window">
            <a:extLst>
              <a:ext uri="{FF2B5EF4-FFF2-40B4-BE49-F238E27FC236}">
                <a16:creationId xmlns:a16="http://schemas.microsoft.com/office/drawing/2014/main" id="{0C730C31-26B8-4D26-BAB5-102B516B4AF7}"/>
              </a:ext>
              <a:ext uri="{C183D7F6-B498-43B3-948B-1728B52AA6E4}">
                <adec:decorative xmlns:adec="http://schemas.microsoft.com/office/drawing/2017/decorative" val="0"/>
              </a:ext>
            </a:extLst>
          </p:cNvPr>
          <p:cNvGrpSpPr>
            <a:grpSpLocks/>
          </p:cNvGrpSpPr>
          <p:nvPr/>
        </p:nvGrpSpPr>
        <p:grpSpPr>
          <a:xfrm>
            <a:off x="5827930" y="1462921"/>
            <a:ext cx="684736" cy="755260"/>
            <a:chOff x="5651693" y="1454247"/>
            <a:chExt cx="829015" cy="914400"/>
          </a:xfrm>
        </p:grpSpPr>
        <p:sp>
          <p:nvSpPr>
            <p:cNvPr id="74" name="Google Shape;1701;p13">
              <a:extLst>
                <a:ext uri="{FF2B5EF4-FFF2-40B4-BE49-F238E27FC236}">
                  <a16:creationId xmlns:a16="http://schemas.microsoft.com/office/drawing/2014/main" id="{52A2D1E1-1D96-4727-A945-039348014CF2}"/>
                </a:ext>
              </a:extLst>
            </p:cNvPr>
            <p:cNvSpPr/>
            <p:nvPr/>
          </p:nvSpPr>
          <p:spPr>
            <a:xfrm rot="5400000">
              <a:off x="5597767" y="1508173"/>
              <a:ext cx="781863" cy="674011"/>
            </a:xfrm>
            <a:prstGeom prst="hexagon">
              <a:avLst>
                <a:gd name="adj" fmla="val 25000"/>
                <a:gd name="vf" fmla="val 11547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Quattrocento Sans"/>
                <a:buNone/>
              </a:pPr>
              <a:endParaRPr sz="1800" b="0" i="0" u="none" strike="noStrike" cap="none" dirty="0">
                <a:solidFill>
                  <a:srgbClr val="000000"/>
                </a:solidFill>
                <a:latin typeface="Quattrocento Sans"/>
                <a:ea typeface="Quattrocento Sans"/>
                <a:cs typeface="Quattrocento Sans"/>
                <a:sym typeface="Quattrocento Sans"/>
              </a:endParaRPr>
            </a:p>
          </p:txBody>
        </p:sp>
        <p:sp>
          <p:nvSpPr>
            <p:cNvPr id="75" name="Google Shape;1702;p13">
              <a:extLst>
                <a:ext uri="{FF2B5EF4-FFF2-40B4-BE49-F238E27FC236}">
                  <a16:creationId xmlns:a16="http://schemas.microsoft.com/office/drawing/2014/main" id="{6708E2C2-5885-4615-B7F4-3FEC58A88673}"/>
                </a:ext>
              </a:extLst>
            </p:cNvPr>
            <p:cNvSpPr/>
            <p:nvPr/>
          </p:nvSpPr>
          <p:spPr>
            <a:xfrm rot="5400000">
              <a:off x="5674566" y="1562505"/>
              <a:ext cx="865856" cy="746428"/>
            </a:xfrm>
            <a:prstGeom prst="hexagon">
              <a:avLst>
                <a:gd name="adj" fmla="val 25000"/>
                <a:gd name="vf" fmla="val 115470"/>
              </a:avLst>
            </a:prstGeom>
            <a:solidFill>
              <a:schemeClr val="lt1"/>
            </a:solidFill>
            <a:ln w="107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Quattrocento Sans"/>
                <a:buNone/>
              </a:pPr>
              <a:endParaRPr sz="1800" b="0" i="0" u="none" strike="noStrike" cap="none" dirty="0">
                <a:solidFill>
                  <a:srgbClr val="000000"/>
                </a:solidFill>
                <a:latin typeface="Quattrocento Sans"/>
                <a:ea typeface="Quattrocento Sans"/>
                <a:cs typeface="Quattrocento Sans"/>
                <a:sym typeface="Quattrocento Sans"/>
              </a:endParaRPr>
            </a:p>
          </p:txBody>
        </p:sp>
        <p:grpSp>
          <p:nvGrpSpPr>
            <p:cNvPr id="76" name="Google Shape;1703;p13" descr="trial, testing, development">
              <a:extLst>
                <a:ext uri="{FF2B5EF4-FFF2-40B4-BE49-F238E27FC236}">
                  <a16:creationId xmlns:a16="http://schemas.microsoft.com/office/drawing/2014/main" id="{5E41D707-C306-477C-92ED-85CE58A93837}"/>
                </a:ext>
              </a:extLst>
            </p:cNvPr>
            <p:cNvGrpSpPr/>
            <p:nvPr/>
          </p:nvGrpSpPr>
          <p:grpSpPr>
            <a:xfrm>
              <a:off x="5896266" y="1768667"/>
              <a:ext cx="416288" cy="329645"/>
              <a:chOff x="11039341" y="4833217"/>
              <a:chExt cx="416288" cy="329645"/>
            </a:xfrm>
          </p:grpSpPr>
          <p:sp>
            <p:nvSpPr>
              <p:cNvPr id="77" name="Google Shape;1704;p13">
                <a:extLst>
                  <a:ext uri="{FF2B5EF4-FFF2-40B4-BE49-F238E27FC236}">
                    <a16:creationId xmlns:a16="http://schemas.microsoft.com/office/drawing/2014/main" id="{93CC1E33-BC23-477D-94BF-BD34BAEA9F08}"/>
                  </a:ext>
                </a:extLst>
              </p:cNvPr>
              <p:cNvSpPr/>
              <p:nvPr/>
            </p:nvSpPr>
            <p:spPr>
              <a:xfrm>
                <a:off x="11039341" y="4841974"/>
                <a:ext cx="416288" cy="320888"/>
              </a:xfrm>
              <a:custGeom>
                <a:avLst/>
                <a:gdLst/>
                <a:ahLst/>
                <a:cxnLst/>
                <a:rect l="l" t="t" r="r" b="b"/>
                <a:pathLst>
                  <a:path w="416287" h="320888" extrusionOk="0">
                    <a:moveTo>
                      <a:pt x="1475" y="322017"/>
                    </a:moveTo>
                    <a:lnTo>
                      <a:pt x="417763" y="322017"/>
                    </a:lnTo>
                    <a:lnTo>
                      <a:pt x="417763" y="1475"/>
                    </a:lnTo>
                    <a:lnTo>
                      <a:pt x="1475" y="1475"/>
                    </a:lnTo>
                    <a:lnTo>
                      <a:pt x="1475" y="322017"/>
                    </a:lnTo>
                    <a:close/>
                  </a:path>
                </a:pathLst>
              </a:custGeom>
              <a:solidFill>
                <a:srgbClr val="0078D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dirty="0">
                  <a:solidFill>
                    <a:srgbClr val="000000"/>
                  </a:solidFill>
                  <a:latin typeface="Calibri"/>
                  <a:ea typeface="Calibri"/>
                  <a:cs typeface="Calibri"/>
                  <a:sym typeface="Calibri"/>
                </a:endParaRPr>
              </a:p>
            </p:txBody>
          </p:sp>
          <p:sp>
            <p:nvSpPr>
              <p:cNvPr id="78" name="Google Shape;1705;p13">
                <a:extLst>
                  <a:ext uri="{FF2B5EF4-FFF2-40B4-BE49-F238E27FC236}">
                    <a16:creationId xmlns:a16="http://schemas.microsoft.com/office/drawing/2014/main" id="{9056238E-9838-4BEC-B8BC-44A9FCE3B1DF}"/>
                  </a:ext>
                </a:extLst>
              </p:cNvPr>
              <p:cNvSpPr/>
              <p:nvPr/>
            </p:nvSpPr>
            <p:spPr>
              <a:xfrm>
                <a:off x="11039341" y="4833217"/>
                <a:ext cx="416288" cy="43363"/>
              </a:xfrm>
              <a:custGeom>
                <a:avLst/>
                <a:gdLst/>
                <a:ahLst/>
                <a:cxnLst/>
                <a:rect l="l" t="t" r="r" b="b"/>
                <a:pathLst>
                  <a:path w="416287" h="43363" extrusionOk="0">
                    <a:moveTo>
                      <a:pt x="1475" y="44857"/>
                    </a:moveTo>
                    <a:lnTo>
                      <a:pt x="417617" y="44857"/>
                    </a:lnTo>
                    <a:lnTo>
                      <a:pt x="417617" y="1475"/>
                    </a:lnTo>
                    <a:lnTo>
                      <a:pt x="1475" y="1475"/>
                    </a:lnTo>
                    <a:lnTo>
                      <a:pt x="1475" y="44857"/>
                    </a:lnTo>
                    <a:close/>
                  </a:path>
                </a:pathLst>
              </a:custGeom>
              <a:solidFill>
                <a:srgbClr val="50E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dirty="0">
                  <a:solidFill>
                    <a:srgbClr val="000000"/>
                  </a:solidFill>
                  <a:latin typeface="Calibri"/>
                  <a:ea typeface="Calibri"/>
                  <a:cs typeface="Calibri"/>
                  <a:sym typeface="Calibri"/>
                </a:endParaRPr>
              </a:p>
            </p:txBody>
          </p:sp>
          <p:sp>
            <p:nvSpPr>
              <p:cNvPr id="79" name="Google Shape;1706;p13">
                <a:extLst>
                  <a:ext uri="{FF2B5EF4-FFF2-40B4-BE49-F238E27FC236}">
                    <a16:creationId xmlns:a16="http://schemas.microsoft.com/office/drawing/2014/main" id="{58691154-7A76-4C5C-9598-1C281558A395}"/>
                  </a:ext>
                </a:extLst>
              </p:cNvPr>
              <p:cNvSpPr/>
              <p:nvPr/>
            </p:nvSpPr>
            <p:spPr>
              <a:xfrm>
                <a:off x="11093604" y="4845193"/>
                <a:ext cx="21682" cy="21682"/>
              </a:xfrm>
              <a:custGeom>
                <a:avLst/>
                <a:gdLst/>
                <a:ahLst/>
                <a:cxnLst/>
                <a:rect l="l" t="t" r="r" b="b"/>
                <a:pathLst>
                  <a:path w="21681" h="21681" extrusionOk="0">
                    <a:moveTo>
                      <a:pt x="12065" y="22655"/>
                    </a:moveTo>
                    <a:cubicBezTo>
                      <a:pt x="17913" y="22655"/>
                      <a:pt x="22655" y="17914"/>
                      <a:pt x="22655" y="12065"/>
                    </a:cubicBezTo>
                    <a:cubicBezTo>
                      <a:pt x="22655" y="6217"/>
                      <a:pt x="17913" y="1475"/>
                      <a:pt x="12065" y="1475"/>
                    </a:cubicBezTo>
                    <a:cubicBezTo>
                      <a:pt x="6216" y="1475"/>
                      <a:pt x="1475" y="6217"/>
                      <a:pt x="1475" y="12065"/>
                    </a:cubicBezTo>
                    <a:cubicBezTo>
                      <a:pt x="1475" y="17914"/>
                      <a:pt x="6216" y="22655"/>
                      <a:pt x="12065" y="2265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dirty="0">
                  <a:solidFill>
                    <a:srgbClr val="000000"/>
                  </a:solidFill>
                  <a:latin typeface="Calibri"/>
                  <a:ea typeface="Calibri"/>
                  <a:cs typeface="Calibri"/>
                  <a:sym typeface="Calibri"/>
                </a:endParaRPr>
              </a:p>
            </p:txBody>
          </p:sp>
          <p:sp>
            <p:nvSpPr>
              <p:cNvPr id="80" name="Google Shape;1707;p13">
                <a:extLst>
                  <a:ext uri="{FF2B5EF4-FFF2-40B4-BE49-F238E27FC236}">
                    <a16:creationId xmlns:a16="http://schemas.microsoft.com/office/drawing/2014/main" id="{89DAE252-51D6-49C4-BBFB-B6D72AAA3153}"/>
                  </a:ext>
                </a:extLst>
              </p:cNvPr>
              <p:cNvSpPr/>
              <p:nvPr/>
            </p:nvSpPr>
            <p:spPr>
              <a:xfrm>
                <a:off x="11060739" y="4845193"/>
                <a:ext cx="21682" cy="21682"/>
              </a:xfrm>
              <a:custGeom>
                <a:avLst/>
                <a:gdLst/>
                <a:ahLst/>
                <a:cxnLst/>
                <a:rect l="l" t="t" r="r" b="b"/>
                <a:pathLst>
                  <a:path w="21681" h="21681" extrusionOk="0">
                    <a:moveTo>
                      <a:pt x="12065" y="22655"/>
                    </a:moveTo>
                    <a:cubicBezTo>
                      <a:pt x="17914" y="22655"/>
                      <a:pt x="22655" y="17914"/>
                      <a:pt x="22655" y="12065"/>
                    </a:cubicBezTo>
                    <a:cubicBezTo>
                      <a:pt x="22655" y="6217"/>
                      <a:pt x="17914" y="1475"/>
                      <a:pt x="12065" y="1475"/>
                    </a:cubicBezTo>
                    <a:cubicBezTo>
                      <a:pt x="6216" y="1475"/>
                      <a:pt x="1475" y="6217"/>
                      <a:pt x="1475" y="12065"/>
                    </a:cubicBezTo>
                    <a:cubicBezTo>
                      <a:pt x="1475" y="17914"/>
                      <a:pt x="6216" y="22655"/>
                      <a:pt x="12065" y="2265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dirty="0">
                  <a:solidFill>
                    <a:srgbClr val="000000"/>
                  </a:solidFill>
                  <a:latin typeface="Calibri"/>
                  <a:ea typeface="Calibri"/>
                  <a:cs typeface="Calibri"/>
                  <a:sym typeface="Calibri"/>
                </a:endParaRPr>
              </a:p>
            </p:txBody>
          </p:sp>
          <p:sp>
            <p:nvSpPr>
              <p:cNvPr id="81" name="Google Shape;1708;p13">
                <a:extLst>
                  <a:ext uri="{FF2B5EF4-FFF2-40B4-BE49-F238E27FC236}">
                    <a16:creationId xmlns:a16="http://schemas.microsoft.com/office/drawing/2014/main" id="{5EE38653-6782-4D9C-A7D5-C40882392576}"/>
                  </a:ext>
                </a:extLst>
              </p:cNvPr>
              <p:cNvSpPr/>
              <p:nvPr/>
            </p:nvSpPr>
            <p:spPr>
              <a:xfrm>
                <a:off x="11127198" y="4845193"/>
                <a:ext cx="21682" cy="21682"/>
              </a:xfrm>
              <a:custGeom>
                <a:avLst/>
                <a:gdLst/>
                <a:ahLst/>
                <a:cxnLst/>
                <a:rect l="l" t="t" r="r" b="b"/>
                <a:pathLst>
                  <a:path w="21681" h="21681" extrusionOk="0">
                    <a:moveTo>
                      <a:pt x="12065" y="22655"/>
                    </a:moveTo>
                    <a:cubicBezTo>
                      <a:pt x="17914" y="22655"/>
                      <a:pt x="22655" y="17914"/>
                      <a:pt x="22655" y="12065"/>
                    </a:cubicBezTo>
                    <a:cubicBezTo>
                      <a:pt x="22655" y="6217"/>
                      <a:pt x="17914" y="1475"/>
                      <a:pt x="12065" y="1475"/>
                    </a:cubicBezTo>
                    <a:cubicBezTo>
                      <a:pt x="6217" y="1475"/>
                      <a:pt x="1475" y="6217"/>
                      <a:pt x="1475" y="12065"/>
                    </a:cubicBezTo>
                    <a:cubicBezTo>
                      <a:pt x="1475" y="17914"/>
                      <a:pt x="6217" y="22655"/>
                      <a:pt x="12065" y="2265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dirty="0">
                  <a:solidFill>
                    <a:srgbClr val="000000"/>
                  </a:solidFill>
                  <a:latin typeface="Calibri"/>
                  <a:ea typeface="Calibri"/>
                  <a:cs typeface="Calibri"/>
                  <a:sym typeface="Calibri"/>
                </a:endParaRPr>
              </a:p>
            </p:txBody>
          </p:sp>
          <p:sp>
            <p:nvSpPr>
              <p:cNvPr id="82" name="Google Shape;1709;p13">
                <a:extLst>
                  <a:ext uri="{FF2B5EF4-FFF2-40B4-BE49-F238E27FC236}">
                    <a16:creationId xmlns:a16="http://schemas.microsoft.com/office/drawing/2014/main" id="{C909FE92-AD3C-4579-BD77-7A479C965E6C}"/>
                  </a:ext>
                </a:extLst>
              </p:cNvPr>
              <p:cNvSpPr/>
              <p:nvPr/>
            </p:nvSpPr>
            <p:spPr>
              <a:xfrm>
                <a:off x="11224990" y="4997100"/>
                <a:ext cx="43363" cy="43363"/>
              </a:xfrm>
              <a:custGeom>
                <a:avLst/>
                <a:gdLst/>
                <a:ahLst/>
                <a:cxnLst/>
                <a:rect l="l" t="t" r="r" b="b"/>
                <a:pathLst>
                  <a:path w="43363" h="43363" extrusionOk="0">
                    <a:moveTo>
                      <a:pt x="45806" y="1475"/>
                    </a:moveTo>
                    <a:lnTo>
                      <a:pt x="1475" y="1475"/>
                    </a:lnTo>
                    <a:lnTo>
                      <a:pt x="1475" y="45806"/>
                    </a:lnTo>
                    <a:lnTo>
                      <a:pt x="45806" y="45806"/>
                    </a:lnTo>
                    <a:lnTo>
                      <a:pt x="45806" y="1475"/>
                    </a:lnTo>
                    <a:close/>
                  </a:path>
                </a:pathLst>
              </a:custGeom>
              <a:solidFill>
                <a:srgbClr val="50E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dirty="0">
                  <a:solidFill>
                    <a:srgbClr val="000000"/>
                  </a:solidFill>
                  <a:latin typeface="Calibri"/>
                  <a:ea typeface="Calibri"/>
                  <a:cs typeface="Calibri"/>
                  <a:sym typeface="Calibri"/>
                </a:endParaRPr>
              </a:p>
            </p:txBody>
          </p:sp>
          <p:sp>
            <p:nvSpPr>
              <p:cNvPr id="83" name="Google Shape;1710;p13">
                <a:extLst>
                  <a:ext uri="{FF2B5EF4-FFF2-40B4-BE49-F238E27FC236}">
                    <a16:creationId xmlns:a16="http://schemas.microsoft.com/office/drawing/2014/main" id="{FEB0A523-23A7-4C65-8567-33A1839AC903}"/>
                  </a:ext>
                </a:extLst>
              </p:cNvPr>
              <p:cNvSpPr/>
              <p:nvPr/>
            </p:nvSpPr>
            <p:spPr>
              <a:xfrm>
                <a:off x="11297441" y="4953212"/>
                <a:ext cx="82390" cy="134426"/>
              </a:xfrm>
              <a:custGeom>
                <a:avLst/>
                <a:gdLst/>
                <a:ahLst/>
                <a:cxnLst/>
                <a:rect l="l" t="t" r="r" b="b"/>
                <a:pathLst>
                  <a:path w="82390" h="134426" extrusionOk="0">
                    <a:moveTo>
                      <a:pt x="17689" y="1475"/>
                    </a:moveTo>
                    <a:lnTo>
                      <a:pt x="2060" y="17104"/>
                    </a:lnTo>
                    <a:lnTo>
                      <a:pt x="52671" y="67716"/>
                    </a:lnTo>
                    <a:lnTo>
                      <a:pt x="1475" y="118912"/>
                    </a:lnTo>
                    <a:lnTo>
                      <a:pt x="17104" y="134541"/>
                    </a:lnTo>
                    <a:lnTo>
                      <a:pt x="83930" y="67716"/>
                    </a:lnTo>
                    <a:lnTo>
                      <a:pt x="17689" y="1475"/>
                    </a:lnTo>
                    <a:close/>
                  </a:path>
                </a:pathLst>
              </a:custGeom>
              <a:solidFill>
                <a:srgbClr val="50E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dirty="0">
                  <a:solidFill>
                    <a:srgbClr val="000000"/>
                  </a:solidFill>
                  <a:latin typeface="Calibri"/>
                  <a:ea typeface="Calibri"/>
                  <a:cs typeface="Calibri"/>
                  <a:sym typeface="Calibri"/>
                </a:endParaRPr>
              </a:p>
            </p:txBody>
          </p:sp>
          <p:sp>
            <p:nvSpPr>
              <p:cNvPr id="84" name="Google Shape;1711;p13">
                <a:extLst>
                  <a:ext uri="{FF2B5EF4-FFF2-40B4-BE49-F238E27FC236}">
                    <a16:creationId xmlns:a16="http://schemas.microsoft.com/office/drawing/2014/main" id="{EEEB8031-024E-423D-B872-AA626E28E00C}"/>
                  </a:ext>
                </a:extLst>
              </p:cNvPr>
              <p:cNvSpPr/>
              <p:nvPr/>
            </p:nvSpPr>
            <p:spPr>
              <a:xfrm>
                <a:off x="11112957" y="4953212"/>
                <a:ext cx="82390" cy="134426"/>
              </a:xfrm>
              <a:custGeom>
                <a:avLst/>
                <a:gdLst/>
                <a:ahLst/>
                <a:cxnLst/>
                <a:rect l="l" t="t" r="r" b="b"/>
                <a:pathLst>
                  <a:path w="82390" h="134426" extrusionOk="0">
                    <a:moveTo>
                      <a:pt x="67716" y="134541"/>
                    </a:moveTo>
                    <a:lnTo>
                      <a:pt x="83418" y="118912"/>
                    </a:lnTo>
                    <a:lnTo>
                      <a:pt x="32806" y="68300"/>
                    </a:lnTo>
                    <a:lnTo>
                      <a:pt x="84002" y="17104"/>
                    </a:lnTo>
                    <a:lnTo>
                      <a:pt x="68373" y="1475"/>
                    </a:lnTo>
                    <a:lnTo>
                      <a:pt x="1475" y="68300"/>
                    </a:lnTo>
                    <a:lnTo>
                      <a:pt x="67716" y="134541"/>
                    </a:lnTo>
                    <a:close/>
                  </a:path>
                </a:pathLst>
              </a:custGeom>
              <a:solidFill>
                <a:srgbClr val="50E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dirty="0">
                  <a:solidFill>
                    <a:srgbClr val="000000"/>
                  </a:solidFill>
                  <a:latin typeface="Calibri"/>
                  <a:ea typeface="Calibri"/>
                  <a:cs typeface="Calibri"/>
                  <a:sym typeface="Calibri"/>
                </a:endParaRPr>
              </a:p>
            </p:txBody>
          </p:sp>
        </p:grpSp>
      </p:grpSp>
      <p:sp>
        <p:nvSpPr>
          <p:cNvPr id="85" name="Arrow: Chevron 84">
            <a:extLst>
              <a:ext uri="{FF2B5EF4-FFF2-40B4-BE49-F238E27FC236}">
                <a16:creationId xmlns:a16="http://schemas.microsoft.com/office/drawing/2014/main" id="{10EE94F7-68C4-4629-854D-73926519BEC6}"/>
              </a:ext>
              <a:ext uri="{C183D7F6-B498-43B3-948B-1728B52AA6E4}">
                <adec:decorative xmlns:adec="http://schemas.microsoft.com/office/drawing/2017/decorative" val="0"/>
              </a:ext>
            </a:extLst>
          </p:cNvPr>
          <p:cNvSpPr>
            <a:spLocks/>
          </p:cNvSpPr>
          <p:nvPr/>
        </p:nvSpPr>
        <p:spPr>
          <a:xfrm>
            <a:off x="4292972" y="2475383"/>
            <a:ext cx="3749040" cy="548640"/>
          </a:xfrm>
          <a:prstGeom prst="chevron">
            <a:avLst>
              <a:gd name="adj" fmla="val 26309"/>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0" bIns="45720" rtlCol="0" anchor="ctr"/>
          <a:lstStyle/>
          <a:p>
            <a:pPr algn="ctr"/>
            <a:r>
              <a:rPr lang="en-US" sz="1400" dirty="0">
                <a:solidFill>
                  <a:schemeClr val="bg1"/>
                </a:solidFill>
                <a:latin typeface="+mj-lt"/>
              </a:rPr>
              <a:t>Prepare for the event</a:t>
            </a:r>
          </a:p>
        </p:txBody>
      </p:sp>
      <p:sp>
        <p:nvSpPr>
          <p:cNvPr id="86" name="Rectangle 85">
            <a:extLst>
              <a:ext uri="{FF2B5EF4-FFF2-40B4-BE49-F238E27FC236}">
                <a16:creationId xmlns:a16="http://schemas.microsoft.com/office/drawing/2014/main" id="{F1F97B33-5F8B-42F2-AB2E-5D09B92FE671}"/>
              </a:ext>
            </a:extLst>
          </p:cNvPr>
          <p:cNvSpPr>
            <a:spLocks/>
          </p:cNvSpPr>
          <p:nvPr/>
        </p:nvSpPr>
        <p:spPr>
          <a:xfrm>
            <a:off x="4292972" y="3024022"/>
            <a:ext cx="3605634" cy="1382215"/>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Ins="91440" bIns="45720" rtlCol="0" anchor="t">
            <a:noAutofit/>
          </a:bodyPr>
          <a:lstStyle/>
          <a:p>
            <a:pPr>
              <a:spcBef>
                <a:spcPts val="400"/>
              </a:spcBef>
            </a:pPr>
            <a:r>
              <a:rPr lang="en-US" sz="1400" dirty="0">
                <a:solidFill>
                  <a:schemeClr val="tx1"/>
                </a:solidFill>
                <a:cs typeface="Segoe UI"/>
              </a:rPr>
              <a:t>Connect event location to Microsoft Azure, prepare delivery endpoints, deploy additional integrations and solutions, upload supporting media, and train the team.</a:t>
            </a:r>
          </a:p>
        </p:txBody>
      </p:sp>
      <p:cxnSp>
        <p:nvCxnSpPr>
          <p:cNvPr id="88" name="Straight Connector 87">
            <a:extLst>
              <a:ext uri="{FF2B5EF4-FFF2-40B4-BE49-F238E27FC236}">
                <a16:creationId xmlns:a16="http://schemas.microsoft.com/office/drawing/2014/main" id="{5514F25D-2929-403B-AB16-70D3A2330317}"/>
              </a:ext>
              <a:ext uri="{C183D7F6-B498-43B3-948B-1728B52AA6E4}">
                <adec:decorative xmlns:adec="http://schemas.microsoft.com/office/drawing/2017/decorative" val="1"/>
              </a:ext>
            </a:extLst>
          </p:cNvPr>
          <p:cNvCxnSpPr>
            <a:cxnSpLocks/>
          </p:cNvCxnSpPr>
          <p:nvPr/>
        </p:nvCxnSpPr>
        <p:spPr>
          <a:xfrm>
            <a:off x="4317106" y="4549763"/>
            <a:ext cx="0" cy="32385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805415F5-00A0-42FF-A878-0B992BFC6B48}"/>
              </a:ext>
            </a:extLst>
          </p:cNvPr>
          <p:cNvSpPr>
            <a:spLocks/>
          </p:cNvSpPr>
          <p:nvPr/>
        </p:nvSpPr>
        <p:spPr bwMode="auto">
          <a:xfrm>
            <a:off x="4336578" y="4549763"/>
            <a:ext cx="3586162" cy="323850"/>
          </a:xfrm>
          <a:prstGeom prst="rect">
            <a:avLst/>
          </a:prstGeom>
          <a:solidFill>
            <a:schemeClr val="bg1"/>
          </a:solidFill>
          <a:ln w="3175">
            <a:solidFill>
              <a:srgbClr val="BFBFBF"/>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accent1"/>
                </a:solidFill>
                <a:latin typeface="+mj-lt"/>
                <a:ea typeface="Segoe UI" pitchFamily="34" charset="0"/>
                <a:cs typeface="Segoe UI" pitchFamily="34" charset="0"/>
              </a:rPr>
              <a:t>2-3 days</a:t>
            </a:r>
          </a:p>
        </p:txBody>
      </p:sp>
      <p:grpSp>
        <p:nvGrpSpPr>
          <p:cNvPr id="90" name="Google Shape;1721;p13" descr="Icons of triangular shapes forming a pattern">
            <a:extLst>
              <a:ext uri="{FF2B5EF4-FFF2-40B4-BE49-F238E27FC236}">
                <a16:creationId xmlns:a16="http://schemas.microsoft.com/office/drawing/2014/main" id="{5C0F0C42-971D-4BA7-A0C2-425CC744EDDD}"/>
              </a:ext>
              <a:ext uri="{C183D7F6-B498-43B3-948B-1728B52AA6E4}">
                <adec:decorative xmlns:adec="http://schemas.microsoft.com/office/drawing/2017/decorative" val="0"/>
              </a:ext>
            </a:extLst>
          </p:cNvPr>
          <p:cNvGrpSpPr>
            <a:grpSpLocks/>
          </p:cNvGrpSpPr>
          <p:nvPr/>
        </p:nvGrpSpPr>
        <p:grpSpPr>
          <a:xfrm>
            <a:off x="9531944" y="1462921"/>
            <a:ext cx="684736" cy="755260"/>
            <a:chOff x="9328736" y="1523913"/>
            <a:chExt cx="829015" cy="914400"/>
          </a:xfrm>
        </p:grpSpPr>
        <p:sp>
          <p:nvSpPr>
            <p:cNvPr id="91" name="Google Shape;1722;p13">
              <a:extLst>
                <a:ext uri="{FF2B5EF4-FFF2-40B4-BE49-F238E27FC236}">
                  <a16:creationId xmlns:a16="http://schemas.microsoft.com/office/drawing/2014/main" id="{BA69B30B-64B1-4FB3-AA40-C06D33AE7FB9}"/>
                </a:ext>
              </a:extLst>
            </p:cNvPr>
            <p:cNvSpPr/>
            <p:nvPr/>
          </p:nvSpPr>
          <p:spPr>
            <a:xfrm rot="5400000">
              <a:off x="9274810" y="1577839"/>
              <a:ext cx="781863" cy="674011"/>
            </a:xfrm>
            <a:prstGeom prst="hexagon">
              <a:avLst>
                <a:gd name="adj" fmla="val 25000"/>
                <a:gd name="vf" fmla="val 11547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Quattrocento Sans"/>
                <a:buNone/>
              </a:pPr>
              <a:endParaRPr sz="1800" b="0" i="0" u="none" strike="noStrike" cap="none" dirty="0">
                <a:solidFill>
                  <a:srgbClr val="000000"/>
                </a:solidFill>
                <a:latin typeface="Quattrocento Sans"/>
                <a:ea typeface="Quattrocento Sans"/>
                <a:cs typeface="Quattrocento Sans"/>
                <a:sym typeface="Quattrocento Sans"/>
              </a:endParaRPr>
            </a:p>
          </p:txBody>
        </p:sp>
        <p:sp>
          <p:nvSpPr>
            <p:cNvPr id="92" name="Google Shape;1723;p13">
              <a:extLst>
                <a:ext uri="{FF2B5EF4-FFF2-40B4-BE49-F238E27FC236}">
                  <a16:creationId xmlns:a16="http://schemas.microsoft.com/office/drawing/2014/main" id="{7A09E84F-AB04-4EDB-A239-08D0931DEEC3}"/>
                </a:ext>
              </a:extLst>
            </p:cNvPr>
            <p:cNvSpPr/>
            <p:nvPr/>
          </p:nvSpPr>
          <p:spPr>
            <a:xfrm rot="5400000">
              <a:off x="9351609" y="1632171"/>
              <a:ext cx="865856" cy="746428"/>
            </a:xfrm>
            <a:prstGeom prst="hexagon">
              <a:avLst>
                <a:gd name="adj" fmla="val 25000"/>
                <a:gd name="vf" fmla="val 115470"/>
              </a:avLst>
            </a:prstGeom>
            <a:solidFill>
              <a:schemeClr val="lt1"/>
            </a:solidFill>
            <a:ln w="107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Quattrocento Sans"/>
                <a:buNone/>
              </a:pPr>
              <a:endParaRPr sz="1800" b="0" i="0" u="none" strike="noStrike" cap="none" dirty="0">
                <a:solidFill>
                  <a:srgbClr val="000000"/>
                </a:solidFill>
                <a:latin typeface="Quattrocento Sans"/>
                <a:ea typeface="Quattrocento Sans"/>
                <a:cs typeface="Quattrocento Sans"/>
                <a:sym typeface="Quattrocento Sans"/>
              </a:endParaRPr>
            </a:p>
          </p:txBody>
        </p:sp>
        <p:grpSp>
          <p:nvGrpSpPr>
            <p:cNvPr id="93" name="Google Shape;1724;p13" descr="deploy Azure project">
              <a:extLst>
                <a:ext uri="{FF2B5EF4-FFF2-40B4-BE49-F238E27FC236}">
                  <a16:creationId xmlns:a16="http://schemas.microsoft.com/office/drawing/2014/main" id="{4924EAF9-C573-4A93-A361-3F763D705CA8}"/>
                </a:ext>
              </a:extLst>
            </p:cNvPr>
            <p:cNvGrpSpPr/>
            <p:nvPr/>
          </p:nvGrpSpPr>
          <p:grpSpPr>
            <a:xfrm>
              <a:off x="9591654" y="1813858"/>
              <a:ext cx="385762" cy="383054"/>
              <a:chOff x="2626891" y="2163550"/>
              <a:chExt cx="390630" cy="387888"/>
            </a:xfrm>
          </p:grpSpPr>
          <p:sp>
            <p:nvSpPr>
              <p:cNvPr id="94" name="Google Shape;1725;p13">
                <a:extLst>
                  <a:ext uri="{FF2B5EF4-FFF2-40B4-BE49-F238E27FC236}">
                    <a16:creationId xmlns:a16="http://schemas.microsoft.com/office/drawing/2014/main" id="{5055EA4E-DD0D-47CD-B982-34ECA38920CB}"/>
                  </a:ext>
                </a:extLst>
              </p:cNvPr>
              <p:cNvSpPr/>
              <p:nvPr/>
            </p:nvSpPr>
            <p:spPr>
              <a:xfrm>
                <a:off x="2626891" y="2163550"/>
                <a:ext cx="82238" cy="82238"/>
              </a:xfrm>
              <a:custGeom>
                <a:avLst/>
                <a:gdLst/>
                <a:ahLst/>
                <a:cxnLst/>
                <a:rect l="l" t="t" r="r" b="b"/>
                <a:pathLst>
                  <a:path w="60" h="60" extrusionOk="0">
                    <a:moveTo>
                      <a:pt x="0" y="60"/>
                    </a:moveTo>
                    <a:lnTo>
                      <a:pt x="0" y="0"/>
                    </a:lnTo>
                    <a:lnTo>
                      <a:pt x="60" y="0"/>
                    </a:lnTo>
                    <a:lnTo>
                      <a:pt x="0" y="60"/>
                    </a:lnTo>
                    <a:close/>
                  </a:path>
                </a:pathLst>
              </a:custGeom>
              <a:solidFill>
                <a:srgbClr val="0078D4"/>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dirty="0">
                  <a:solidFill>
                    <a:srgbClr val="505050"/>
                  </a:solidFill>
                  <a:latin typeface="Quattrocento Sans"/>
                  <a:ea typeface="Quattrocento Sans"/>
                  <a:cs typeface="Quattrocento Sans"/>
                  <a:sym typeface="Quattrocento Sans"/>
                </a:endParaRPr>
              </a:p>
            </p:txBody>
          </p:sp>
          <p:sp>
            <p:nvSpPr>
              <p:cNvPr id="95" name="Google Shape;1726;p13">
                <a:extLst>
                  <a:ext uri="{FF2B5EF4-FFF2-40B4-BE49-F238E27FC236}">
                    <a16:creationId xmlns:a16="http://schemas.microsoft.com/office/drawing/2014/main" id="{72C35AB2-6C46-4BC2-9539-55E0AE1E8016}"/>
                  </a:ext>
                </a:extLst>
              </p:cNvPr>
              <p:cNvSpPr/>
              <p:nvPr/>
            </p:nvSpPr>
            <p:spPr>
              <a:xfrm>
                <a:off x="2626891" y="2264976"/>
                <a:ext cx="82238" cy="82238"/>
              </a:xfrm>
              <a:custGeom>
                <a:avLst/>
                <a:gdLst/>
                <a:ahLst/>
                <a:cxnLst/>
                <a:rect l="l" t="t" r="r" b="b"/>
                <a:pathLst>
                  <a:path w="60" h="60" extrusionOk="0">
                    <a:moveTo>
                      <a:pt x="60" y="0"/>
                    </a:moveTo>
                    <a:lnTo>
                      <a:pt x="60" y="60"/>
                    </a:lnTo>
                    <a:lnTo>
                      <a:pt x="0" y="60"/>
                    </a:lnTo>
                    <a:lnTo>
                      <a:pt x="60" y="0"/>
                    </a:lnTo>
                    <a:close/>
                  </a:path>
                </a:pathLst>
              </a:custGeom>
              <a:solidFill>
                <a:srgbClr val="50E6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dirty="0">
                  <a:solidFill>
                    <a:srgbClr val="505050"/>
                  </a:solidFill>
                  <a:latin typeface="Quattrocento Sans"/>
                  <a:ea typeface="Quattrocento Sans"/>
                  <a:cs typeface="Quattrocento Sans"/>
                  <a:sym typeface="Quattrocento Sans"/>
                </a:endParaRPr>
              </a:p>
            </p:txBody>
          </p:sp>
          <p:sp>
            <p:nvSpPr>
              <p:cNvPr id="96" name="Google Shape;1727;p13">
                <a:extLst>
                  <a:ext uri="{FF2B5EF4-FFF2-40B4-BE49-F238E27FC236}">
                    <a16:creationId xmlns:a16="http://schemas.microsoft.com/office/drawing/2014/main" id="{4629AA8F-0A60-4218-998B-B59B05965226}"/>
                  </a:ext>
                </a:extLst>
              </p:cNvPr>
              <p:cNvSpPr/>
              <p:nvPr/>
            </p:nvSpPr>
            <p:spPr>
              <a:xfrm>
                <a:off x="2729688" y="2163550"/>
                <a:ext cx="82238" cy="82238"/>
              </a:xfrm>
              <a:custGeom>
                <a:avLst/>
                <a:gdLst/>
                <a:ahLst/>
                <a:cxnLst/>
                <a:rect l="l" t="t" r="r" b="b"/>
                <a:pathLst>
                  <a:path w="60" h="60" extrusionOk="0">
                    <a:moveTo>
                      <a:pt x="60" y="0"/>
                    </a:moveTo>
                    <a:lnTo>
                      <a:pt x="60" y="60"/>
                    </a:lnTo>
                    <a:lnTo>
                      <a:pt x="0" y="60"/>
                    </a:lnTo>
                    <a:lnTo>
                      <a:pt x="60" y="0"/>
                    </a:lnTo>
                    <a:close/>
                  </a:path>
                </a:pathLst>
              </a:custGeom>
              <a:solidFill>
                <a:srgbClr val="50E6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dirty="0">
                  <a:solidFill>
                    <a:srgbClr val="505050"/>
                  </a:solidFill>
                  <a:latin typeface="Quattrocento Sans"/>
                  <a:ea typeface="Quattrocento Sans"/>
                  <a:cs typeface="Quattrocento Sans"/>
                  <a:sym typeface="Quattrocento Sans"/>
                </a:endParaRPr>
              </a:p>
            </p:txBody>
          </p:sp>
          <p:sp>
            <p:nvSpPr>
              <p:cNvPr id="97" name="Google Shape;1728;p13">
                <a:extLst>
                  <a:ext uri="{FF2B5EF4-FFF2-40B4-BE49-F238E27FC236}">
                    <a16:creationId xmlns:a16="http://schemas.microsoft.com/office/drawing/2014/main" id="{515251FF-1BDC-4117-AD18-24688F0D77F5}"/>
                  </a:ext>
                </a:extLst>
              </p:cNvPr>
              <p:cNvSpPr/>
              <p:nvPr/>
            </p:nvSpPr>
            <p:spPr>
              <a:xfrm>
                <a:off x="2832486" y="2264976"/>
                <a:ext cx="82238" cy="82238"/>
              </a:xfrm>
              <a:custGeom>
                <a:avLst/>
                <a:gdLst/>
                <a:ahLst/>
                <a:cxnLst/>
                <a:rect l="l" t="t" r="r" b="b"/>
                <a:pathLst>
                  <a:path w="60" h="60" extrusionOk="0">
                    <a:moveTo>
                      <a:pt x="0" y="0"/>
                    </a:moveTo>
                    <a:lnTo>
                      <a:pt x="60" y="0"/>
                    </a:lnTo>
                    <a:lnTo>
                      <a:pt x="60" y="60"/>
                    </a:lnTo>
                    <a:lnTo>
                      <a:pt x="0" y="0"/>
                    </a:lnTo>
                    <a:close/>
                  </a:path>
                </a:pathLst>
              </a:custGeom>
              <a:solidFill>
                <a:srgbClr val="0078D4"/>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dirty="0">
                  <a:solidFill>
                    <a:srgbClr val="505050"/>
                  </a:solidFill>
                  <a:latin typeface="Quattrocento Sans"/>
                  <a:ea typeface="Quattrocento Sans"/>
                  <a:cs typeface="Quattrocento Sans"/>
                  <a:sym typeface="Quattrocento Sans"/>
                </a:endParaRPr>
              </a:p>
            </p:txBody>
          </p:sp>
          <p:sp>
            <p:nvSpPr>
              <p:cNvPr id="98" name="Google Shape;1729;p13">
                <a:extLst>
                  <a:ext uri="{FF2B5EF4-FFF2-40B4-BE49-F238E27FC236}">
                    <a16:creationId xmlns:a16="http://schemas.microsoft.com/office/drawing/2014/main" id="{1633DC32-38C9-49EB-AC20-E5BE4BB73373}"/>
                  </a:ext>
                </a:extLst>
              </p:cNvPr>
              <p:cNvSpPr/>
              <p:nvPr/>
            </p:nvSpPr>
            <p:spPr>
              <a:xfrm>
                <a:off x="2935283" y="2163550"/>
                <a:ext cx="82238" cy="82238"/>
              </a:xfrm>
              <a:custGeom>
                <a:avLst/>
                <a:gdLst/>
                <a:ahLst/>
                <a:cxnLst/>
                <a:rect l="l" t="t" r="r" b="b"/>
                <a:pathLst>
                  <a:path w="60" h="60" extrusionOk="0">
                    <a:moveTo>
                      <a:pt x="0" y="0"/>
                    </a:moveTo>
                    <a:lnTo>
                      <a:pt x="60" y="0"/>
                    </a:lnTo>
                    <a:lnTo>
                      <a:pt x="60" y="60"/>
                    </a:lnTo>
                    <a:lnTo>
                      <a:pt x="0" y="0"/>
                    </a:lnTo>
                    <a:close/>
                  </a:path>
                </a:pathLst>
              </a:custGeom>
              <a:solidFill>
                <a:srgbClr val="0078D4"/>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dirty="0">
                  <a:solidFill>
                    <a:srgbClr val="505050"/>
                  </a:solidFill>
                  <a:latin typeface="Quattrocento Sans"/>
                  <a:ea typeface="Quattrocento Sans"/>
                  <a:cs typeface="Quattrocento Sans"/>
                  <a:sym typeface="Quattrocento Sans"/>
                </a:endParaRPr>
              </a:p>
            </p:txBody>
          </p:sp>
          <p:sp>
            <p:nvSpPr>
              <p:cNvPr id="99" name="Google Shape;1730;p13">
                <a:extLst>
                  <a:ext uri="{FF2B5EF4-FFF2-40B4-BE49-F238E27FC236}">
                    <a16:creationId xmlns:a16="http://schemas.microsoft.com/office/drawing/2014/main" id="{49BA1F42-5DF2-422F-9B6E-D14F208923D5}"/>
                  </a:ext>
                </a:extLst>
              </p:cNvPr>
              <p:cNvSpPr/>
              <p:nvPr/>
            </p:nvSpPr>
            <p:spPr>
              <a:xfrm>
                <a:off x="2935283" y="2264976"/>
                <a:ext cx="82238" cy="82238"/>
              </a:xfrm>
              <a:custGeom>
                <a:avLst/>
                <a:gdLst/>
                <a:ahLst/>
                <a:cxnLst/>
                <a:rect l="l" t="t" r="r" b="b"/>
                <a:pathLst>
                  <a:path w="60" h="60" extrusionOk="0">
                    <a:moveTo>
                      <a:pt x="60" y="60"/>
                    </a:moveTo>
                    <a:lnTo>
                      <a:pt x="0" y="60"/>
                    </a:lnTo>
                    <a:lnTo>
                      <a:pt x="0" y="0"/>
                    </a:lnTo>
                    <a:lnTo>
                      <a:pt x="60" y="60"/>
                    </a:lnTo>
                    <a:close/>
                  </a:path>
                </a:pathLst>
              </a:custGeom>
              <a:solidFill>
                <a:srgbClr val="50E6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dirty="0">
                  <a:solidFill>
                    <a:srgbClr val="505050"/>
                  </a:solidFill>
                  <a:latin typeface="Quattrocento Sans"/>
                  <a:ea typeface="Quattrocento Sans"/>
                  <a:cs typeface="Quattrocento Sans"/>
                  <a:sym typeface="Quattrocento Sans"/>
                </a:endParaRPr>
              </a:p>
            </p:txBody>
          </p:sp>
          <p:sp>
            <p:nvSpPr>
              <p:cNvPr id="100" name="Google Shape;1731;p13">
                <a:extLst>
                  <a:ext uri="{FF2B5EF4-FFF2-40B4-BE49-F238E27FC236}">
                    <a16:creationId xmlns:a16="http://schemas.microsoft.com/office/drawing/2014/main" id="{E94DBE8F-DEA7-48B7-8517-4DC59850B53E}"/>
                  </a:ext>
                </a:extLst>
              </p:cNvPr>
              <p:cNvSpPr/>
              <p:nvPr/>
            </p:nvSpPr>
            <p:spPr>
              <a:xfrm>
                <a:off x="2832486" y="2163550"/>
                <a:ext cx="82238" cy="82238"/>
              </a:xfrm>
              <a:custGeom>
                <a:avLst/>
                <a:gdLst/>
                <a:ahLst/>
                <a:cxnLst/>
                <a:rect l="l" t="t" r="r" b="b"/>
                <a:pathLst>
                  <a:path w="60" h="60" extrusionOk="0">
                    <a:moveTo>
                      <a:pt x="60" y="60"/>
                    </a:moveTo>
                    <a:lnTo>
                      <a:pt x="0" y="60"/>
                    </a:lnTo>
                    <a:lnTo>
                      <a:pt x="0" y="0"/>
                    </a:lnTo>
                    <a:lnTo>
                      <a:pt x="60" y="60"/>
                    </a:lnTo>
                    <a:close/>
                  </a:path>
                </a:pathLst>
              </a:custGeom>
              <a:solidFill>
                <a:srgbClr val="50E6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dirty="0">
                  <a:solidFill>
                    <a:srgbClr val="505050"/>
                  </a:solidFill>
                  <a:latin typeface="Quattrocento Sans"/>
                  <a:ea typeface="Quattrocento Sans"/>
                  <a:cs typeface="Quattrocento Sans"/>
                  <a:sym typeface="Quattrocento Sans"/>
                </a:endParaRPr>
              </a:p>
            </p:txBody>
          </p:sp>
          <p:sp>
            <p:nvSpPr>
              <p:cNvPr id="101" name="Google Shape;1732;p13">
                <a:extLst>
                  <a:ext uri="{FF2B5EF4-FFF2-40B4-BE49-F238E27FC236}">
                    <a16:creationId xmlns:a16="http://schemas.microsoft.com/office/drawing/2014/main" id="{9FA43B02-2C87-4B27-9390-AF69E67188FA}"/>
                  </a:ext>
                </a:extLst>
              </p:cNvPr>
              <p:cNvSpPr/>
              <p:nvPr/>
            </p:nvSpPr>
            <p:spPr>
              <a:xfrm>
                <a:off x="2832486" y="2367774"/>
                <a:ext cx="82238" cy="82238"/>
              </a:xfrm>
              <a:custGeom>
                <a:avLst/>
                <a:gdLst/>
                <a:ahLst/>
                <a:cxnLst/>
                <a:rect l="l" t="t" r="r" b="b"/>
                <a:pathLst>
                  <a:path w="60" h="60" extrusionOk="0">
                    <a:moveTo>
                      <a:pt x="60" y="0"/>
                    </a:moveTo>
                    <a:lnTo>
                      <a:pt x="60" y="60"/>
                    </a:lnTo>
                    <a:lnTo>
                      <a:pt x="0" y="60"/>
                    </a:lnTo>
                    <a:lnTo>
                      <a:pt x="60" y="0"/>
                    </a:lnTo>
                    <a:close/>
                  </a:path>
                </a:pathLst>
              </a:custGeom>
              <a:solidFill>
                <a:srgbClr val="0078D4"/>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dirty="0">
                  <a:solidFill>
                    <a:srgbClr val="505050"/>
                  </a:solidFill>
                  <a:latin typeface="Quattrocento Sans"/>
                  <a:ea typeface="Quattrocento Sans"/>
                  <a:cs typeface="Quattrocento Sans"/>
                  <a:sym typeface="Quattrocento Sans"/>
                </a:endParaRPr>
              </a:p>
            </p:txBody>
          </p:sp>
          <p:sp>
            <p:nvSpPr>
              <p:cNvPr id="102" name="Google Shape;1733;p13">
                <a:extLst>
                  <a:ext uri="{FF2B5EF4-FFF2-40B4-BE49-F238E27FC236}">
                    <a16:creationId xmlns:a16="http://schemas.microsoft.com/office/drawing/2014/main" id="{AC86202A-C3B2-40D7-A828-37EC5401DD6C}"/>
                  </a:ext>
                </a:extLst>
              </p:cNvPr>
              <p:cNvSpPr/>
              <p:nvPr/>
            </p:nvSpPr>
            <p:spPr>
              <a:xfrm>
                <a:off x="2935283" y="2470571"/>
                <a:ext cx="82238" cy="80867"/>
              </a:xfrm>
              <a:custGeom>
                <a:avLst/>
                <a:gdLst/>
                <a:ahLst/>
                <a:cxnLst/>
                <a:rect l="l" t="t" r="r" b="b"/>
                <a:pathLst>
                  <a:path w="60" h="59" extrusionOk="0">
                    <a:moveTo>
                      <a:pt x="60" y="0"/>
                    </a:moveTo>
                    <a:lnTo>
                      <a:pt x="60" y="59"/>
                    </a:lnTo>
                    <a:lnTo>
                      <a:pt x="0" y="59"/>
                    </a:lnTo>
                    <a:lnTo>
                      <a:pt x="60" y="0"/>
                    </a:lnTo>
                    <a:close/>
                  </a:path>
                </a:pathLst>
              </a:custGeom>
              <a:solidFill>
                <a:srgbClr val="0078D4"/>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dirty="0">
                  <a:solidFill>
                    <a:srgbClr val="505050"/>
                  </a:solidFill>
                  <a:latin typeface="Quattrocento Sans"/>
                  <a:ea typeface="Quattrocento Sans"/>
                  <a:cs typeface="Quattrocento Sans"/>
                  <a:sym typeface="Quattrocento Sans"/>
                </a:endParaRPr>
              </a:p>
            </p:txBody>
          </p:sp>
          <p:sp>
            <p:nvSpPr>
              <p:cNvPr id="103" name="Google Shape;1734;p13">
                <a:extLst>
                  <a:ext uri="{FF2B5EF4-FFF2-40B4-BE49-F238E27FC236}">
                    <a16:creationId xmlns:a16="http://schemas.microsoft.com/office/drawing/2014/main" id="{29E40C1E-ED73-4776-8119-AC1B98931976}"/>
                  </a:ext>
                </a:extLst>
              </p:cNvPr>
              <p:cNvSpPr/>
              <p:nvPr/>
            </p:nvSpPr>
            <p:spPr>
              <a:xfrm>
                <a:off x="2935283" y="2367774"/>
                <a:ext cx="82238" cy="82238"/>
              </a:xfrm>
              <a:custGeom>
                <a:avLst/>
                <a:gdLst/>
                <a:ahLst/>
                <a:cxnLst/>
                <a:rect l="l" t="t" r="r" b="b"/>
                <a:pathLst>
                  <a:path w="60" h="60" extrusionOk="0">
                    <a:moveTo>
                      <a:pt x="0" y="60"/>
                    </a:moveTo>
                    <a:lnTo>
                      <a:pt x="0" y="0"/>
                    </a:lnTo>
                    <a:lnTo>
                      <a:pt x="60" y="0"/>
                    </a:lnTo>
                    <a:lnTo>
                      <a:pt x="0" y="60"/>
                    </a:lnTo>
                    <a:close/>
                  </a:path>
                </a:pathLst>
              </a:custGeom>
              <a:solidFill>
                <a:srgbClr val="50E6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dirty="0">
                  <a:solidFill>
                    <a:srgbClr val="505050"/>
                  </a:solidFill>
                  <a:latin typeface="Quattrocento Sans"/>
                  <a:ea typeface="Quattrocento Sans"/>
                  <a:cs typeface="Quattrocento Sans"/>
                  <a:sym typeface="Quattrocento Sans"/>
                </a:endParaRPr>
              </a:p>
            </p:txBody>
          </p:sp>
          <p:sp>
            <p:nvSpPr>
              <p:cNvPr id="104" name="Google Shape;1735;p13">
                <a:extLst>
                  <a:ext uri="{FF2B5EF4-FFF2-40B4-BE49-F238E27FC236}">
                    <a16:creationId xmlns:a16="http://schemas.microsoft.com/office/drawing/2014/main" id="{B8114AA9-B9CE-40DC-B798-3EC59C6CF184}"/>
                  </a:ext>
                </a:extLst>
              </p:cNvPr>
              <p:cNvSpPr/>
              <p:nvPr/>
            </p:nvSpPr>
            <p:spPr>
              <a:xfrm>
                <a:off x="2832486" y="2470571"/>
                <a:ext cx="82238" cy="80867"/>
              </a:xfrm>
              <a:custGeom>
                <a:avLst/>
                <a:gdLst/>
                <a:ahLst/>
                <a:cxnLst/>
                <a:rect l="l" t="t" r="r" b="b"/>
                <a:pathLst>
                  <a:path w="60" h="59" extrusionOk="0">
                    <a:moveTo>
                      <a:pt x="0" y="59"/>
                    </a:moveTo>
                    <a:lnTo>
                      <a:pt x="0" y="0"/>
                    </a:lnTo>
                    <a:lnTo>
                      <a:pt x="60" y="0"/>
                    </a:lnTo>
                    <a:lnTo>
                      <a:pt x="0" y="59"/>
                    </a:lnTo>
                    <a:close/>
                  </a:path>
                </a:pathLst>
              </a:custGeom>
              <a:solidFill>
                <a:srgbClr val="50E6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dirty="0">
                  <a:solidFill>
                    <a:srgbClr val="505050"/>
                  </a:solidFill>
                  <a:latin typeface="Quattrocento Sans"/>
                  <a:ea typeface="Quattrocento Sans"/>
                  <a:cs typeface="Quattrocento Sans"/>
                  <a:sym typeface="Quattrocento Sans"/>
                </a:endParaRPr>
              </a:p>
            </p:txBody>
          </p:sp>
          <p:sp>
            <p:nvSpPr>
              <p:cNvPr id="105" name="Google Shape;1736;p13">
                <a:extLst>
                  <a:ext uri="{FF2B5EF4-FFF2-40B4-BE49-F238E27FC236}">
                    <a16:creationId xmlns:a16="http://schemas.microsoft.com/office/drawing/2014/main" id="{80A4FB35-9BE9-4A52-B05F-A3C714649332}"/>
                  </a:ext>
                </a:extLst>
              </p:cNvPr>
              <p:cNvSpPr/>
              <p:nvPr/>
            </p:nvSpPr>
            <p:spPr>
              <a:xfrm>
                <a:off x="2729688" y="2367774"/>
                <a:ext cx="82238" cy="82238"/>
              </a:xfrm>
              <a:custGeom>
                <a:avLst/>
                <a:gdLst/>
                <a:ahLst/>
                <a:cxnLst/>
                <a:rect l="l" t="t" r="r" b="b"/>
                <a:pathLst>
                  <a:path w="60" h="60" extrusionOk="0">
                    <a:moveTo>
                      <a:pt x="60" y="60"/>
                    </a:moveTo>
                    <a:lnTo>
                      <a:pt x="0" y="60"/>
                    </a:lnTo>
                    <a:lnTo>
                      <a:pt x="0" y="0"/>
                    </a:lnTo>
                    <a:lnTo>
                      <a:pt x="60" y="60"/>
                    </a:lnTo>
                    <a:close/>
                  </a:path>
                </a:pathLst>
              </a:custGeom>
              <a:solidFill>
                <a:srgbClr val="0078D4"/>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dirty="0">
                  <a:solidFill>
                    <a:srgbClr val="505050"/>
                  </a:solidFill>
                  <a:latin typeface="Quattrocento Sans"/>
                  <a:ea typeface="Quattrocento Sans"/>
                  <a:cs typeface="Quattrocento Sans"/>
                  <a:sym typeface="Quattrocento Sans"/>
                </a:endParaRPr>
              </a:p>
            </p:txBody>
          </p:sp>
          <p:sp>
            <p:nvSpPr>
              <p:cNvPr id="106" name="Google Shape;1737;p13">
                <a:extLst>
                  <a:ext uri="{FF2B5EF4-FFF2-40B4-BE49-F238E27FC236}">
                    <a16:creationId xmlns:a16="http://schemas.microsoft.com/office/drawing/2014/main" id="{62A92CEB-BB1B-4E88-A435-CC7B4325263F}"/>
                  </a:ext>
                </a:extLst>
              </p:cNvPr>
              <p:cNvSpPr/>
              <p:nvPr/>
            </p:nvSpPr>
            <p:spPr>
              <a:xfrm>
                <a:off x="2626891" y="2470571"/>
                <a:ext cx="82238" cy="80867"/>
              </a:xfrm>
              <a:custGeom>
                <a:avLst/>
                <a:gdLst/>
                <a:ahLst/>
                <a:cxnLst/>
                <a:rect l="l" t="t" r="r" b="b"/>
                <a:pathLst>
                  <a:path w="60" h="59" extrusionOk="0">
                    <a:moveTo>
                      <a:pt x="60" y="59"/>
                    </a:moveTo>
                    <a:lnTo>
                      <a:pt x="0" y="59"/>
                    </a:lnTo>
                    <a:lnTo>
                      <a:pt x="0" y="0"/>
                    </a:lnTo>
                    <a:lnTo>
                      <a:pt x="60" y="59"/>
                    </a:lnTo>
                    <a:close/>
                  </a:path>
                </a:pathLst>
              </a:custGeom>
              <a:solidFill>
                <a:srgbClr val="0078D4"/>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dirty="0">
                  <a:solidFill>
                    <a:srgbClr val="505050"/>
                  </a:solidFill>
                  <a:latin typeface="Quattrocento Sans"/>
                  <a:ea typeface="Quattrocento Sans"/>
                  <a:cs typeface="Quattrocento Sans"/>
                  <a:sym typeface="Quattrocento Sans"/>
                </a:endParaRPr>
              </a:p>
            </p:txBody>
          </p:sp>
          <p:sp>
            <p:nvSpPr>
              <p:cNvPr id="107" name="Google Shape;1738;p13">
                <a:extLst>
                  <a:ext uri="{FF2B5EF4-FFF2-40B4-BE49-F238E27FC236}">
                    <a16:creationId xmlns:a16="http://schemas.microsoft.com/office/drawing/2014/main" id="{C675CF1D-9DE1-45BF-B2EB-6A6A7C431E1A}"/>
                  </a:ext>
                </a:extLst>
              </p:cNvPr>
              <p:cNvSpPr/>
              <p:nvPr/>
            </p:nvSpPr>
            <p:spPr>
              <a:xfrm>
                <a:off x="2626891" y="2367774"/>
                <a:ext cx="82238" cy="82238"/>
              </a:xfrm>
              <a:custGeom>
                <a:avLst/>
                <a:gdLst/>
                <a:ahLst/>
                <a:cxnLst/>
                <a:rect l="l" t="t" r="r" b="b"/>
                <a:pathLst>
                  <a:path w="60" h="60" extrusionOk="0">
                    <a:moveTo>
                      <a:pt x="0" y="0"/>
                    </a:moveTo>
                    <a:lnTo>
                      <a:pt x="60" y="0"/>
                    </a:lnTo>
                    <a:lnTo>
                      <a:pt x="60" y="60"/>
                    </a:lnTo>
                    <a:lnTo>
                      <a:pt x="0" y="0"/>
                    </a:lnTo>
                    <a:close/>
                  </a:path>
                </a:pathLst>
              </a:custGeom>
              <a:solidFill>
                <a:srgbClr val="50E6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dirty="0">
                  <a:solidFill>
                    <a:srgbClr val="505050"/>
                  </a:solidFill>
                  <a:latin typeface="Quattrocento Sans"/>
                  <a:ea typeface="Quattrocento Sans"/>
                  <a:cs typeface="Quattrocento Sans"/>
                  <a:sym typeface="Quattrocento Sans"/>
                </a:endParaRPr>
              </a:p>
            </p:txBody>
          </p:sp>
          <p:sp>
            <p:nvSpPr>
              <p:cNvPr id="108" name="Google Shape;1739;p13">
                <a:extLst>
                  <a:ext uri="{FF2B5EF4-FFF2-40B4-BE49-F238E27FC236}">
                    <a16:creationId xmlns:a16="http://schemas.microsoft.com/office/drawing/2014/main" id="{50B8843B-F4FE-43AC-8CB6-948ECBF74A90}"/>
                  </a:ext>
                </a:extLst>
              </p:cNvPr>
              <p:cNvSpPr/>
              <p:nvPr/>
            </p:nvSpPr>
            <p:spPr>
              <a:xfrm>
                <a:off x="2729688" y="2470571"/>
                <a:ext cx="82238" cy="80867"/>
              </a:xfrm>
              <a:custGeom>
                <a:avLst/>
                <a:gdLst/>
                <a:ahLst/>
                <a:cxnLst/>
                <a:rect l="l" t="t" r="r" b="b"/>
                <a:pathLst>
                  <a:path w="60" h="59" extrusionOk="0">
                    <a:moveTo>
                      <a:pt x="0" y="0"/>
                    </a:moveTo>
                    <a:lnTo>
                      <a:pt x="60" y="0"/>
                    </a:lnTo>
                    <a:lnTo>
                      <a:pt x="60" y="59"/>
                    </a:lnTo>
                    <a:lnTo>
                      <a:pt x="0" y="0"/>
                    </a:lnTo>
                    <a:close/>
                  </a:path>
                </a:pathLst>
              </a:custGeom>
              <a:solidFill>
                <a:srgbClr val="50E6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dirty="0">
                  <a:solidFill>
                    <a:srgbClr val="505050"/>
                  </a:solidFill>
                  <a:latin typeface="Quattrocento Sans"/>
                  <a:ea typeface="Quattrocento Sans"/>
                  <a:cs typeface="Quattrocento Sans"/>
                  <a:sym typeface="Quattrocento Sans"/>
                </a:endParaRPr>
              </a:p>
            </p:txBody>
          </p:sp>
          <p:sp>
            <p:nvSpPr>
              <p:cNvPr id="109" name="Google Shape;1740;p13">
                <a:extLst>
                  <a:ext uri="{FF2B5EF4-FFF2-40B4-BE49-F238E27FC236}">
                    <a16:creationId xmlns:a16="http://schemas.microsoft.com/office/drawing/2014/main" id="{80DCD370-66E0-43FC-B188-C641EAC4BAA0}"/>
                  </a:ext>
                </a:extLst>
              </p:cNvPr>
              <p:cNvSpPr/>
              <p:nvPr/>
            </p:nvSpPr>
            <p:spPr>
              <a:xfrm>
                <a:off x="2729688" y="2264976"/>
                <a:ext cx="82238" cy="82238"/>
              </a:xfrm>
              <a:custGeom>
                <a:avLst/>
                <a:gdLst/>
                <a:ahLst/>
                <a:cxnLst/>
                <a:rect l="l" t="t" r="r" b="b"/>
                <a:pathLst>
                  <a:path w="60" h="60" extrusionOk="0">
                    <a:moveTo>
                      <a:pt x="0" y="60"/>
                    </a:moveTo>
                    <a:lnTo>
                      <a:pt x="0" y="0"/>
                    </a:lnTo>
                    <a:lnTo>
                      <a:pt x="60" y="0"/>
                    </a:lnTo>
                    <a:lnTo>
                      <a:pt x="0" y="60"/>
                    </a:lnTo>
                    <a:close/>
                  </a:path>
                </a:pathLst>
              </a:custGeom>
              <a:solidFill>
                <a:srgbClr val="0078D4"/>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dirty="0">
                  <a:solidFill>
                    <a:srgbClr val="505050"/>
                  </a:solidFill>
                  <a:latin typeface="Quattrocento Sans"/>
                  <a:ea typeface="Quattrocento Sans"/>
                  <a:cs typeface="Quattrocento Sans"/>
                  <a:sym typeface="Quattrocento Sans"/>
                </a:endParaRPr>
              </a:p>
            </p:txBody>
          </p:sp>
          <p:sp>
            <p:nvSpPr>
              <p:cNvPr id="110" name="Google Shape;1741;p13">
                <a:extLst>
                  <a:ext uri="{FF2B5EF4-FFF2-40B4-BE49-F238E27FC236}">
                    <a16:creationId xmlns:a16="http://schemas.microsoft.com/office/drawing/2014/main" id="{2B7A3EE6-1CE8-45B4-8E32-6E1CA808D7E6}"/>
                  </a:ext>
                </a:extLst>
              </p:cNvPr>
              <p:cNvSpPr/>
              <p:nvPr/>
            </p:nvSpPr>
            <p:spPr>
              <a:xfrm>
                <a:off x="2791367" y="2328025"/>
                <a:ext cx="61678" cy="61679"/>
              </a:xfrm>
              <a:prstGeom prst="ellipse">
                <a:avLst/>
              </a:prstGeom>
              <a:solidFill>
                <a:srgbClr val="000000"/>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dirty="0">
                  <a:solidFill>
                    <a:srgbClr val="505050"/>
                  </a:solidFill>
                  <a:latin typeface="Quattrocento Sans"/>
                  <a:ea typeface="Quattrocento Sans"/>
                  <a:cs typeface="Quattrocento Sans"/>
                  <a:sym typeface="Quattrocento Sans"/>
                </a:endParaRPr>
              </a:p>
            </p:txBody>
          </p:sp>
        </p:grpSp>
      </p:grpSp>
      <p:sp>
        <p:nvSpPr>
          <p:cNvPr id="111" name="Arrow: Chevron 110">
            <a:extLst>
              <a:ext uri="{FF2B5EF4-FFF2-40B4-BE49-F238E27FC236}">
                <a16:creationId xmlns:a16="http://schemas.microsoft.com/office/drawing/2014/main" id="{BED9CBB3-1F9C-401F-AF9C-17CBFDD6401D}"/>
              </a:ext>
              <a:ext uri="{C183D7F6-B498-43B3-948B-1728B52AA6E4}">
                <adec:decorative xmlns:adec="http://schemas.microsoft.com/office/drawing/2017/decorative" val="0"/>
              </a:ext>
            </a:extLst>
          </p:cNvPr>
          <p:cNvSpPr>
            <a:spLocks/>
          </p:cNvSpPr>
          <p:nvPr/>
        </p:nvSpPr>
        <p:spPr>
          <a:xfrm>
            <a:off x="7999792" y="2475383"/>
            <a:ext cx="3749040" cy="548640"/>
          </a:xfrm>
          <a:prstGeom prst="chevron">
            <a:avLst>
              <a:gd name="adj" fmla="val 26309"/>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0" bIns="45720" rtlCol="0" anchor="ctr"/>
          <a:lstStyle/>
          <a:p>
            <a:pPr algn="ctr"/>
            <a:r>
              <a:rPr lang="en-US" sz="1400" dirty="0">
                <a:solidFill>
                  <a:schemeClr val="bg1"/>
                </a:solidFill>
                <a:latin typeface="+mj-lt"/>
              </a:rPr>
              <a:t>Deliver the event</a:t>
            </a:r>
          </a:p>
        </p:txBody>
      </p:sp>
      <p:sp>
        <p:nvSpPr>
          <p:cNvPr id="112" name="Rectangle 111">
            <a:extLst>
              <a:ext uri="{FF2B5EF4-FFF2-40B4-BE49-F238E27FC236}">
                <a16:creationId xmlns:a16="http://schemas.microsoft.com/office/drawing/2014/main" id="{BB6205AE-854D-49F3-A21F-5ED2018EE9C0}"/>
              </a:ext>
            </a:extLst>
          </p:cNvPr>
          <p:cNvSpPr>
            <a:spLocks/>
          </p:cNvSpPr>
          <p:nvPr/>
        </p:nvSpPr>
        <p:spPr>
          <a:xfrm>
            <a:off x="7999792" y="3024022"/>
            <a:ext cx="3605634" cy="1382216"/>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Ins="91440" bIns="45720" rtlCol="0" anchor="t">
            <a:noAutofit/>
          </a:bodyPr>
          <a:lstStyle/>
          <a:p>
            <a:pPr>
              <a:spcBef>
                <a:spcPts val="200"/>
              </a:spcBef>
              <a:spcAft>
                <a:spcPts val="400"/>
              </a:spcAft>
            </a:pPr>
            <a:r>
              <a:rPr lang="en-US" sz="1400" dirty="0">
                <a:solidFill>
                  <a:schemeClr val="tx1"/>
                </a:solidFill>
                <a:cs typeface="Segoe UI"/>
              </a:rPr>
              <a:t>Run pre-event testing and monitor the </a:t>
            </a:r>
            <a:br>
              <a:rPr lang="en-US" sz="1400" dirty="0">
                <a:solidFill>
                  <a:schemeClr val="tx1"/>
                </a:solidFill>
                <a:cs typeface="Segoe UI"/>
              </a:rPr>
            </a:br>
            <a:r>
              <a:rPr lang="en-US" sz="1400" dirty="0">
                <a:solidFill>
                  <a:schemeClr val="tx1"/>
                </a:solidFill>
                <a:cs typeface="Segoe UI"/>
              </a:rPr>
              <a:t>live event.</a:t>
            </a:r>
          </a:p>
        </p:txBody>
      </p:sp>
      <p:cxnSp>
        <p:nvCxnSpPr>
          <p:cNvPr id="114" name="Straight Connector 113">
            <a:extLst>
              <a:ext uri="{FF2B5EF4-FFF2-40B4-BE49-F238E27FC236}">
                <a16:creationId xmlns:a16="http://schemas.microsoft.com/office/drawing/2014/main" id="{436EC3CB-BB32-426B-8B38-6A178D78D741}"/>
              </a:ext>
              <a:ext uri="{C183D7F6-B498-43B3-948B-1728B52AA6E4}">
                <adec:decorative xmlns:adec="http://schemas.microsoft.com/office/drawing/2017/decorative" val="1"/>
              </a:ext>
            </a:extLst>
          </p:cNvPr>
          <p:cNvCxnSpPr>
            <a:cxnSpLocks/>
          </p:cNvCxnSpPr>
          <p:nvPr/>
        </p:nvCxnSpPr>
        <p:spPr>
          <a:xfrm>
            <a:off x="8016836" y="4549763"/>
            <a:ext cx="0" cy="32385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AAEA9C3F-4ACE-4793-96F7-DCDA32FC2AA6}"/>
              </a:ext>
            </a:extLst>
          </p:cNvPr>
          <p:cNvSpPr>
            <a:spLocks/>
          </p:cNvSpPr>
          <p:nvPr/>
        </p:nvSpPr>
        <p:spPr bwMode="auto">
          <a:xfrm>
            <a:off x="8036346" y="4549763"/>
            <a:ext cx="3593214" cy="323850"/>
          </a:xfrm>
          <a:prstGeom prst="rect">
            <a:avLst/>
          </a:prstGeom>
          <a:solidFill>
            <a:schemeClr val="bg1"/>
          </a:solidFill>
          <a:ln w="3175">
            <a:solidFill>
              <a:srgbClr val="BFBFBF"/>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accent1"/>
                </a:solidFill>
                <a:latin typeface="+mj-lt"/>
                <a:ea typeface="Segoe UI" pitchFamily="34" charset="0"/>
                <a:cs typeface="Segoe UI" pitchFamily="34" charset="0"/>
              </a:rPr>
              <a:t>2-5 weeks</a:t>
            </a:r>
          </a:p>
        </p:txBody>
      </p:sp>
    </p:spTree>
    <p:extLst>
      <p:ext uri="{BB962C8B-B14F-4D97-AF65-F5344CB8AC3E}">
        <p14:creationId xmlns:p14="http://schemas.microsoft.com/office/powerpoint/2010/main" val="17286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rXJA4KC_iI1tElP1gDUPg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rXJA4KC_iI1tElP1gDUPgQ"/>
</p:tagLst>
</file>

<file path=ppt/theme/theme1.xml><?xml version="1.0" encoding="utf-8"?>
<a:theme xmlns:a="http://schemas.openxmlformats.org/drawingml/2006/main" name="Azure w/ EA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_US_Digital_Transformation_Academy_Template" id="{69385662-CCA0-4D21-BDCF-92EBA6819AFB}" vid="{851D7F3F-0CEE-4045-BBE1-8C5C540A2155}"/>
    </a:ext>
  </a:extLst>
</a:theme>
</file>

<file path=ppt/theme/theme2.xml><?xml version="1.0" encoding="utf-8"?>
<a:theme xmlns:a="http://schemas.openxmlformats.org/drawingml/2006/main" name="1_Azure w/ EA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_US_Digital_Transformation_Academy_Template" id="{69385662-CCA0-4D21-BDCF-92EBA6819AFB}" vid="{851D7F3F-0CEE-4045-BBE1-8C5C540A215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6D8D0D60EC6F24AB394FE48F3767E4C" ma:contentTypeVersion="15" ma:contentTypeDescription="Create a new document." ma:contentTypeScope="" ma:versionID="705a2fb5e02f6569d1568a32139ee4f4">
  <xsd:schema xmlns:xsd="http://www.w3.org/2001/XMLSchema" xmlns:xs="http://www.w3.org/2001/XMLSchema" xmlns:p="http://schemas.microsoft.com/office/2006/metadata/properties" xmlns:ns2="3cb69610-d0f2-4ffd-98ee-e6d684b3537b" xmlns:ns3="eb4ba9de-4f72-49bf-ab79-3d479c0e2226" xmlns:ns4="230e9df3-be65-4c73-a93b-d1236ebd677e" targetNamespace="http://schemas.microsoft.com/office/2006/metadata/properties" ma:root="true" ma:fieldsID="92ed49657c6a5a0d68177d2af3329422" ns2:_="" ns3:_="" ns4:_="">
    <xsd:import namespace="3cb69610-d0f2-4ffd-98ee-e6d684b3537b"/>
    <xsd:import namespace="eb4ba9de-4f72-49bf-ab79-3d479c0e2226"/>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2:MediaServiceOCR"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cb69610-d0f2-4ffd-98ee-e6d684b3537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18" nillable="true" ma:displayName="Length (seconds)"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b4ba9de-4f72-49bf-ab79-3d479c0e222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5d761142-34d2-4a67-b41a-5683280ee67d}" ma:internalName="TaxCatchAll" ma:showField="CatchAllData" ma:web="eb4ba9de-4f72-49bf-ab79-3d479c0e222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LengthInSeconds xmlns="3cb69610-d0f2-4ffd-98ee-e6d684b3537b" xsi:nil="true"/>
    <lcf76f155ced4ddcb4097134ff3c332f xmlns="3cb69610-d0f2-4ffd-98ee-e6d684b3537b">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521E4C72-3648-460E-B3CA-6CC6E49D0B07}"/>
</file>

<file path=customXml/itemProps3.xml><?xml version="1.0" encoding="utf-8"?>
<ds:datastoreItem xmlns:ds="http://schemas.openxmlformats.org/officeDocument/2006/customXml" ds:itemID="{F990F116-B58F-4255-B05B-DA3808E0E5C6}">
  <ds:schemaRefs>
    <ds:schemaRef ds:uri="230e9df3-be65-4c73-a93b-d1236ebd677e"/>
    <ds:schemaRef ds:uri="3cb69610-d0f2-4ffd-98ee-e6d684b3537b"/>
    <ds:schemaRef ds:uri="ac3130e0-721f-4262-92c4-62cd232e5847"/>
    <ds:schemaRef ds:uri="eb4ba9de-4f72-49bf-ab79-3d479c0e222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Microsoft_US_Digital_Transformation_Academy_Template</Template>
  <TotalTime>6</TotalTime>
  <Words>4227</Words>
  <Application>Microsoft Office PowerPoint</Application>
  <PresentationFormat>Widescreen</PresentationFormat>
  <Paragraphs>336</Paragraphs>
  <Slides>17</Slides>
  <Notes>17</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17</vt:i4>
      </vt:variant>
    </vt:vector>
  </HeadingPairs>
  <TitlesOfParts>
    <vt:vector size="29" baseType="lpstr">
      <vt:lpstr>Arial</vt:lpstr>
      <vt:lpstr>Arial,Sans-Serif</vt:lpstr>
      <vt:lpstr>Calibri</vt:lpstr>
      <vt:lpstr>Quattrocento Sans</vt:lpstr>
      <vt:lpstr>Roboto</vt:lpstr>
      <vt:lpstr>Segoe UI</vt:lpstr>
      <vt:lpstr>Segoe UI Semibold</vt:lpstr>
      <vt:lpstr>Segoe UI Semilight</vt:lpstr>
      <vt:lpstr>Wingdings</vt:lpstr>
      <vt:lpstr>Azure w/ EAE</vt:lpstr>
      <vt:lpstr>1_Azure w/ EAE</vt:lpstr>
      <vt:lpstr>think-cell Slide</vt:lpstr>
      <vt:lpstr>Seller Guidance</vt:lpstr>
      <vt:lpstr>Live Events Solution Accelerator</vt:lpstr>
      <vt:lpstr>Live stream content is now integral to the event experience</vt:lpstr>
      <vt:lpstr>Challenges to creating valuable, engaging digital experiences </vt:lpstr>
      <vt:lpstr>An on-demand solution for virtual live events</vt:lpstr>
      <vt:lpstr>Seamless live event experience delivery</vt:lpstr>
      <vt:lpstr>Architecture</vt:lpstr>
      <vt:lpstr>An unprecedented partnership to revolutionize live events</vt:lpstr>
      <vt:lpstr>Next steps</vt:lpstr>
      <vt:lpstr>Demo</vt:lpstr>
      <vt:lpstr>Pre-built, customizable solution for live event streaming </vt:lpstr>
      <vt:lpstr>Azure regions with availability zones</vt:lpstr>
      <vt:lpstr>Seamless live event experience delivery </vt:lpstr>
      <vt:lpstr>Flexible integration with your existing environment</vt:lpstr>
      <vt:lpstr>Architecture</vt:lpstr>
      <vt:lpstr>Next steps</vt:lpstr>
      <vt:lpstr>Thank you</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US Digital Transformation Academy</dc:subject>
  <dc:creator>Aphibakordor Syiemlieh [Chillibreeze]</dc:creator>
  <cp:keywords>Microsoft US Digital Transformation Academy</cp:keywords>
  <dc:description/>
  <cp:lastModifiedBy>Jessie Alan</cp:lastModifiedBy>
  <cp:revision>1</cp:revision>
  <dcterms:created xsi:type="dcterms:W3CDTF">2020-08-26T05:26:49Z</dcterms:created>
  <dcterms:modified xsi:type="dcterms:W3CDTF">2022-01-28T22:34:27Z</dcterms:modified>
  <cp:category>Microsoft US Digital Transformation Academy</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duct">
    <vt:lpwstr/>
  </property>
  <property fmtid="{D5CDD505-2E9C-101B-9397-08002B2CF9AE}" pid="3" name="Event1">
    <vt:lpwstr>622;#Unassigned|2c8af875-f38a-40b8-a0a9-056aed3fc8c0</vt:lpwstr>
  </property>
  <property fmtid="{D5CDD505-2E9C-101B-9397-08002B2CF9AE}" pid="4" name="Audience">
    <vt:lpwstr/>
  </property>
  <property fmtid="{D5CDD505-2E9C-101B-9397-08002B2CF9AE}" pid="5" name="Event Venue">
    <vt:lpwstr/>
  </property>
  <property fmtid="{D5CDD505-2E9C-101B-9397-08002B2CF9AE}" pid="6" name="Track">
    <vt:lpwstr/>
  </property>
  <property fmtid="{D5CDD505-2E9C-101B-9397-08002B2CF9AE}" pid="7" name="Event Location">
    <vt:lpwstr/>
  </property>
  <property fmtid="{D5CDD505-2E9C-101B-9397-08002B2CF9AE}" pid="8" name="Campaign">
    <vt:lpwstr/>
  </property>
  <property fmtid="{D5CDD505-2E9C-101B-9397-08002B2CF9AE}" pid="9" name="IsMyDocuments">
    <vt:bool>true</vt:bool>
  </property>
  <property fmtid="{D5CDD505-2E9C-101B-9397-08002B2CF9AE}" pid="10" name="MSIP_Label_8aa191f1-c555-4a9e-8b3e-85ef51701160_ActionId">
    <vt:lpwstr>28aaff7d-afa3-4ce7-ad8b-d573327e442f</vt:lpwstr>
  </property>
  <property fmtid="{D5CDD505-2E9C-101B-9397-08002B2CF9AE}" pid="11" name="MSIP_Label_8aa191f1-c555-4a9e-8b3e-85ef51701160_Name">
    <vt:lpwstr>Confidential</vt:lpwstr>
  </property>
  <property fmtid="{D5CDD505-2E9C-101B-9397-08002B2CF9AE}" pid="12" name="MSIP_Label_8aa191f1-c555-4a9e-8b3e-85ef51701160_SetDate">
    <vt:lpwstr>2021-06-28T16:22:44Z</vt:lpwstr>
  </property>
  <property fmtid="{D5CDD505-2E9C-101B-9397-08002B2CF9AE}" pid="13" name="MSIP_Label_8aa191f1-c555-4a9e-8b3e-85ef51701160_SiteId">
    <vt:lpwstr>a57507b2-d296-4dca-a9ae-67b1484e02a9</vt:lpwstr>
  </property>
  <property fmtid="{D5CDD505-2E9C-101B-9397-08002B2CF9AE}" pid="14" name="MSIP_Label_8aa191f1-c555-4a9e-8b3e-85ef51701160_Enabled">
    <vt:lpwstr>True</vt:lpwstr>
  </property>
  <property fmtid="{D5CDD505-2E9C-101B-9397-08002B2CF9AE}" pid="15" name="ld4db0cdc3ed4577a1a0a409449a4046">
    <vt:lpwstr/>
  </property>
  <property fmtid="{D5CDD505-2E9C-101B-9397-08002B2CF9AE}" pid="16" name="TaxKeyword">
    <vt:lpwstr>513;#Microsoft Ready|11111111-1111-1111-1111-111111111111</vt:lpwstr>
  </property>
  <property fmtid="{D5CDD505-2E9C-101B-9397-08002B2CF9AE}" pid="17" name="epEventName">
    <vt:lpwstr>483;#Microsoft Ready|f1785111-37d8-4ebb-817a-d5cdc6c622b0</vt:lpwstr>
  </property>
  <property fmtid="{D5CDD505-2E9C-101B-9397-08002B2CF9AE}" pid="18" name="epEventEndDate">
    <vt:filetime>2020-07-23T07:00:00Z</vt:filetime>
  </property>
  <property fmtid="{D5CDD505-2E9C-101B-9397-08002B2CF9AE}" pid="19" name="epEventStartDate">
    <vt:filetime>2020-07-22T07:00:00Z</vt:filetime>
  </property>
  <property fmtid="{D5CDD505-2E9C-101B-9397-08002B2CF9AE}" pid="20" name="e6eef530250d40b588460f4e80610bed">
    <vt:lpwstr>Microsoft Ready|f1785111-37d8-4ebb-817a-d5cdc6c622b0</vt:lpwstr>
  </property>
  <property fmtid="{D5CDD505-2E9C-101B-9397-08002B2CF9AE}" pid="21" name="epYear">
    <vt:lpwstr>1056;#2020|6175bae4-6db1-4777-851a-79cc33aa811e</vt:lpwstr>
  </property>
  <property fmtid="{D5CDD505-2E9C-101B-9397-08002B2CF9AE}" pid="22" name="i506628f40624491a7b689a31a12e4a7">
    <vt:lpwstr>2020|6175bae4-6db1-4777-851a-79cc33aa811e</vt:lpwstr>
  </property>
  <property fmtid="{D5CDD505-2E9C-101B-9397-08002B2CF9AE}" pid="23" name="epLocation">
    <vt:lpwstr/>
  </property>
  <property fmtid="{D5CDD505-2E9C-101B-9397-08002B2CF9AE}" pid="24" name="_dlc_DocIdItemGuid">
    <vt:lpwstr>5cd3cb36-bef7-4e55-9312-e62f5de1e95a</vt:lpwstr>
  </property>
  <property fmtid="{D5CDD505-2E9C-101B-9397-08002B2CF9AE}" pid="25" name="epSessionType">
    <vt:lpwstr/>
  </property>
  <property fmtid="{D5CDD505-2E9C-101B-9397-08002B2CF9AE}" pid="26" name="epVenue">
    <vt:lpwstr/>
  </property>
  <property fmtid="{D5CDD505-2E9C-101B-9397-08002B2CF9AE}" pid="27" name="epTrack">
    <vt:lpwstr/>
  </property>
  <property fmtid="{D5CDD505-2E9C-101B-9397-08002B2CF9AE}" pid="28" name="epProduct">
    <vt:lpwstr/>
  </property>
  <property fmtid="{D5CDD505-2E9C-101B-9397-08002B2CF9AE}" pid="29" name="epLevel">
    <vt:lpwstr/>
  </property>
  <property fmtid="{D5CDD505-2E9C-101B-9397-08002B2CF9AE}" pid="30" name="MSIP_Label_8aa191f1-c555-4a9e-8b3e-85ef51701160_Removed">
    <vt:lpwstr>False</vt:lpwstr>
  </property>
  <property fmtid="{D5CDD505-2E9C-101B-9397-08002B2CF9AE}" pid="31" name="MSIP_Label_8aa191f1-c555-4a9e-8b3e-85ef51701160_Extended_MSFT_Method">
    <vt:lpwstr>Standard</vt:lpwstr>
  </property>
  <property fmtid="{D5CDD505-2E9C-101B-9397-08002B2CF9AE}" pid="32" name="MSIP_Label_f42aa342-8706-4288-bd11-ebb85995028c_Enabled">
    <vt:lpwstr>True</vt:lpwstr>
  </property>
  <property fmtid="{D5CDD505-2E9C-101B-9397-08002B2CF9AE}" pid="33" name="MSIP_Label_f42aa342-8706-4288-bd11-ebb85995028c_SiteId">
    <vt:lpwstr>72f988bf-86f1-41af-91ab-2d7cd011db47</vt:lpwstr>
  </property>
  <property fmtid="{D5CDD505-2E9C-101B-9397-08002B2CF9AE}" pid="34" name="MSIP_Label_f42aa342-8706-4288-bd11-ebb85995028c_SetDate">
    <vt:lpwstr>2017-08-29T21:27:20Z</vt:lpwstr>
  </property>
  <property fmtid="{D5CDD505-2E9C-101B-9397-08002B2CF9AE}" pid="35" name="MSIP_Label_f42aa342-8706-4288-bd11-ebb85995028c_Name">
    <vt:lpwstr>General</vt:lpwstr>
  </property>
  <property fmtid="{D5CDD505-2E9C-101B-9397-08002B2CF9AE}" pid="36" name="MSIP_Label_f42aa342-8706-4288-bd11-ebb85995028c_Extended_MSFT_Method">
    <vt:lpwstr>Standard</vt:lpwstr>
  </property>
  <property fmtid="{D5CDD505-2E9C-101B-9397-08002B2CF9AE}" pid="37" name="Sensitivity">
    <vt:lpwstr>Confidential General</vt:lpwstr>
  </property>
  <property fmtid="{D5CDD505-2E9C-101B-9397-08002B2CF9AE}" pid="38" name="Order">
    <vt:r8>9939100</vt:r8>
  </property>
  <property fmtid="{D5CDD505-2E9C-101B-9397-08002B2CF9AE}" pid="39" name="xd_ProgID">
    <vt:lpwstr/>
  </property>
  <property fmtid="{D5CDD505-2E9C-101B-9397-08002B2CF9AE}" pid="40" name="AllIndustry">
    <vt:lpwstr>No</vt:lpwstr>
  </property>
  <property fmtid="{D5CDD505-2E9C-101B-9397-08002B2CF9AE}" pid="41" name="ComplianceAssetId">
    <vt:lpwstr/>
  </property>
  <property fmtid="{D5CDD505-2E9C-101B-9397-08002B2CF9AE}" pid="42" name="TemplateUrl">
    <vt:lpwstr/>
  </property>
  <property fmtid="{D5CDD505-2E9C-101B-9397-08002B2CF9AE}" pid="43" name="_ExtendedDescription">
    <vt:lpwstr/>
  </property>
  <property fmtid="{D5CDD505-2E9C-101B-9397-08002B2CF9AE}" pid="44" name="TriggerFlowInfo">
    <vt:lpwstr/>
  </property>
  <property fmtid="{D5CDD505-2E9C-101B-9397-08002B2CF9AE}" pid="45" name="xd_Signature">
    <vt:bool>false</vt:bool>
  </property>
  <property fmtid="{D5CDD505-2E9C-101B-9397-08002B2CF9AE}" pid="46" name="ContentTypeId">
    <vt:lpwstr>0x010100A6D8D0D60EC6F24AB394FE48F3767E4C</vt:lpwstr>
  </property>
</Properties>
</file>